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  <p:sldMasterId id="2147483828" r:id="rId2"/>
  </p:sldMasterIdLst>
  <p:sldIdLst>
    <p:sldId id="25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9" r:id="rId24"/>
    <p:sldId id="275" r:id="rId25"/>
    <p:sldId id="276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12" r:id="rId50"/>
    <p:sldId id="305" r:id="rId51"/>
    <p:sldId id="306" r:id="rId52"/>
    <p:sldId id="307" r:id="rId53"/>
    <p:sldId id="310" r:id="rId54"/>
    <p:sldId id="309" r:id="rId55"/>
    <p:sldId id="311" r:id="rId56"/>
    <p:sldId id="308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28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1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7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39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57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44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200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22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52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18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2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811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בסיס1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075540" cy="72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5445224"/>
            <a:ext cx="7075540" cy="72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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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Char char="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Symbol" panose="05050102010706020507" pitchFamily="18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כ'/תמוז/תשע"ו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9%D7%A9%D7%A8%D7%90%D7%9C" TargetMode="External"/><Relationship Id="rId2" Type="http://schemas.openxmlformats.org/officeDocument/2006/relationships/hyperlink" Target="https://he.wikipedia.org/wiki/%D7%97%D7%91%D7%A8%D7%94_(%D7%AA%D7%90%D7%92%D7%99%D7%93)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he.wikipedia.org/wiki/%D7%9E%D7%A9%D7%A8%D7%93_%D7%94%D7%90%D7%95%D7%A6%D7%A8" TargetMode="External"/><Relationship Id="rId4" Type="http://schemas.openxmlformats.org/officeDocument/2006/relationships/hyperlink" Target="https://he.wikipedia.org/wiki/%D7%94%D7%9E%D7%9E%D7%95%D7%A0%D7%94_%D7%A2%D7%9C_%D7%A9%D7%95%D7%A7_%D7%94%D7%94%D7%95%D7%9F,_%D7%91%D7%99%D7%98%D7%95%D7%97_%D7%95%D7%97%D7%99%D7%A1%D7%9B%D7%95%D7%9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628800"/>
            <a:ext cx="842493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 smtClean="0"/>
              <a:t>חברות הביטוח</a:t>
            </a:r>
            <a:endParaRPr lang="he-IL" sz="8000" b="1" dirty="0"/>
          </a:p>
        </p:txBody>
      </p:sp>
    </p:spTree>
    <p:extLst>
      <p:ext uri="{BB962C8B-B14F-4D97-AF65-F5344CB8AC3E}">
        <p14:creationId xmlns:p14="http://schemas.microsoft.com/office/powerpoint/2010/main" val="21320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7" y="520706"/>
            <a:ext cx="9144000" cy="58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07"/>
            <a:ext cx="9144000" cy="64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1" y="164134"/>
            <a:ext cx="9144000" cy="64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928992" cy="1399032"/>
          </a:xfrm>
        </p:spPr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he-IL" b="1" dirty="0" smtClean="0">
                <a:solidFill>
                  <a:schemeClr val="tx1"/>
                </a:solidFill>
              </a:rPr>
              <a:t>גורמי מפתח בדירוג חברות הביטוח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32"/>
            <a:ext cx="9144000" cy="57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56"/>
            <a:ext cx="9144000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01"/>
            <a:ext cx="9144000" cy="60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80"/>
            <a:ext cx="9144000" cy="6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04"/>
            <a:ext cx="9144000" cy="60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14"/>
            <a:ext cx="9144000" cy="66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מהי חברת ביטוח?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he-IL" b="1" dirty="0"/>
              <a:t>חברת ביטוח</a:t>
            </a:r>
          </a:p>
          <a:p>
            <a:r>
              <a:rPr lang="he-IL" dirty="0"/>
              <a:t>חברת ביטוח ("מבטח") היא </a:t>
            </a:r>
            <a:r>
              <a:rPr lang="he-IL" dirty="0">
                <a:hlinkClick r:id="rId2" tooltip="חברה (תאגיד)"/>
              </a:rPr>
              <a:t>חברה</a:t>
            </a:r>
            <a:r>
              <a:rPr lang="he-IL" dirty="0"/>
              <a:t> המורשה לעסוק במתן ביטוח על פי חוק במדינה בה היא פועלת.</a:t>
            </a:r>
          </a:p>
          <a:p>
            <a:r>
              <a:rPr lang="he-IL" dirty="0"/>
              <a:t>בחברות הביטוח יש העוסקות בקשת רחבה של ענפי ביטוח, ויש המצמצמות פעילותן לענף מסוים, כגון ביטוח נזקי טבע.</a:t>
            </a:r>
          </a:p>
          <a:p>
            <a:r>
              <a:rPr lang="he-IL" b="1" dirty="0"/>
              <a:t>חברות ביטוח בישראל</a:t>
            </a:r>
          </a:p>
          <a:p>
            <a:r>
              <a:rPr lang="he-IL" dirty="0"/>
              <a:t>ב</a:t>
            </a:r>
            <a:r>
              <a:rPr lang="he-IL" dirty="0">
                <a:hlinkClick r:id="rId3" tooltip="ישראל"/>
              </a:rPr>
              <a:t>ישראל</a:t>
            </a:r>
            <a:r>
              <a:rPr lang="he-IL" dirty="0"/>
              <a:t> נדרשת חברת הביטוח לרישיון מטעם </a:t>
            </a:r>
            <a:r>
              <a:rPr lang="he-IL" dirty="0">
                <a:hlinkClick r:id="rId4" tooltip="הממונה על שוק ההון, ביטוח וחיסכון"/>
              </a:rPr>
              <a:t>הממונה על שוק ההון, ביטוח וחיסכון</a:t>
            </a:r>
            <a:r>
              <a:rPr lang="he-IL" dirty="0"/>
              <a:t> (בעבר: המפקח על הביטוח) ב</a:t>
            </a:r>
            <a:r>
              <a:rPr lang="he-IL" dirty="0">
                <a:hlinkClick r:id="rId5" tooltip="משרד האוצר"/>
              </a:rPr>
              <a:t>משרד האוצר</a:t>
            </a:r>
            <a:r>
              <a:rPr lang="he-IL" dirty="0"/>
              <a:t>. חברת הביטוח מבטחת את לקוחותיה באמצעות סוכני ביטוח (שאף הם נדרשים לרישיון על פי חוק) או באופן ישיר ללא תיווכם של סוכני הביטוח.</a:t>
            </a:r>
          </a:p>
          <a:p>
            <a:r>
              <a:rPr lang="he-IL" dirty="0"/>
              <a:t>חברות הביטוח בישראל מאוגדות בשני איגודים:</a:t>
            </a:r>
          </a:p>
          <a:p>
            <a:r>
              <a:rPr lang="he-IL" dirty="0"/>
              <a:t>אגוד חברות הביטוח בישראל (ע"ר) </a:t>
            </a:r>
            <a:r>
              <a:rPr lang="he-IL" dirty="0" smtClean="0"/>
              <a:t>.</a:t>
            </a:r>
          </a:p>
          <a:p>
            <a:r>
              <a:rPr lang="he-IL" dirty="0" smtClean="0"/>
              <a:t>התאחדות </a:t>
            </a:r>
            <a:r>
              <a:rPr lang="he-IL" dirty="0"/>
              <a:t>חברות לביטוח חיים </a:t>
            </a:r>
            <a:r>
              <a:rPr lang="he-IL" dirty="0" smtClean="0"/>
              <a:t>בע"מ.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7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89"/>
            <a:ext cx="9144000" cy="62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63"/>
            <a:ext cx="9144000" cy="61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12"/>
            <a:ext cx="9144000" cy="62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679"/>
            <a:ext cx="9144000" cy="57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" y="764704"/>
            <a:ext cx="9144000" cy="5899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6018"/>
            <a:ext cx="90364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יחסים מובילים בבחינת הרווחיות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81"/>
            <a:ext cx="9144000" cy="65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26"/>
            <a:ext cx="9144000" cy="65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84"/>
            <a:ext cx="9144000" cy="62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3" y="37626"/>
            <a:ext cx="8840434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0481" y="1412776"/>
            <a:ext cx="817884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מדד שירות חברות הביטוח</a:t>
            </a:r>
          </a:p>
          <a:p>
            <a:pPr algn="ctr"/>
            <a:r>
              <a:rPr lang="he-IL" sz="5400" b="1" dirty="0" smtClean="0"/>
              <a:t> </a:t>
            </a:r>
            <a:r>
              <a:rPr lang="he-IL" sz="2400" b="1" dirty="0" smtClean="0"/>
              <a:t>מבוסס ע"י נתוני    </a:t>
            </a:r>
          </a:p>
          <a:p>
            <a:pPr algn="ctr"/>
            <a:r>
              <a:rPr lang="he-IL" sz="2400" b="1" dirty="0" smtClean="0"/>
              <a:t>משרד האוצר</a:t>
            </a:r>
            <a:endParaRPr lang="he-IL" sz="2400" b="1" dirty="0"/>
          </a:p>
          <a:p>
            <a:pPr algn="ctr"/>
            <a:r>
              <a:rPr lang="he-IL" sz="2400" b="1" dirty="0" smtClean="0"/>
              <a:t>  אגף </a:t>
            </a:r>
            <a:r>
              <a:rPr lang="he-IL" sz="2400" b="1" dirty="0"/>
              <a:t>שוק ההון, ביטוח וחיסכון</a:t>
            </a:r>
            <a:endParaRPr lang="he-IL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19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9793088" cy="1399032"/>
          </a:xfrm>
        </p:spPr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</a:rPr>
              <a:t>מתודולוגיה לדירוג חברות הביטוח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7" y="0"/>
            <a:ext cx="861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36"/>
            <a:ext cx="9144000" cy="65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97"/>
            <a:ext cx="9144000" cy="62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91"/>
            <a:ext cx="9144000" cy="60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12"/>
            <a:ext cx="9144000" cy="64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6" y="-99392"/>
            <a:ext cx="873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" y="0"/>
            <a:ext cx="8298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7" y="0"/>
            <a:ext cx="833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9" y="0"/>
            <a:ext cx="7393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8" y="0"/>
            <a:ext cx="753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08" y="-1539552"/>
            <a:ext cx="16919848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-324208" y="-1827584"/>
            <a:ext cx="13177128" cy="18275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1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0"/>
            <a:ext cx="7649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8" y="0"/>
            <a:ext cx="8819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5"/>
            <a:ext cx="9144000" cy="67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" y="0"/>
            <a:ext cx="9037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6" y="0"/>
            <a:ext cx="812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85"/>
            <a:ext cx="9144000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3377530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מדדי התוצאות הכספיות 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של חברות הביטוח בישראל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23" y="-171400"/>
            <a:ext cx="953452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791611" cy="5762079"/>
          </a:xfrm>
        </p:spPr>
      </p:pic>
    </p:spTree>
    <p:extLst>
      <p:ext uri="{BB962C8B-B14F-4D97-AF65-F5344CB8AC3E}">
        <p14:creationId xmlns:p14="http://schemas.microsoft.com/office/powerpoint/2010/main" val="21919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4" y="0"/>
            <a:ext cx="7840431" cy="68580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-36512" y="-99392"/>
            <a:ext cx="9217024" cy="1368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2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399032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גורמי סיכון ענפיים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0"/>
            <a:ext cx="7933386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1" y="-99392"/>
            <a:ext cx="9218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5" y="0"/>
            <a:ext cx="7750609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2" y="-171354"/>
            <a:ext cx="9218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9" y="0"/>
            <a:ext cx="7294022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-163994"/>
            <a:ext cx="9218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9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2" y="-182563"/>
            <a:ext cx="7666309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7" y="-136225"/>
            <a:ext cx="9218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" y="-315416"/>
            <a:ext cx="7711329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7" y="-459432"/>
            <a:ext cx="9218613" cy="18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9" y="0"/>
            <a:ext cx="7932761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315416"/>
            <a:ext cx="9218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6" y="0"/>
            <a:ext cx="7719208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243408"/>
            <a:ext cx="126417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" y="0"/>
            <a:ext cx="9030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7" y="0"/>
            <a:ext cx="7828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58539"/>
            <a:ext cx="9144000" cy="5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252536" y="-99392"/>
            <a:ext cx="9505056" cy="72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" y="260648"/>
            <a:ext cx="9144000" cy="59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23426" y="2967335"/>
            <a:ext cx="12971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סוף</a:t>
            </a:r>
          </a:p>
          <a:p>
            <a:pPr algn="ctr"/>
            <a:endParaRPr lang="he-I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" y="0"/>
            <a:ext cx="9042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07"/>
            <a:ext cx="9144000" cy="61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-182563"/>
            <a:ext cx="952817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53"/>
            <a:ext cx="9144000" cy="60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קובץ 2 - תרגיל 4 - שירי סקיאן 2009984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התלהבות">
  <a:themeElements>
    <a:clrScheme name="ניהולי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קובץ 2 - תרגיל 4 - שירי סקיאן 200998441</Template>
  <TotalTime>145</TotalTime>
  <Words>159</Words>
  <Application>Microsoft Office PowerPoint</Application>
  <PresentationFormat>‫הצגה על המסך (4:3)</PresentationFormat>
  <Paragraphs>20</Paragraphs>
  <Slides>60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60</vt:i4>
      </vt:variant>
    </vt:vector>
  </HeadingPairs>
  <TitlesOfParts>
    <vt:vector size="71" baseType="lpstr">
      <vt:lpstr>Arial</vt:lpstr>
      <vt:lpstr>Calibri</vt:lpstr>
      <vt:lpstr>Century Gothic</vt:lpstr>
      <vt:lpstr>Gisha</vt:lpstr>
      <vt:lpstr>Symbol</vt:lpstr>
      <vt:lpstr>Times New Roman</vt:lpstr>
      <vt:lpstr>Verdana</vt:lpstr>
      <vt:lpstr>Wingdings</vt:lpstr>
      <vt:lpstr>Wingdings 2</vt:lpstr>
      <vt:lpstr>קובץ 2 - תרגיל 4 - שירי סקיאן 200998441</vt:lpstr>
      <vt:lpstr>התלהבות</vt:lpstr>
      <vt:lpstr>מצגת של PowerPoint</vt:lpstr>
      <vt:lpstr>מהי חברת ביטוח?</vt:lpstr>
      <vt:lpstr>מתודולוגיה לדירוג חברות הביטוח</vt:lpstr>
      <vt:lpstr>מצגת של PowerPoint</vt:lpstr>
      <vt:lpstr>גורמי סיכון ענפיים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 גורמי מפתח בדירוג חברות הביטוח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מדדי התוצאות הכספיות  של חברות הביטוח בישראל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Rain Bow</dc:creator>
  <cp:lastModifiedBy>זיו רייך</cp:lastModifiedBy>
  <cp:revision>14</cp:revision>
  <dcterms:created xsi:type="dcterms:W3CDTF">2016-05-21T11:47:22Z</dcterms:created>
  <dcterms:modified xsi:type="dcterms:W3CDTF">2016-07-26T06:08:12Z</dcterms:modified>
</cp:coreProperties>
</file>