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4" r:id="rId1"/>
  </p:sldMasterIdLst>
  <p:sldIdLst>
    <p:sldId id="256" r:id="rId2"/>
    <p:sldId id="257" r:id="rId3"/>
    <p:sldId id="258" r:id="rId4"/>
    <p:sldId id="259" r:id="rId5"/>
    <p:sldId id="260" r:id="rId6"/>
    <p:sldId id="280" r:id="rId7"/>
    <p:sldId id="281" r:id="rId8"/>
    <p:sldId id="282" r:id="rId9"/>
    <p:sldId id="283" r:id="rId10"/>
    <p:sldId id="284" r:id="rId11"/>
    <p:sldId id="285" r:id="rId12"/>
    <p:sldId id="286" r:id="rId13"/>
    <p:sldId id="288" r:id="rId14"/>
    <p:sldId id="289" r:id="rId15"/>
    <p:sldId id="290" r:id="rId16"/>
    <p:sldId id="291" r:id="rId17"/>
    <p:sldId id="287" r:id="rId18"/>
    <p:sldId id="261" r:id="rId19"/>
    <p:sldId id="262" r:id="rId20"/>
    <p:sldId id="263" r:id="rId21"/>
    <p:sldId id="264" r:id="rId22"/>
    <p:sldId id="265" r:id="rId23"/>
    <p:sldId id="268" r:id="rId24"/>
    <p:sldId id="267" r:id="rId25"/>
    <p:sldId id="266" r:id="rId26"/>
    <p:sldId id="269" r:id="rId27"/>
    <p:sldId id="270" r:id="rId28"/>
    <p:sldId id="271" r:id="rId29"/>
    <p:sldId id="272" r:id="rId30"/>
    <p:sldId id="273" r:id="rId31"/>
    <p:sldId id="274" r:id="rId32"/>
    <p:sldId id="275" r:id="rId33"/>
    <p:sldId id="276" r:id="rId34"/>
    <p:sldId id="277" r:id="rId35"/>
    <p:sldId id="278" r:id="rId36"/>
    <p:sldId id="279" r:id="rId37"/>
    <p:sldId id="292" r:id="rId38"/>
    <p:sldId id="293" r:id="rId39"/>
    <p:sldId id="294" r:id="rId40"/>
    <p:sldId id="296" r:id="rId41"/>
    <p:sldId id="298" r:id="rId42"/>
    <p:sldId id="299" r:id="rId43"/>
    <p:sldId id="300" r:id="rId44"/>
    <p:sldId id="301" r:id="rId45"/>
    <p:sldId id="302"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14" name="כותרת 13"/>
          <p:cNvSpPr>
            <a:spLocks noGrp="1"/>
          </p:cNvSpPr>
          <p:nvPr>
            <p:ph type="ctrTitle"/>
          </p:nvPr>
        </p:nvSpPr>
        <p:spPr>
          <a:xfrm>
            <a:off x="1910080" y="359898"/>
            <a:ext cx="9875520" cy="1472184"/>
          </a:xfrm>
        </p:spPr>
        <p:txBody>
          <a:bodyPr anchor="b"/>
          <a:lstStyle>
            <a:lvl1pPr algn="l">
              <a:defRPr/>
            </a:lvl1pPr>
            <a:extLst/>
          </a:lstStyle>
          <a:p>
            <a:r>
              <a:rPr kumimoji="0" lang="he-IL" smtClean="0"/>
              <a:t>לחץ כדי לערוך סגנון כותרת של תבנית בסיס</a:t>
            </a:r>
            <a:endParaRPr kumimoji="0" lang="en-US"/>
          </a:p>
        </p:txBody>
      </p:sp>
      <p:sp>
        <p:nvSpPr>
          <p:cNvPr id="22" name="כותרת משנה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smtClean="0"/>
              <a:t>לחץ כדי לערוך סגנון כותרת משנה של תבנית בסיס</a:t>
            </a:r>
            <a:endParaRPr kumimoji="0" lang="en-US"/>
          </a:p>
        </p:txBody>
      </p:sp>
      <p:sp>
        <p:nvSpPr>
          <p:cNvPr id="7" name="מציין מיקום של תאריך 6"/>
          <p:cNvSpPr>
            <a:spLocks noGrp="1"/>
          </p:cNvSpPr>
          <p:nvPr>
            <p:ph type="dt" sz="half" idx="10"/>
          </p:nvPr>
        </p:nvSpPr>
        <p:spPr/>
        <p:txBody>
          <a:bodyPr/>
          <a:lstStyle>
            <a:extLst/>
          </a:lstStyle>
          <a:p>
            <a:fld id="{5923F103-BC34-4FE4-A40E-EDDEECFDA5D0}" type="datetimeFigureOut">
              <a:rPr lang="en-US" smtClean="0"/>
              <a:pPr/>
              <a:t>7/26/2016</a:t>
            </a:fld>
            <a:endParaRPr lang="en-US" dirty="0"/>
          </a:p>
        </p:txBody>
      </p:sp>
      <p:sp>
        <p:nvSpPr>
          <p:cNvPr id="20" name="מציין מיקום של כותרת תחתונה 19"/>
          <p:cNvSpPr>
            <a:spLocks noGrp="1"/>
          </p:cNvSpPr>
          <p:nvPr>
            <p:ph type="ftr" sz="quarter" idx="11"/>
          </p:nvPr>
        </p:nvSpPr>
        <p:spPr/>
        <p:txBody>
          <a:bodyPr/>
          <a:lstStyle>
            <a:extLst/>
          </a:lstStyle>
          <a:p>
            <a:r>
              <a:rPr lang="en-US" smtClean="0"/>
              <a:t>
              </a:t>
            </a:r>
            <a:endParaRPr lang="en-US" dirty="0"/>
          </a:p>
        </p:txBody>
      </p:sp>
      <p:sp>
        <p:nvSpPr>
          <p:cNvPr id="10" name="מציין מיקום של מספר שקופית 9"/>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8" name="אליפסה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אליפסה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53086D93-FCAC-47E0-A2EE-787E62CA814C}" type="datetimeFigureOut">
              <a:rPr lang="en-US" smtClean="0"/>
              <a:t>7/26/2016</a:t>
            </a:fld>
            <a:endParaRPr lang="en-US" dirty="0"/>
          </a:p>
        </p:txBody>
      </p:sp>
      <p:sp>
        <p:nvSpPr>
          <p:cNvPr id="5" name="מציין מיקום של כותרת תחתונה 4"/>
          <p:cNvSpPr>
            <a:spLocks noGrp="1"/>
          </p:cNvSpPr>
          <p:nvPr>
            <p:ph type="ftr" sz="quarter" idx="11"/>
          </p:nvPr>
        </p:nvSpPr>
        <p:spPr/>
        <p:txBody>
          <a:bodyPr/>
          <a:lstStyle>
            <a:extLst/>
          </a:lstStyle>
          <a:p>
            <a:r>
              <a:rPr lang="en-US" smtClean="0"/>
              <a:t>
              </a:t>
            </a:r>
            <a:endParaRPr lang="en-US" dirty="0"/>
          </a:p>
        </p:txBody>
      </p:sp>
      <p:sp>
        <p:nvSpPr>
          <p:cNvPr id="6" name="מציין מיקום של מספר שקופית 5"/>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9144000" y="274640"/>
            <a:ext cx="2438400" cy="5851525"/>
          </a:xfrm>
        </p:spPr>
        <p:txBody>
          <a:bodyPr vert="eaVert"/>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1524000" y="274641"/>
            <a:ext cx="7416800" cy="5851525"/>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CDA879A6-0FD0-4734-A311-86BFCA472E6E}" type="datetimeFigureOut">
              <a:rPr lang="en-US" smtClean="0"/>
              <a:t>7/26/2016</a:t>
            </a:fld>
            <a:endParaRPr lang="en-US" dirty="0"/>
          </a:p>
        </p:txBody>
      </p:sp>
      <p:sp>
        <p:nvSpPr>
          <p:cNvPr id="5" name="מציין מיקום של כותרת תחתונה 4"/>
          <p:cNvSpPr>
            <a:spLocks noGrp="1"/>
          </p:cNvSpPr>
          <p:nvPr>
            <p:ph type="ftr" sz="quarter" idx="11"/>
          </p:nvPr>
        </p:nvSpPr>
        <p:spPr/>
        <p:txBody>
          <a:bodyPr/>
          <a:lstStyle>
            <a:extLst/>
          </a:lstStyle>
          <a:p>
            <a:r>
              <a:rPr lang="en-US" smtClean="0"/>
              <a:t>
              </a:t>
            </a:r>
            <a:endParaRPr lang="en-US" dirty="0"/>
          </a:p>
        </p:txBody>
      </p:sp>
      <p:sp>
        <p:nvSpPr>
          <p:cNvPr id="6" name="מציין מיקום של מספר שקופית 5"/>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idx="1"/>
          </p:nvPr>
        </p:nvSpPr>
        <p:spPr/>
        <p:txBody>
          <a:bodyPr/>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19C9CA7B-DFD4-44B5-8C60-D14B8CD1FB59}" type="datetimeFigureOut">
              <a:rPr lang="en-US" smtClean="0"/>
              <a:t>7/26/2016</a:t>
            </a:fld>
            <a:endParaRPr lang="en-US" dirty="0"/>
          </a:p>
        </p:txBody>
      </p:sp>
      <p:sp>
        <p:nvSpPr>
          <p:cNvPr id="5" name="מציין מיקום של כותרת תחתונה 4"/>
          <p:cNvSpPr>
            <a:spLocks noGrp="1"/>
          </p:cNvSpPr>
          <p:nvPr>
            <p:ph type="ftr" sz="quarter" idx="11"/>
          </p:nvPr>
        </p:nvSpPr>
        <p:spPr/>
        <p:txBody>
          <a:bodyPr/>
          <a:lstStyle>
            <a:extLst/>
          </a:lstStyle>
          <a:p>
            <a:r>
              <a:rPr lang="en-US" smtClean="0"/>
              <a:t>
              </a:t>
            </a:r>
            <a:endParaRPr lang="en-US" dirty="0"/>
          </a:p>
        </p:txBody>
      </p:sp>
      <p:sp>
        <p:nvSpPr>
          <p:cNvPr id="6" name="מציין מיקום של מספר שקופית 5"/>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spTree>
      <p:nvGrpSpPr>
        <p:cNvPr id="1" name=""/>
        <p:cNvGrpSpPr/>
        <p:nvPr/>
      </p:nvGrpSpPr>
      <p:grpSpPr>
        <a:xfrm>
          <a:off x="0" y="0"/>
          <a:ext cx="0" cy="0"/>
          <a:chOff x="0" y="0"/>
          <a:chExt cx="0" cy="0"/>
        </a:xfrm>
      </p:grpSpPr>
      <p:sp>
        <p:nvSpPr>
          <p:cNvPr id="7" name="מלבן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כותרת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extLst/>
          </a:lstStyle>
          <a:p>
            <a:fld id="{F34E6425-0181-43F2-84FC-787E803FD2F8}" type="datetimeFigureOut">
              <a:rPr lang="en-US" smtClean="0"/>
              <a:t>7/26/2016</a:t>
            </a:fld>
            <a:endParaRPr lang="en-US" dirty="0"/>
          </a:p>
        </p:txBody>
      </p:sp>
      <p:sp>
        <p:nvSpPr>
          <p:cNvPr id="5" name="מציין מיקום של כותרת תחתונה 4"/>
          <p:cNvSpPr>
            <a:spLocks noGrp="1"/>
          </p:cNvSpPr>
          <p:nvPr>
            <p:ph type="ftr" sz="quarter" idx="11"/>
          </p:nvPr>
        </p:nvSpPr>
        <p:spPr/>
        <p:txBody>
          <a:bodyPr/>
          <a:lstStyle>
            <a:extLst/>
          </a:lstStyle>
          <a:p>
            <a:r>
              <a:rPr lang="en-US" smtClean="0"/>
              <a:t>
              </a:t>
            </a:r>
            <a:endParaRPr lang="en-US" dirty="0"/>
          </a:p>
        </p:txBody>
      </p:sp>
      <p:sp>
        <p:nvSpPr>
          <p:cNvPr id="6" name="מציין מיקום של מספר שקופית 5"/>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10" name="מלבן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אליפסה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אליפסה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1914144" y="274320"/>
            <a:ext cx="9997440" cy="1143000"/>
          </a:xfrm>
        </p:spPr>
        <p:txBody>
          <a:bodyPr/>
          <a:lstStyle>
            <a:extLst/>
          </a:lstStyle>
          <a:p>
            <a:r>
              <a:rPr kumimoji="0" lang="he-IL" smtClean="0"/>
              <a:t>לחץ כדי לערוך סגנון כותרת של תבנית בסיס</a:t>
            </a:r>
            <a:endParaRPr kumimoji="0" lang="en-US"/>
          </a:p>
        </p:txBody>
      </p:sp>
      <p:sp>
        <p:nvSpPr>
          <p:cNvPr id="3" name="מציין מיקום תוכן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3BDB8791-F1B0-41E7-B7FD-A781E65C4266}" type="datetimeFigureOut">
              <a:rPr lang="en-US" smtClean="0"/>
              <a:t>7/26/2016</a:t>
            </a:fld>
            <a:endParaRPr lang="en-US" dirty="0"/>
          </a:p>
        </p:txBody>
      </p:sp>
      <p:sp>
        <p:nvSpPr>
          <p:cNvPr id="6" name="מציין מיקום של כותרת תחתונה 5"/>
          <p:cNvSpPr>
            <a:spLocks noGrp="1"/>
          </p:cNvSpPr>
          <p:nvPr>
            <p:ph type="ftr" sz="quarter" idx="11"/>
          </p:nvPr>
        </p:nvSpPr>
        <p:spPr/>
        <p:txBody>
          <a:bodyPr/>
          <a:lstStyle>
            <a:extLst/>
          </a:lstStyle>
          <a:p>
            <a:r>
              <a:rPr lang="en-US" smtClean="0"/>
              <a:t>
              </a:t>
            </a:r>
            <a:endParaRPr lang="en-US" dirty="0"/>
          </a:p>
        </p:txBody>
      </p:sp>
      <p:sp>
        <p:nvSpPr>
          <p:cNvPr id="7" name="מציין מיקום של מספר שקופית 6"/>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extLst/>
          </a:lstStyle>
          <a:p>
            <a:fld id="{5FDD63B2-E120-4ED8-B27B-C685F510A5FE}" type="datetimeFigureOut">
              <a:rPr lang="en-US" smtClean="0"/>
              <a:t>7/26/2016</a:t>
            </a:fld>
            <a:endParaRPr lang="en-US" dirty="0"/>
          </a:p>
        </p:txBody>
      </p:sp>
      <p:sp>
        <p:nvSpPr>
          <p:cNvPr id="8" name="מציין מיקום של כותרת תחתונה 7"/>
          <p:cNvSpPr>
            <a:spLocks noGrp="1"/>
          </p:cNvSpPr>
          <p:nvPr>
            <p:ph type="ftr" sz="quarter" idx="11"/>
          </p:nvPr>
        </p:nvSpPr>
        <p:spPr/>
        <p:txBody>
          <a:bodyPr/>
          <a:lstStyle>
            <a:extLst/>
          </a:lstStyle>
          <a:p>
            <a:r>
              <a:rPr lang="en-US" smtClean="0"/>
              <a:t>
              </a:t>
            </a:r>
            <a:endParaRPr lang="en-US" dirty="0"/>
          </a:p>
        </p:txBody>
      </p:sp>
      <p:sp>
        <p:nvSpPr>
          <p:cNvPr id="9" name="מציין מיקום של מספר שקופית 8"/>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1914144" y="274320"/>
            <a:ext cx="9997440" cy="1143000"/>
          </a:xfrm>
        </p:spPr>
        <p:txBody>
          <a:bodyPr anchor="ctr"/>
          <a:lstStyle>
            <a:extLst/>
          </a:lstStyle>
          <a:p>
            <a:r>
              <a:rPr kumimoji="0" lang="he-IL" smtClean="0"/>
              <a:t>לחץ כדי לערוך סגנון כותרת של תבנית בסיס</a:t>
            </a:r>
            <a:endParaRPr kumimoji="0" lang="en-US"/>
          </a:p>
        </p:txBody>
      </p:sp>
      <p:sp>
        <p:nvSpPr>
          <p:cNvPr id="3" name="מציין מיקום של תאריך 2"/>
          <p:cNvSpPr>
            <a:spLocks noGrp="1"/>
          </p:cNvSpPr>
          <p:nvPr>
            <p:ph type="dt" sz="half" idx="10"/>
          </p:nvPr>
        </p:nvSpPr>
        <p:spPr/>
        <p:txBody>
          <a:bodyPr/>
          <a:lstStyle>
            <a:extLst/>
          </a:lstStyle>
          <a:p>
            <a:fld id="{7AA18ACC-A947-437B-A130-35BD54FDF1E9}" type="datetimeFigureOut">
              <a:rPr lang="en-US" smtClean="0"/>
              <a:t>7/26/2016</a:t>
            </a:fld>
            <a:endParaRPr lang="en-US" dirty="0"/>
          </a:p>
        </p:txBody>
      </p:sp>
      <p:sp>
        <p:nvSpPr>
          <p:cNvPr id="4" name="מציין מיקום של כותרת תחתונה 3"/>
          <p:cNvSpPr>
            <a:spLocks noGrp="1"/>
          </p:cNvSpPr>
          <p:nvPr>
            <p:ph type="ftr" sz="quarter" idx="11"/>
          </p:nvPr>
        </p:nvSpPr>
        <p:spPr/>
        <p:txBody>
          <a:bodyPr/>
          <a:lstStyle>
            <a:extLst/>
          </a:lstStyle>
          <a:p>
            <a:r>
              <a:rPr lang="en-US" smtClean="0"/>
              <a:t>
              </a:t>
            </a:r>
            <a:endParaRPr lang="en-US" dirty="0"/>
          </a:p>
        </p:txBody>
      </p:sp>
      <p:sp>
        <p:nvSpPr>
          <p:cNvPr id="5" name="מציין מיקום של מספר שקופית 4"/>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ריק">
    <p:spTree>
      <p:nvGrpSpPr>
        <p:cNvPr id="1" name=""/>
        <p:cNvGrpSpPr/>
        <p:nvPr/>
      </p:nvGrpSpPr>
      <p:grpSpPr>
        <a:xfrm>
          <a:off x="0" y="0"/>
          <a:ext cx="0" cy="0"/>
          <a:chOff x="0" y="0"/>
          <a:chExt cx="0" cy="0"/>
        </a:xfrm>
      </p:grpSpPr>
      <p:sp>
        <p:nvSpPr>
          <p:cNvPr id="5" name="מלבן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מציין מיקום של תאריך 1"/>
          <p:cNvSpPr>
            <a:spLocks noGrp="1"/>
          </p:cNvSpPr>
          <p:nvPr>
            <p:ph type="dt" sz="half" idx="10"/>
          </p:nvPr>
        </p:nvSpPr>
        <p:spPr/>
        <p:txBody>
          <a:bodyPr/>
          <a:lstStyle>
            <a:extLst/>
          </a:lstStyle>
          <a:p>
            <a:fld id="{7C8D7E02-BCB8-4D50-A234-369438C08659}" type="datetimeFigureOut">
              <a:rPr lang="en-US" smtClean="0"/>
              <a:t>7/26/2016</a:t>
            </a:fld>
            <a:endParaRPr lang="en-US" dirty="0"/>
          </a:p>
        </p:txBody>
      </p:sp>
      <p:sp>
        <p:nvSpPr>
          <p:cNvPr id="3" name="מציין מיקום של כותרת תחתונה 2"/>
          <p:cNvSpPr>
            <a:spLocks noGrp="1"/>
          </p:cNvSpPr>
          <p:nvPr>
            <p:ph type="ftr" sz="quarter" idx="11"/>
          </p:nvPr>
        </p:nvSpPr>
        <p:spPr/>
        <p:txBody>
          <a:bodyPr/>
          <a:lstStyle>
            <a:extLst/>
          </a:lstStyle>
          <a:p>
            <a:r>
              <a:rPr lang="en-US" smtClean="0"/>
              <a:t>
              </a:t>
            </a:r>
            <a:endParaRPr lang="en-US" dirty="0"/>
          </a:p>
        </p:txBody>
      </p:sp>
      <p:sp>
        <p:nvSpPr>
          <p:cNvPr id="4" name="מציין מיקום של מספר שקופית 3"/>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6" name="מלבן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76E86A4C-8E40-4F87-A4F0-01A0687C5742}" type="datetimeFigureOut">
              <a:rPr lang="en-US" smtClean="0"/>
              <a:t>7/26/2016</a:t>
            </a:fld>
            <a:endParaRPr lang="en-US" dirty="0"/>
          </a:p>
        </p:txBody>
      </p:sp>
      <p:sp>
        <p:nvSpPr>
          <p:cNvPr id="6" name="מציין מיקום של כותרת תחתונה 5"/>
          <p:cNvSpPr>
            <a:spLocks noGrp="1"/>
          </p:cNvSpPr>
          <p:nvPr>
            <p:ph type="ftr" sz="quarter" idx="11"/>
          </p:nvPr>
        </p:nvSpPr>
        <p:spPr/>
        <p:txBody>
          <a:bodyPr/>
          <a:lstStyle>
            <a:extLst/>
          </a:lstStyle>
          <a:p>
            <a:r>
              <a:rPr lang="en-US" smtClean="0"/>
              <a:t>
              </a:t>
            </a:r>
            <a:endParaRPr lang="en-US" dirty="0"/>
          </a:p>
        </p:txBody>
      </p:sp>
      <p:sp>
        <p:nvSpPr>
          <p:cNvPr id="7" name="מציין מיקום של מספר שקופית 6"/>
          <p:cNvSpPr>
            <a:spLocks noGrp="1"/>
          </p:cNvSpPr>
          <p:nvPr>
            <p:ph type="sldNum" sz="quarter" idx="12"/>
          </p:nvPr>
        </p:nvSpPr>
        <p:spPr/>
        <p:txBody>
          <a:bodyPr/>
          <a:lstStyle>
            <a:extLst/>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he-IL" smtClean="0"/>
              <a:t>לחץ כדי לערוך סגנון כותרת של תבנית בסיס</a:t>
            </a:r>
            <a:endParaRPr kumimoji="0" lang="en-US"/>
          </a:p>
        </p:txBody>
      </p:sp>
      <p:sp>
        <p:nvSpPr>
          <p:cNvPr id="5" name="מציין מיקום של תאריך 4"/>
          <p:cNvSpPr>
            <a:spLocks noGrp="1"/>
          </p:cNvSpPr>
          <p:nvPr>
            <p:ph type="dt" sz="half" idx="10"/>
          </p:nvPr>
        </p:nvSpPr>
        <p:spPr/>
        <p:txBody>
          <a:bodyPr/>
          <a:lstStyle>
            <a:extLst/>
          </a:lstStyle>
          <a:p>
            <a:fld id="{35E72C73-2D91-4E12-BA25-F0AA0C03599B}" type="datetimeFigureOut">
              <a:rPr lang="en-US" smtClean="0"/>
              <a:t>7/26/2016</a:t>
            </a:fld>
            <a:endParaRPr lang="en-US" dirty="0"/>
          </a:p>
        </p:txBody>
      </p:sp>
      <p:sp>
        <p:nvSpPr>
          <p:cNvPr id="6" name="מציין מיקום של כותרת תחתונה 5"/>
          <p:cNvSpPr>
            <a:spLocks noGrp="1"/>
          </p:cNvSpPr>
          <p:nvPr>
            <p:ph type="ftr" sz="quarter" idx="11"/>
          </p:nvPr>
        </p:nvSpPr>
        <p:spPr/>
        <p:txBody>
          <a:bodyPr/>
          <a:lstStyle>
            <a:extLst/>
          </a:lstStyle>
          <a:p>
            <a:r>
              <a:rPr lang="en-US" smtClean="0"/>
              <a:t>
              </a:t>
            </a:r>
            <a:endParaRPr lang="en-US" dirty="0"/>
          </a:p>
        </p:txBody>
      </p:sp>
      <p:sp>
        <p:nvSpPr>
          <p:cNvPr id="7" name="מציין מיקום של מספר שקופית 6"/>
          <p:cNvSpPr>
            <a:spLocks noGrp="1"/>
          </p:cNvSpPr>
          <p:nvPr>
            <p:ph type="sldNum" sz="quarter" idx="12"/>
          </p:nvPr>
        </p:nvSpPr>
        <p:spPr/>
        <p:txBody>
          <a:bodyPr/>
          <a:lstStyle>
            <a:extLst/>
          </a:lstStyle>
          <a:p>
            <a:fld id="{D57F1E4F-1CFF-5643-939E-217C01CDF565}" type="slidenum">
              <a:rPr lang="en-US" smtClean="0"/>
              <a:pPr/>
              <a:t>‹#›</a:t>
            </a:fld>
            <a:endParaRPr lang="en-US" dirty="0"/>
          </a:p>
        </p:txBody>
      </p:sp>
      <p:sp>
        <p:nvSpPr>
          <p:cNvPr id="8" name="מלבן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מציין מיקום של תמונה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he-IL" smtClean="0"/>
              <a:t>לחץ על הסמל כדי להוסיף תמונה</a:t>
            </a:r>
            <a:endParaRPr kumimoji="0" lang="en-US" dirty="0"/>
          </a:p>
        </p:txBody>
      </p:sp>
      <p:sp>
        <p:nvSpPr>
          <p:cNvPr id="9" name="תרשים זרימה: תהליך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תרשים זרימה: תהליך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מציין מיקום טקסט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he-IL" smtClean="0"/>
              <a:t>לחץ כדי לערוך סגנונות טקסט של תבנית בסיס</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עוגה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אליפסה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טבעת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מלבן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מציין מיקום של כותרת 4"/>
          <p:cNvSpPr>
            <a:spLocks noGrp="1"/>
          </p:cNvSpPr>
          <p:nvPr>
            <p:ph type="title"/>
          </p:nvPr>
        </p:nvSpPr>
        <p:spPr>
          <a:xfrm>
            <a:off x="1914144" y="274638"/>
            <a:ext cx="9997440" cy="1143000"/>
          </a:xfrm>
          <a:prstGeom prst="rect">
            <a:avLst/>
          </a:prstGeom>
        </p:spPr>
        <p:txBody>
          <a:bodyPr anchor="ctr">
            <a:normAutofit/>
          </a:bodyPr>
          <a:lstStyle>
            <a:extLst/>
          </a:lstStyle>
          <a:p>
            <a:r>
              <a:rPr kumimoji="0" lang="he-IL" smtClean="0"/>
              <a:t>לחץ כדי לערוך סגנון כותרת של תבנית בסיס</a:t>
            </a:r>
            <a:endParaRPr kumimoji="0" lang="en-US"/>
          </a:p>
        </p:txBody>
      </p:sp>
      <p:sp>
        <p:nvSpPr>
          <p:cNvPr id="9" name="מציין מיקום טקסט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24" name="מציין מיקום של תאריך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BE451C3-0FF4-47C4-B829-773ADF60F88C}" type="datetimeFigureOut">
              <a:rPr lang="en-US" smtClean="0"/>
              <a:t>7/26/2016</a:t>
            </a:fld>
            <a:endParaRPr lang="en-US" dirty="0"/>
          </a:p>
        </p:txBody>
      </p:sp>
      <p:sp>
        <p:nvSpPr>
          <p:cNvPr id="10" name="מציין מיקום של כותרת תחתונה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
              </a:t>
            </a:r>
            <a:endParaRPr lang="en-US" dirty="0"/>
          </a:p>
        </p:txBody>
      </p:sp>
      <p:sp>
        <p:nvSpPr>
          <p:cNvPr id="22" name="מציין מיקום של מספר שקופית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57F1E4F-1CFF-5643-939E-217C01CDF565}" type="slidenum">
              <a:rPr lang="en-US" smtClean="0"/>
              <a:pPr/>
              <a:t>‹#›</a:t>
            </a:fld>
            <a:endParaRPr lang="en-US" dirty="0"/>
          </a:p>
        </p:txBody>
      </p:sp>
      <p:sp>
        <p:nvSpPr>
          <p:cNvPr id="15" name="מלבן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sldNum="0" hdr="0" ftr="0" dt="0"/>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692377" y="2033930"/>
            <a:ext cx="8825658" cy="1128383"/>
          </a:xfrm>
        </p:spPr>
        <p:txBody>
          <a:bodyPr/>
          <a:lstStyle/>
          <a:p>
            <a:pPr algn="ctr"/>
            <a:r>
              <a:rPr lang="he-IL" sz="6600" dirty="0" smtClean="0"/>
              <a:t>עולם הביטוח</a:t>
            </a:r>
            <a:endParaRPr lang="he-IL" sz="6600" dirty="0"/>
          </a:p>
        </p:txBody>
      </p:sp>
      <p:sp>
        <p:nvSpPr>
          <p:cNvPr id="3" name="כותרת משנה 2"/>
          <p:cNvSpPr>
            <a:spLocks noGrp="1"/>
          </p:cNvSpPr>
          <p:nvPr>
            <p:ph type="subTitle" idx="1"/>
          </p:nvPr>
        </p:nvSpPr>
        <p:spPr>
          <a:xfrm>
            <a:off x="1836280" y="4620559"/>
            <a:ext cx="9875520" cy="1752600"/>
          </a:xfrm>
        </p:spPr>
        <p:txBody>
          <a:bodyPr>
            <a:noAutofit/>
          </a:bodyPr>
          <a:lstStyle/>
          <a:p>
            <a:pPr algn="r"/>
            <a:endParaRPr lang="he-IL" b="1" dirty="0"/>
          </a:p>
        </p:txBody>
      </p:sp>
      <p:pic>
        <p:nvPicPr>
          <p:cNvPr id="7" name="תמונה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0152" y="4168564"/>
            <a:ext cx="3135618" cy="2079051"/>
          </a:xfrm>
          <a:prstGeom prst="rect">
            <a:avLst/>
          </a:prstGeom>
        </p:spPr>
      </p:pic>
      <p:pic>
        <p:nvPicPr>
          <p:cNvPr id="8" name="תמונה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209" y="2568026"/>
            <a:ext cx="2292142" cy="1506028"/>
          </a:xfrm>
          <a:prstGeom prst="rect">
            <a:avLst/>
          </a:prstGeom>
          <a:ln>
            <a:noFill/>
          </a:ln>
        </p:spPr>
      </p:pic>
      <p:pic>
        <p:nvPicPr>
          <p:cNvPr id="9" name="תמונה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112" y="1012152"/>
            <a:ext cx="1903164" cy="1585970"/>
          </a:xfrm>
          <a:prstGeom prst="rect">
            <a:avLst/>
          </a:prstGeom>
          <a:noFill/>
          <a:ln>
            <a:noFill/>
          </a:ln>
        </p:spPr>
      </p:pic>
    </p:spTree>
    <p:extLst>
      <p:ext uri="{BB962C8B-B14F-4D97-AF65-F5344CB8AC3E}">
        <p14:creationId xmlns:p14="http://schemas.microsoft.com/office/powerpoint/2010/main" val="1011473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ביטוח חיים</a:t>
            </a:r>
            <a:endParaRPr lang="he-IL" dirty="0"/>
          </a:p>
        </p:txBody>
      </p:sp>
      <p:sp>
        <p:nvSpPr>
          <p:cNvPr id="3" name="מציין מיקום תוכן 2"/>
          <p:cNvSpPr>
            <a:spLocks noGrp="1"/>
          </p:cNvSpPr>
          <p:nvPr>
            <p:ph idx="1"/>
          </p:nvPr>
        </p:nvSpPr>
        <p:spPr>
          <a:xfrm>
            <a:off x="1875809" y="1544472"/>
            <a:ext cx="9855200" cy="4381500"/>
          </a:xfrm>
        </p:spPr>
        <p:txBody>
          <a:bodyPr>
            <a:normAutofit fontScale="85000" lnSpcReduction="20000"/>
          </a:bodyPr>
          <a:lstStyle/>
          <a:p>
            <a:pPr marL="0" indent="0">
              <a:buNone/>
            </a:pPr>
            <a:r>
              <a:rPr lang="he-IL" dirty="0" smtClean="0"/>
              <a:t>ביטוח </a:t>
            </a:r>
            <a:r>
              <a:rPr lang="he-IL" dirty="0"/>
              <a:t>חיים הוא הסכם ביטוח בין חברת ביטוח למבוטח, המקנה הטבה כספית במקרה של פגיעה בגופו של המבוטח, ובעיקר במקרה מותו. ההטבה הכספית ניתנת בצורה של סכום </a:t>
            </a:r>
            <a:r>
              <a:rPr lang="he-IL" dirty="0" smtClean="0"/>
              <a:t>חד פעמי</a:t>
            </a:r>
            <a:r>
              <a:rPr lang="he-IL" dirty="0"/>
              <a:t>, או בצורה של קצבה חודשית. בתמורה לביטוח משלם המבוטח פרמיה </a:t>
            </a:r>
            <a:r>
              <a:rPr lang="he-IL" dirty="0" smtClean="0"/>
              <a:t>חד פעמית </a:t>
            </a:r>
            <a:r>
              <a:rPr lang="he-IL" dirty="0"/>
              <a:t>או תקופתית (לרוב חודשית).</a:t>
            </a:r>
            <a:endParaRPr lang="en-US" dirty="0"/>
          </a:p>
          <a:p>
            <a:pPr marL="0" indent="0">
              <a:buNone/>
            </a:pPr>
            <a:r>
              <a:rPr lang="he-IL" dirty="0"/>
              <a:t>ביטוח חיים בא להגן מפני הסיכון של אובדן היכולת להתפרנס, ובהתאם לכך, ההטבה הכספית למבוטח (או למוטבים שבחר) משולמת כאשר קורה אחד המקרים </a:t>
            </a:r>
            <a:r>
              <a:rPr lang="he-IL" dirty="0" smtClean="0"/>
              <a:t>הבאים: </a:t>
            </a:r>
          </a:p>
          <a:p>
            <a:r>
              <a:rPr lang="he-IL" dirty="0" smtClean="0"/>
              <a:t>מות </a:t>
            </a:r>
            <a:r>
              <a:rPr lang="he-IL" dirty="0"/>
              <a:t>המבוטח.</a:t>
            </a:r>
            <a:endParaRPr lang="en-US" dirty="0"/>
          </a:p>
          <a:p>
            <a:r>
              <a:rPr lang="he-IL" dirty="0"/>
              <a:t>הגעת המבוטח לגיל שנקבע בפוליסה (בדרך כלל גיל פרישה).</a:t>
            </a:r>
            <a:endParaRPr lang="en-US" dirty="0"/>
          </a:p>
          <a:p>
            <a:r>
              <a:rPr lang="he-IL" dirty="0"/>
              <a:t>הפיכת המבוטח לנכה, כך שנפגעת יכולתו לפרנס את עצמו</a:t>
            </a:r>
            <a:r>
              <a:rPr lang="he-IL" dirty="0" smtClean="0"/>
              <a:t>.</a:t>
            </a:r>
            <a:endParaRPr lang="en-US" dirty="0"/>
          </a:p>
        </p:txBody>
      </p:sp>
    </p:spTree>
    <p:extLst>
      <p:ext uri="{BB962C8B-B14F-4D97-AF65-F5344CB8AC3E}">
        <p14:creationId xmlns:p14="http://schemas.microsoft.com/office/powerpoint/2010/main" val="2512240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000166" y="604671"/>
            <a:ext cx="8761413" cy="893232"/>
          </a:xfrm>
        </p:spPr>
        <p:txBody>
          <a:bodyPr>
            <a:normAutofit fontScale="90000"/>
          </a:bodyPr>
          <a:lstStyle/>
          <a:p>
            <a:pPr algn="r"/>
            <a:r>
              <a:rPr lang="he-IL" dirty="0"/>
              <a:t>פוליסות ביטוח חיים הן משלושה סוגים:</a:t>
            </a:r>
            <a:r>
              <a:rPr lang="en-US" dirty="0"/>
              <a:t/>
            </a:r>
            <a:br>
              <a:rPr lang="en-US" dirty="0"/>
            </a:br>
            <a:endParaRPr lang="he-IL" dirty="0"/>
          </a:p>
        </p:txBody>
      </p:sp>
      <p:sp>
        <p:nvSpPr>
          <p:cNvPr id="3" name="מציין מיקום תוכן 2"/>
          <p:cNvSpPr>
            <a:spLocks noGrp="1"/>
          </p:cNvSpPr>
          <p:nvPr>
            <p:ph idx="1"/>
          </p:nvPr>
        </p:nvSpPr>
        <p:spPr>
          <a:xfrm>
            <a:off x="1431688" y="1620861"/>
            <a:ext cx="10083800" cy="4793587"/>
          </a:xfrm>
        </p:spPr>
        <p:txBody>
          <a:bodyPr>
            <a:normAutofit fontScale="70000" lnSpcReduction="20000"/>
          </a:bodyPr>
          <a:lstStyle/>
          <a:p>
            <a:r>
              <a:rPr lang="he-IL" u="sng" dirty="0" smtClean="0"/>
              <a:t>פוליסת </a:t>
            </a:r>
            <a:r>
              <a:rPr lang="he-IL" u="sng" dirty="0"/>
              <a:t>ריסק: </a:t>
            </a:r>
            <a:r>
              <a:rPr lang="he-IL" dirty="0"/>
              <a:t>פוליסה שבה התשלום </a:t>
            </a:r>
            <a:r>
              <a:rPr lang="he-IL" dirty="0" smtClean="0"/>
              <a:t>החודשי משמש </a:t>
            </a:r>
            <a:r>
              <a:rPr lang="he-IL" dirty="0"/>
              <a:t>לביטוח מפני סיכון מוות בלבד (או מוות ונכות), ללא מרכיב של חיסכון. פוליסה זו אינה מבטיחה כלל פרנסה לעת זקנה</a:t>
            </a:r>
            <a:r>
              <a:rPr lang="he-IL" dirty="0" smtClean="0"/>
              <a:t>.</a:t>
            </a:r>
          </a:p>
          <a:p>
            <a:pPr marL="82296" indent="0">
              <a:buNone/>
            </a:pPr>
            <a:r>
              <a:rPr lang="he-IL" dirty="0" smtClean="0"/>
              <a:t>    בין </a:t>
            </a:r>
            <a:r>
              <a:rPr lang="he-IL" dirty="0"/>
              <a:t>פוליסות </a:t>
            </a:r>
            <a:r>
              <a:rPr lang="he-IL" dirty="0" err="1"/>
              <a:t>הריסק</a:t>
            </a:r>
            <a:r>
              <a:rPr lang="he-IL" dirty="0"/>
              <a:t> ניתן למצוא גם את ביטוח החיים למשכנתא.</a:t>
            </a:r>
            <a:endParaRPr lang="en-US" dirty="0"/>
          </a:p>
          <a:p>
            <a:r>
              <a:rPr lang="he-IL" u="sng" dirty="0"/>
              <a:t>פוליסת חיסכון: </a:t>
            </a:r>
            <a:r>
              <a:rPr lang="he-IL" dirty="0"/>
              <a:t>פוליסה שבה התשלום החודשי משמש לחיסכון בלבד, ללא התייחסות לסיכוני מוות ונכות. במקרה של מוות או נכות מקבל המבוטח (או </a:t>
            </a:r>
            <a:r>
              <a:rPr lang="he-IL" dirty="0" err="1"/>
              <a:t>מוטביו</a:t>
            </a:r>
            <a:r>
              <a:rPr lang="he-IL" dirty="0"/>
              <a:t>) את הסכום שנצבר בפוליסה (כך שלמעשה אין בה מרכיב של ביטוח). עד לסוף 2007 יכול היה מבוטח בישראל במסלול זה למשוך את כספו, בבוא העת, בבת אחת (מסלול הוני) או בתשלומים חודשיים (מסלול קצבתי). </a:t>
            </a:r>
            <a:endParaRPr lang="he-IL" dirty="0" smtClean="0"/>
          </a:p>
          <a:p>
            <a:pPr marL="0" indent="0">
              <a:buNone/>
            </a:pPr>
            <a:r>
              <a:rPr lang="he-IL" dirty="0" smtClean="0"/>
              <a:t>     מתחילת </a:t>
            </a:r>
            <a:r>
              <a:rPr lang="he-IL" dirty="0"/>
              <a:t>2008 ניתן להפקיד כספים במסלול קצבתי בלבד.</a:t>
            </a:r>
            <a:endParaRPr lang="en-US" dirty="0"/>
          </a:p>
          <a:p>
            <a:r>
              <a:rPr lang="he-IL" u="sng" dirty="0"/>
              <a:t>ביטוח מעורב: </a:t>
            </a:r>
            <a:r>
              <a:rPr lang="he-IL" dirty="0"/>
              <a:t>זהו </a:t>
            </a:r>
            <a:r>
              <a:rPr lang="he-IL" dirty="0" smtClean="0"/>
              <a:t>הסוג הנפוץ </a:t>
            </a:r>
            <a:r>
              <a:rPr lang="he-IL" dirty="0"/>
              <a:t>של ביטוח חיים, הכולל מענה לכל שלושת הסיכונים: מוות, נכות וזקנה. הוא למעשה תערובת של שני הסוגים הקודמים - יש בו מרכיב של ריסק ומרכיב של חיסכון. כאשר ביטוח זה נרכש במסגרת מקום העבודה נהוג לכנותו "ביטוח מנהלים", אך אין בינו ובין ניהול ולא כלום, והוא נמכר גם לעובדים זוטרים.</a:t>
            </a:r>
            <a:endParaRPr lang="en-US" dirty="0"/>
          </a:p>
          <a:p>
            <a:r>
              <a:rPr lang="he-IL" dirty="0"/>
              <a:t> </a:t>
            </a:r>
            <a:r>
              <a:rPr lang="he-IL" dirty="0" smtClean="0"/>
              <a:t>סוג </a:t>
            </a:r>
            <a:r>
              <a:rPr lang="he-IL" dirty="0"/>
              <a:t>שונה של ביטוח חיים הוא ביטוח אריכות ימים, שבו מבוטח שהגיע לגיל פרישה, ומתכנן לחיות מחסכונותיו במשך עשרים שנה, למשל, מבטח עצמו מפני הסיכון שיאריך ימים גם לאחר שיכלה את כל חסכונותיו.</a:t>
            </a:r>
            <a:endParaRPr lang="en-US" dirty="0"/>
          </a:p>
          <a:p>
            <a:endParaRPr lang="he-IL" dirty="0"/>
          </a:p>
        </p:txBody>
      </p:sp>
    </p:spTree>
    <p:extLst>
      <p:ext uri="{BB962C8B-B14F-4D97-AF65-F5344CB8AC3E}">
        <p14:creationId xmlns:p14="http://schemas.microsoft.com/office/powerpoint/2010/main" val="1655525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ביטוח פנסיוני</a:t>
            </a:r>
            <a:endParaRPr lang="he-IL" dirty="0"/>
          </a:p>
        </p:txBody>
      </p:sp>
      <p:sp>
        <p:nvSpPr>
          <p:cNvPr id="3" name="מציין מיקום תוכן 2"/>
          <p:cNvSpPr>
            <a:spLocks noGrp="1"/>
          </p:cNvSpPr>
          <p:nvPr>
            <p:ph idx="1"/>
          </p:nvPr>
        </p:nvSpPr>
        <p:spPr>
          <a:xfrm>
            <a:off x="1494879" y="1675073"/>
            <a:ext cx="9664699" cy="4432300"/>
          </a:xfrm>
        </p:spPr>
        <p:txBody>
          <a:bodyPr>
            <a:normAutofit fontScale="70000" lnSpcReduction="20000"/>
          </a:bodyPr>
          <a:lstStyle/>
          <a:p>
            <a:pPr marL="0" indent="0">
              <a:buNone/>
            </a:pPr>
            <a:r>
              <a:rPr lang="he-IL" dirty="0" smtClean="0"/>
              <a:t>ביטוח </a:t>
            </a:r>
            <a:r>
              <a:rPr lang="he-IL" dirty="0"/>
              <a:t>פנסיוני הוא מכלול דרכים שנועדו להבטיח לאדם העובד (שכיר או עצמאי) מענה בשלושה מצבים של פגיעה ביכולתו להתפרנס (ולפרנס את משפחתו) מעבודתו:</a:t>
            </a:r>
            <a:endParaRPr lang="en-US" dirty="0"/>
          </a:p>
          <a:p>
            <a:r>
              <a:rPr lang="he-IL" dirty="0"/>
              <a:t>נכות, הפוגעת בכושר העבודה או מבטלת אותו כליל.</a:t>
            </a:r>
            <a:endParaRPr lang="en-US" dirty="0"/>
          </a:p>
          <a:p>
            <a:r>
              <a:rPr lang="he-IL" dirty="0"/>
              <a:t>זקנה, המביאה ליציאתו של העובד ממעגל העבודה.</a:t>
            </a:r>
            <a:endParaRPr lang="en-US" dirty="0"/>
          </a:p>
          <a:p>
            <a:r>
              <a:rPr lang="he-IL" dirty="0"/>
              <a:t>מוות, המותיר את השאירים ללא מפרנס.</a:t>
            </a:r>
            <a:endParaRPr lang="en-US" dirty="0"/>
          </a:p>
          <a:p>
            <a:pPr marL="0" indent="0">
              <a:buNone/>
            </a:pPr>
            <a:endParaRPr lang="he-IL" dirty="0"/>
          </a:p>
          <a:p>
            <a:pPr marL="0" indent="0">
              <a:buNone/>
            </a:pPr>
            <a:r>
              <a:rPr lang="he-IL" dirty="0" smtClean="0"/>
              <a:t>לביטוח </a:t>
            </a:r>
            <a:r>
              <a:rPr lang="he-IL" dirty="0"/>
              <a:t>פנסיוני משמשים כלים מגוונים, ובהם:</a:t>
            </a:r>
            <a:endParaRPr lang="en-US" dirty="0"/>
          </a:p>
          <a:p>
            <a:r>
              <a:rPr lang="he-IL" dirty="0"/>
              <a:t>קרן פנסיה</a:t>
            </a:r>
            <a:endParaRPr lang="en-US" dirty="0"/>
          </a:p>
          <a:p>
            <a:r>
              <a:rPr lang="he-IL" dirty="0"/>
              <a:t>ביטוח מנהלים</a:t>
            </a:r>
            <a:endParaRPr lang="en-US" dirty="0"/>
          </a:p>
          <a:p>
            <a:r>
              <a:rPr lang="he-IL" dirty="0"/>
              <a:t>פנסיה תקציבית</a:t>
            </a:r>
            <a:endParaRPr lang="en-US" dirty="0"/>
          </a:p>
          <a:p>
            <a:r>
              <a:rPr lang="he-IL" dirty="0"/>
              <a:t>קופת גמל לתגמולים.</a:t>
            </a:r>
            <a:endParaRPr lang="en-US" dirty="0"/>
          </a:p>
          <a:p>
            <a:endParaRPr lang="he-IL" dirty="0"/>
          </a:p>
        </p:txBody>
      </p:sp>
    </p:spTree>
    <p:extLst>
      <p:ext uri="{BB962C8B-B14F-4D97-AF65-F5344CB8AC3E}">
        <p14:creationId xmlns:p14="http://schemas.microsoft.com/office/powerpoint/2010/main" val="1260336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a:xfrm>
            <a:off x="1154954" y="968991"/>
            <a:ext cx="10159039" cy="5117910"/>
          </a:xfrm>
        </p:spPr>
        <p:txBody>
          <a:bodyPr>
            <a:normAutofit fontScale="62500" lnSpcReduction="20000"/>
          </a:bodyPr>
          <a:lstStyle/>
          <a:p>
            <a:pPr marL="82296" indent="0">
              <a:buNone/>
            </a:pPr>
            <a:r>
              <a:rPr lang="he-IL" dirty="0"/>
              <a:t>לעידוד הביטוח הפנסיוני ניתנות הקלות מס בגין כספים המופנים למטרה זו, ולעתים מוטלת חובה לביטוח פנסיוני.</a:t>
            </a:r>
            <a:endParaRPr lang="en-US" dirty="0"/>
          </a:p>
          <a:p>
            <a:pPr marL="82296" indent="0">
              <a:buNone/>
            </a:pPr>
            <a:r>
              <a:rPr lang="he-IL" dirty="0"/>
              <a:t>הביטוח הפנסיוני בישראל מתקיים בשלוש שכבות:</a:t>
            </a:r>
            <a:endParaRPr lang="en-US" dirty="0"/>
          </a:p>
          <a:p>
            <a:pPr marL="82296" lvl="0" indent="0">
              <a:buNone/>
            </a:pPr>
            <a:r>
              <a:rPr lang="he-IL" dirty="0"/>
              <a:t>במסגרת </a:t>
            </a:r>
            <a:r>
              <a:rPr lang="he-IL" dirty="0" smtClean="0"/>
              <a:t>המוסד לביטוח לאומי פועלים </a:t>
            </a:r>
            <a:r>
              <a:rPr lang="he-IL" dirty="0"/>
              <a:t>ענפי ביטוח נכות וביטוח זקנה ושאירים, שבהם מבוטחים כל </a:t>
            </a:r>
            <a:r>
              <a:rPr lang="he-IL" dirty="0" smtClean="0"/>
              <a:t>תושבי ישראל.</a:t>
            </a:r>
            <a:endParaRPr lang="en-US" dirty="0"/>
          </a:p>
          <a:p>
            <a:pPr marL="82296" lvl="0" indent="0">
              <a:buNone/>
            </a:pPr>
            <a:r>
              <a:rPr lang="he-IL" dirty="0"/>
              <a:t>במסגרת </a:t>
            </a:r>
            <a:r>
              <a:rPr lang="he-IL" dirty="0" smtClean="0"/>
              <a:t>יחסי העבודה נחתמו הסכמים קיבוציים רבים </a:t>
            </a:r>
            <a:r>
              <a:rPr lang="he-IL" dirty="0"/>
              <a:t>המבטיחים ביטוח פנסיוני במימונם של העובד והמעביד. לחלק מהסכמים אלה הוצאו </a:t>
            </a:r>
            <a:r>
              <a:rPr lang="he-IL" dirty="0" smtClean="0"/>
              <a:t>צווי הרחבה, </a:t>
            </a:r>
            <a:r>
              <a:rPr lang="he-IL" dirty="0"/>
              <a:t>ומתחילת שנת 2008 זכאי כל עובד לפחות לביטוח פנסיוני לפי צו הרחבה בעניין זה. דרך </a:t>
            </a:r>
            <a:r>
              <a:rPr lang="he-IL" dirty="0" err="1"/>
              <a:t>ביטוחית</a:t>
            </a:r>
            <a:r>
              <a:rPr lang="he-IL" dirty="0"/>
              <a:t> זו מטילה אחריות כבדת משקל על מעבידים, משום שלפי פסיקת בית הדין הארצי לעבודה, מעביד שמפר חובתו יכנס בנעלי הקופה, ויאלץ לשלם לעובד פיצוי - לעתים עד כדי פיצוי בשיעור גמלה מהוונת ובסכומים מאוד </a:t>
            </a:r>
            <a:r>
              <a:rPr lang="he-IL" dirty="0" smtClean="0"/>
              <a:t>גדולים. מוצר ביטוח </a:t>
            </a:r>
            <a:r>
              <a:rPr lang="he-IL" dirty="0"/>
              <a:t>פנסיוני </a:t>
            </a:r>
            <a:r>
              <a:rPr lang="he-IL" dirty="0" smtClean="0"/>
              <a:t>בהתאם </a:t>
            </a:r>
            <a:r>
              <a:rPr lang="he-IL" dirty="0"/>
              <a:t>להחלטתו של העמית.</a:t>
            </a:r>
            <a:endParaRPr lang="en-US" dirty="0"/>
          </a:p>
          <a:p>
            <a:pPr marL="82296" indent="0">
              <a:buNone/>
            </a:pPr>
            <a:r>
              <a:rPr lang="he-IL" dirty="0"/>
              <a:t>קופות הגמל הוקמו בסוף שנות ה-50, על ידי הבנקים. במרוצת השנים הוקמו קופות גמל ומכשירי חיסכון רבים אשר חלקם שימשו לקבוצות אוכלוסייה ספציפיות (קופות גמל סקטוריאליות) וחלקם נפתחו ללקוחות הבנקים כמכשיר חיסכון בנקאי. כתוצאה מתהליך זה, נוצרו במדינת ישראל במהלך השנים מאות קופות גמל שונות, </a:t>
            </a:r>
            <a:r>
              <a:rPr lang="he-IL" dirty="0" smtClean="0"/>
              <a:t>בעיקר </a:t>
            </a:r>
            <a:r>
              <a:rPr lang="he-IL" dirty="0"/>
              <a:t>בבעלות הבנקים.</a:t>
            </a:r>
            <a:endParaRPr lang="en-US" dirty="0"/>
          </a:p>
          <a:p>
            <a:pPr marL="0" indent="0">
              <a:buNone/>
            </a:pPr>
            <a:r>
              <a:rPr lang="he-IL" dirty="0" smtClean="0"/>
              <a:t> ב-2005אושרה רפורמת בכר בכנסת שמטרתה הפחתת הריכוזיות של המערכת הבנקאית בשוק ההון.</a:t>
            </a:r>
          </a:p>
          <a:p>
            <a:pPr marL="0" indent="0">
              <a:buNone/>
            </a:pPr>
            <a:r>
              <a:rPr lang="he-IL" dirty="0" smtClean="0"/>
              <a:t>עיקרי הרפורמה הם סיום הבעלות של הבנקים על קופות הגמל וקרנות הנאמנות ומכירתן.</a:t>
            </a:r>
          </a:p>
          <a:p>
            <a:pPr marL="0" indent="0">
              <a:buNone/>
            </a:pPr>
            <a:r>
              <a:rPr lang="he-IL" dirty="0"/>
              <a:t>ה</a:t>
            </a:r>
            <a:r>
              <a:rPr lang="he-IL" dirty="0" smtClean="0"/>
              <a:t>רוכשות העיקריות חברות ביטוח וחברות קרנות והשקעות.</a:t>
            </a:r>
          </a:p>
        </p:txBody>
      </p:sp>
    </p:spTree>
    <p:extLst>
      <p:ext uri="{BB962C8B-B14F-4D97-AF65-F5344CB8AC3E}">
        <p14:creationId xmlns:p14="http://schemas.microsoft.com/office/powerpoint/2010/main" val="28040677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ctr"/>
            <a:r>
              <a:rPr lang="he-IL" dirty="0" smtClean="0"/>
              <a:t/>
            </a:r>
            <a:br>
              <a:rPr lang="he-IL" dirty="0" smtClean="0"/>
            </a:br>
            <a:r>
              <a:rPr lang="he-IL" dirty="0" smtClean="0"/>
              <a:t>הביטוח </a:t>
            </a:r>
            <a:r>
              <a:rPr lang="he-IL" dirty="0"/>
              <a:t>הפנסיוני מוסדר בחוקים </a:t>
            </a:r>
            <a:r>
              <a:rPr lang="he-IL" dirty="0" smtClean="0"/>
              <a:t>רבים </a:t>
            </a:r>
            <a:br>
              <a:rPr lang="he-IL" dirty="0" smtClean="0"/>
            </a:br>
            <a:r>
              <a:rPr lang="he-IL" dirty="0" smtClean="0"/>
              <a:t>העיקריים </a:t>
            </a:r>
            <a:r>
              <a:rPr lang="he-IL" dirty="0"/>
              <a:t>שבהם:</a:t>
            </a:r>
            <a:br>
              <a:rPr lang="he-IL" dirty="0"/>
            </a:br>
            <a:endParaRPr lang="he-IL" dirty="0"/>
          </a:p>
        </p:txBody>
      </p:sp>
      <p:sp>
        <p:nvSpPr>
          <p:cNvPr id="3" name="מציין מיקום תוכן 2"/>
          <p:cNvSpPr>
            <a:spLocks noGrp="1"/>
          </p:cNvSpPr>
          <p:nvPr>
            <p:ph idx="1"/>
          </p:nvPr>
        </p:nvSpPr>
        <p:spPr>
          <a:xfrm>
            <a:off x="1591101" y="1651379"/>
            <a:ext cx="10036791" cy="4978021"/>
          </a:xfrm>
        </p:spPr>
        <p:txBody>
          <a:bodyPr>
            <a:normAutofit fontScale="55000" lnSpcReduction="20000"/>
          </a:bodyPr>
          <a:lstStyle/>
          <a:p>
            <a:pPr>
              <a:buFont typeface="Arial" panose="020B0604020202020204" pitchFamily="34" charset="0"/>
              <a:buChar char="•"/>
            </a:pPr>
            <a:r>
              <a:rPr lang="he-IL" dirty="0" smtClean="0"/>
              <a:t>תקנות </a:t>
            </a:r>
            <a:r>
              <a:rPr lang="he-IL" dirty="0"/>
              <a:t>מס הכנסה (כללים לאישור ולניהול קופות גמל), </a:t>
            </a:r>
            <a:r>
              <a:rPr lang="he-IL" dirty="0" smtClean="0"/>
              <a:t>התשכ"ד-1964.</a:t>
            </a:r>
            <a:endParaRPr lang="he-IL" dirty="0"/>
          </a:p>
          <a:p>
            <a:pPr>
              <a:buFont typeface="Arial" panose="020B0604020202020204" pitchFamily="34" charset="0"/>
              <a:buChar char="•"/>
            </a:pPr>
            <a:r>
              <a:rPr lang="he-IL" dirty="0" smtClean="0"/>
              <a:t>חוק </a:t>
            </a:r>
            <a:r>
              <a:rPr lang="he-IL" dirty="0"/>
              <a:t>הפיקוח על שירותים פיננסיים (קופות גמל), התשס"ה-2005.</a:t>
            </a:r>
          </a:p>
          <a:p>
            <a:pPr>
              <a:buFont typeface="Arial" panose="020B0604020202020204" pitchFamily="34" charset="0"/>
              <a:buChar char="•"/>
            </a:pPr>
            <a:r>
              <a:rPr lang="he-IL" dirty="0" smtClean="0"/>
              <a:t>חוק </a:t>
            </a:r>
            <a:r>
              <a:rPr lang="he-IL" dirty="0"/>
              <a:t>הפיקוח על שירותים פיננסיים (ייעוץ, שיווק ומערכת סליקה פנסיוניים), התשס"ה-2005.</a:t>
            </a:r>
          </a:p>
          <a:p>
            <a:pPr>
              <a:buFont typeface="Arial" panose="020B0604020202020204" pitchFamily="34" charset="0"/>
              <a:buChar char="•"/>
            </a:pPr>
            <a:r>
              <a:rPr lang="he-IL" dirty="0" smtClean="0"/>
              <a:t>חוק </a:t>
            </a:r>
            <a:r>
              <a:rPr lang="he-IL" dirty="0"/>
              <a:t>שירות המדינה (גמלאות).</a:t>
            </a:r>
          </a:p>
          <a:p>
            <a:pPr marL="82296" indent="0">
              <a:buNone/>
            </a:pPr>
            <a:r>
              <a:rPr lang="he-IL" u="sng" dirty="0" smtClean="0"/>
              <a:t>המעבר </a:t>
            </a:r>
            <a:r>
              <a:rPr lang="he-IL" u="sng" dirty="0"/>
              <a:t>מפנסיה תקציבית לפנסיה צוברת </a:t>
            </a:r>
            <a:r>
              <a:rPr lang="he-IL" dirty="0"/>
              <a:t>(תחילת התהליך 1992) – במסגרת זו החלה מדינת ישראל בהעברת כלל העובדים במגזר הציבורי מפנסיה תקציבית, שבה לא מבוצעות הפרשות עובד ומעביד ועל כן נדרש המעביד (בדרך כלל המדינה) לשאת במלוא עלויות הפנסיה מתקציבו, לפנסיה צוברת.</a:t>
            </a:r>
          </a:p>
          <a:p>
            <a:pPr marL="82296" indent="0">
              <a:buNone/>
            </a:pPr>
            <a:r>
              <a:rPr lang="he-IL" dirty="0" smtClean="0"/>
              <a:t>הקמת </a:t>
            </a:r>
            <a:r>
              <a:rPr lang="he-IL" dirty="0"/>
              <a:t>קרנות פנסיה חדשות מאוזנות (1995) – רפורמה שנוצרה להבטיח לבלימתו של משבר קרנות הפנסיה הגרעוניות באמצעות חסימתן של קרנות אלה למצטרפים חדשים תוך הקמת קרנות פנסיה חדשות בעלות מנגנון איזון אקטוארי הולם. אי לכך, לכל קרן פנסיה ותיקה הוקמה קרן פנסיה חדשה.</a:t>
            </a:r>
          </a:p>
          <a:p>
            <a:pPr marL="82296" indent="0">
              <a:buNone/>
            </a:pPr>
            <a:r>
              <a:rPr lang="he-IL" u="sng" dirty="0" smtClean="0"/>
              <a:t>הלאמת </a:t>
            </a:r>
            <a:r>
              <a:rPr lang="he-IL" u="sng" dirty="0"/>
              <a:t>קרנות הפנסיה </a:t>
            </a:r>
            <a:r>
              <a:rPr lang="he-IL" dirty="0"/>
              <a:t>(2003) - </a:t>
            </a:r>
            <a:r>
              <a:rPr lang="he-IL" dirty="0" err="1"/>
              <a:t>תוכנית</a:t>
            </a:r>
            <a:r>
              <a:rPr lang="he-IL" dirty="0"/>
              <a:t> זו היא המשכה של הרפורמה של שנת 1995. במסגרת </a:t>
            </a:r>
            <a:r>
              <a:rPr lang="he-IL" dirty="0" err="1"/>
              <a:t>תוכנית</a:t>
            </a:r>
            <a:r>
              <a:rPr lang="he-IL" dirty="0"/>
              <a:t> הרפורמה נקבעו צעדי הבראה רבים החשובים שבהם היו מינוי המנהלת המיוחדת לקרנות הפנסיה הוותיקות, האחדת שיטת חישוב הפנסיה, ההחלטה על העלאת דמי הגמולים המשולמים על ידי העובד והמעביד והעלאת גיל הפרישה לפנסיה.</a:t>
            </a:r>
          </a:p>
          <a:p>
            <a:pPr marL="82296" indent="0">
              <a:buNone/>
            </a:pPr>
            <a:r>
              <a:rPr lang="he-IL" u="sng" dirty="0" smtClean="0"/>
              <a:t>רפורמת </a:t>
            </a:r>
            <a:r>
              <a:rPr lang="he-IL" u="sng" dirty="0"/>
              <a:t>בכר </a:t>
            </a:r>
            <a:r>
              <a:rPr lang="he-IL" dirty="0"/>
              <a:t>(2005)– שמטרתה העיקרית הייתה הפחתת הריכוזיות הבנקאית בארץ. על מנת לקדם את מטרות הרפורמה נדרשו הבנקים, בין היתר, למכור את קופות הגמל שהיו בבעלותם לגופים המוסדיים ולחברות הביטוח. כתוצאה מרפורמה זו נמכרו כלל הקופות הבנקאיות, ולאחר תקופה מסוימת החל גל של מיזוגים ורכישות חוזרות בשוק.</a:t>
            </a:r>
          </a:p>
          <a:p>
            <a:endParaRPr lang="he-IL" dirty="0"/>
          </a:p>
        </p:txBody>
      </p:sp>
    </p:spTree>
    <p:extLst>
      <p:ext uri="{BB962C8B-B14F-4D97-AF65-F5344CB8AC3E}">
        <p14:creationId xmlns:p14="http://schemas.microsoft.com/office/powerpoint/2010/main" val="27572258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a:xfrm>
            <a:off x="1914144" y="1050878"/>
            <a:ext cx="9997440" cy="5568286"/>
          </a:xfrm>
        </p:spPr>
        <p:txBody>
          <a:bodyPr>
            <a:normAutofit fontScale="62500" lnSpcReduction="20000"/>
          </a:bodyPr>
          <a:lstStyle/>
          <a:p>
            <a:pPr marL="82296" indent="0">
              <a:buNone/>
            </a:pPr>
            <a:r>
              <a:rPr lang="he-IL" dirty="0"/>
              <a:t>משנת 2003 קיימת האפשרות למעבר בין קרנות הפנסיה כאשר בשנת 2008 נפתחה האפשרות למעבר בין המוצרים הפנסיונים השונים (ביטוחי מנהלים, קופות גמל וקרנות הפנסיה).</a:t>
            </a:r>
          </a:p>
          <a:p>
            <a:pPr marL="82296" indent="0">
              <a:buNone/>
            </a:pPr>
            <a:r>
              <a:rPr lang="he-IL" dirty="0"/>
              <a:t>בתחילת שנת 2008 בוטלה בחקיקה </a:t>
            </a:r>
            <a:r>
              <a:rPr lang="he-IL" dirty="0" smtClean="0"/>
              <a:t>האפשרות </a:t>
            </a:r>
            <a:r>
              <a:rPr lang="he-IL" dirty="0"/>
              <a:t>להמשיך בחיסכון פנסיוני במסלול הוני, ונותר רק המסלול הקצבתי </a:t>
            </a:r>
            <a:r>
              <a:rPr lang="he-IL" dirty="0" smtClean="0"/>
              <a:t> כלומר, </a:t>
            </a:r>
            <a:r>
              <a:rPr lang="he-IL" dirty="0"/>
              <a:t>חיסכון למתן קצבה חודשית. </a:t>
            </a:r>
            <a:endParaRPr lang="he-IL" dirty="0" smtClean="0"/>
          </a:p>
          <a:p>
            <a:pPr marL="82296" indent="0">
              <a:buNone/>
            </a:pPr>
            <a:r>
              <a:rPr lang="he-IL" dirty="0" smtClean="0"/>
              <a:t>משיכה </a:t>
            </a:r>
            <a:r>
              <a:rPr lang="he-IL" dirty="0"/>
              <a:t>הונית מותרת רק בתנאי שלמבוטח יש כבר קצבה מובטחת בסכום של כ-4,000 ש"ח לחודש. </a:t>
            </a:r>
            <a:endParaRPr lang="he-IL" dirty="0" smtClean="0"/>
          </a:p>
          <a:p>
            <a:pPr marL="82296" indent="0">
              <a:buNone/>
            </a:pPr>
            <a:r>
              <a:rPr lang="he-IL" dirty="0" smtClean="0"/>
              <a:t>לפיכך </a:t>
            </a:r>
            <a:r>
              <a:rPr lang="he-IL" dirty="0"/>
              <a:t>פוליסות וקופות הוניות הפכו להיות פוליסה או קופה "לא משלמת לקצבה" (אך סכומים שהופקדו בעבר במסלול ההוני נותרו במסלול זה).</a:t>
            </a:r>
          </a:p>
          <a:p>
            <a:pPr marL="82296" indent="0">
              <a:buNone/>
            </a:pPr>
            <a:r>
              <a:rPr lang="he-IL" dirty="0"/>
              <a:t>בתחילת שנת 2008 הוציא שר </a:t>
            </a:r>
            <a:r>
              <a:rPr lang="he-IL" dirty="0" err="1"/>
              <a:t>התמ"ת</a:t>
            </a:r>
            <a:r>
              <a:rPr lang="he-IL" dirty="0"/>
              <a:t> צו הרחבה לביטוח פנסיוני מקיף במשק, לפיו כל שכיר בישראל זכאי לביטוח פנסיוני</a:t>
            </a:r>
            <a:r>
              <a:rPr lang="he-IL" dirty="0" smtClean="0"/>
              <a:t>.</a:t>
            </a:r>
          </a:p>
          <a:p>
            <a:pPr marL="82296" indent="0">
              <a:buNone/>
            </a:pPr>
            <a:r>
              <a:rPr lang="he-IL" dirty="0" smtClean="0"/>
              <a:t> </a:t>
            </a:r>
            <a:r>
              <a:rPr lang="he-IL" dirty="0"/>
              <a:t>צו ההרחבה מוכר בשם פנסיה חובה. צו ההרחבה מתבסס על הסכם קיבוצי בין הסתדרות העובדים הכללית ולשכת התיאום של הארגונים הכלכליים (המעסיקים) </a:t>
            </a:r>
            <a:r>
              <a:rPr lang="he-IL" dirty="0" smtClean="0"/>
              <a:t>ומחיל </a:t>
            </a:r>
            <a:r>
              <a:rPr lang="he-IL" dirty="0"/>
              <a:t>חובת הפרשה לפנסיה על המעבידים של כל העובדים, כולל כמיליון עובדים, שלפני שנת 2008 לא הפרישו מעבידיהם עבורם לפנסיה. הצו קובע אחוזים מינימליים להפרשה לפנסיה בכל שנה. האחוז הולך וגדל</a:t>
            </a:r>
            <a:r>
              <a:rPr lang="he-IL" dirty="0" smtClean="0"/>
              <a:t>.</a:t>
            </a:r>
          </a:p>
          <a:p>
            <a:pPr marL="82296" indent="0">
              <a:buNone/>
            </a:pPr>
            <a:r>
              <a:rPr lang="he-IL" dirty="0" smtClean="0"/>
              <a:t> בשנת </a:t>
            </a:r>
            <a:r>
              <a:rPr lang="he-IL" dirty="0"/>
              <a:t>2008 חויבו המעביד והעובד להפריש לפחות 0.833% מהשכר הקובע לתגמולים (כל אחד) </a:t>
            </a:r>
            <a:r>
              <a:rPr lang="he-IL" dirty="0" smtClean="0"/>
              <a:t>ו-0.834</a:t>
            </a:r>
            <a:r>
              <a:rPr lang="he-IL" dirty="0"/>
              <a:t>% לפיצויים (רק המעביד). </a:t>
            </a:r>
            <a:endParaRPr lang="he-IL" dirty="0" smtClean="0"/>
          </a:p>
          <a:p>
            <a:pPr marL="82296" indent="0">
              <a:buNone/>
            </a:pPr>
            <a:r>
              <a:rPr lang="he-IL" dirty="0" smtClean="0"/>
              <a:t>ביום </a:t>
            </a:r>
            <a:r>
              <a:rPr lang="he-IL" dirty="0"/>
              <a:t>1.1.2014, ההפרשות הגיעו ל- 6% לגמל על ידי המעביד, 5.5% לגמל על ידי העובד, ו- 6% לפיצויים על ידי המעביד. </a:t>
            </a:r>
            <a:endParaRPr lang="he-IL" dirty="0" smtClean="0"/>
          </a:p>
          <a:p>
            <a:pPr marL="82296" indent="0">
              <a:buNone/>
            </a:pPr>
            <a:r>
              <a:rPr lang="he-IL" dirty="0" smtClean="0"/>
              <a:t>ביום </a:t>
            </a:r>
            <a:r>
              <a:rPr lang="he-IL" dirty="0"/>
              <a:t>23.2.2016 נחתם הסכם קיבוצי (שתוקפו הותנה במתן צו הרחבה), הצפוי להגדיל את ההפרשות עוד יותר</a:t>
            </a:r>
            <a:r>
              <a:rPr lang="he-IL" dirty="0" smtClean="0"/>
              <a:t>‏.</a:t>
            </a:r>
            <a:endParaRPr lang="he-IL" dirty="0"/>
          </a:p>
          <a:p>
            <a:endParaRPr lang="he-IL" dirty="0"/>
          </a:p>
        </p:txBody>
      </p:sp>
    </p:spTree>
    <p:extLst>
      <p:ext uri="{BB962C8B-B14F-4D97-AF65-F5344CB8AC3E}">
        <p14:creationId xmlns:p14="http://schemas.microsoft.com/office/powerpoint/2010/main" val="3436221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a:xfrm>
            <a:off x="990600" y="1337481"/>
            <a:ext cx="10732827" cy="5139519"/>
          </a:xfrm>
        </p:spPr>
        <p:txBody>
          <a:bodyPr>
            <a:normAutofit/>
          </a:bodyPr>
          <a:lstStyle/>
          <a:p>
            <a:pPr marL="82296" indent="0">
              <a:buNone/>
            </a:pPr>
            <a:r>
              <a:rPr lang="he-IL" dirty="0"/>
              <a:t>בעקבות המשבר הכלכלי משנת 2008 וגל הסדרי החוב במשק משנת 2009 נמתחה ביקורת ציבורית על אופן ניהול כספי הפנסיה של הציבור, שהגיעו לסך של 928 מיליארד ש"ח בספטמבר 2011. </a:t>
            </a:r>
            <a:endParaRPr lang="he-IL" dirty="0" smtClean="0"/>
          </a:p>
          <a:p>
            <a:pPr marL="82296" indent="0">
              <a:buNone/>
            </a:pPr>
            <a:r>
              <a:rPr lang="he-IL" dirty="0" smtClean="0"/>
              <a:t>ביקורת </a:t>
            </a:r>
            <a:r>
              <a:rPr lang="he-IL" dirty="0"/>
              <a:t>זו התייחסה בעיקר לנקודות אלה: גובה דמי הניהול, בעיקר בביטוחי המנהלים וקופות הגמל, וחוסר השוויון בהם, אופן ניהול הסיכונים ברכישת אג"ח </a:t>
            </a:r>
            <a:r>
              <a:rPr lang="he-IL" dirty="0" err="1"/>
              <a:t>קונצרניות</a:t>
            </a:r>
            <a:r>
              <a:rPr lang="he-IL" dirty="0"/>
              <a:t> על ידי הגופים המוסדיים, וטיפול הגופים המוסדיים בהסדרי החוב ("תספורות"), אופן ניהול כספים שלא מותאם לגיל החוסכים ולרמת הסיכון המתאימה להם, והעדר השפעה חיובית של הגופים המוסדיים בניהול החברות הציבוריות שהם מושקעים בהן</a:t>
            </a:r>
            <a:r>
              <a:rPr lang="he-IL" dirty="0" smtClean="0"/>
              <a:t>.</a:t>
            </a:r>
          </a:p>
        </p:txBody>
      </p:sp>
    </p:spTree>
    <p:extLst>
      <p:ext uri="{BB962C8B-B14F-4D97-AF65-F5344CB8AC3E}">
        <p14:creationId xmlns:p14="http://schemas.microsoft.com/office/powerpoint/2010/main" val="2078155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ביטוח בריאות</a:t>
            </a:r>
            <a:endParaRPr lang="he-IL" dirty="0"/>
          </a:p>
        </p:txBody>
      </p:sp>
      <p:sp>
        <p:nvSpPr>
          <p:cNvPr id="3" name="מציין מיקום תוכן 2"/>
          <p:cNvSpPr>
            <a:spLocks noGrp="1"/>
          </p:cNvSpPr>
          <p:nvPr>
            <p:ph idx="1"/>
          </p:nvPr>
        </p:nvSpPr>
        <p:spPr>
          <a:xfrm>
            <a:off x="1154953" y="1487606"/>
            <a:ext cx="10718599" cy="5370394"/>
          </a:xfrm>
        </p:spPr>
        <p:txBody>
          <a:bodyPr>
            <a:normAutofit fontScale="62500" lnSpcReduction="20000"/>
          </a:bodyPr>
          <a:lstStyle/>
          <a:p>
            <a:pPr marL="82296" indent="0">
              <a:buNone/>
            </a:pPr>
            <a:r>
              <a:rPr lang="he-IL" dirty="0" smtClean="0"/>
              <a:t>ביטוח </a:t>
            </a:r>
            <a:r>
              <a:rPr lang="he-IL" dirty="0"/>
              <a:t>בריאות הוא ביטוח המכסה הוצאות הקשורות לטיפול רפואי. המבוטח משלם סכום נמוך יחסית </a:t>
            </a:r>
            <a:r>
              <a:rPr lang="he-IL" dirty="0" smtClean="0"/>
              <a:t>,תמורת </a:t>
            </a:r>
            <a:r>
              <a:rPr lang="he-IL" dirty="0"/>
              <a:t>תשלום עבור הוצאות רפואיות בעת הצורך. כמו סוגי ביטוח אחרים, המבוטח משלם כדי להקטין את </a:t>
            </a:r>
            <a:r>
              <a:rPr lang="he-IL" dirty="0" smtClean="0">
                <a:solidFill>
                  <a:schemeClr val="tx1"/>
                </a:solidFill>
              </a:rPr>
              <a:t>הסיכון הכלכלי</a:t>
            </a:r>
            <a:r>
              <a:rPr lang="he-IL" dirty="0" smtClean="0"/>
              <a:t> </a:t>
            </a:r>
            <a:r>
              <a:rPr lang="he-IL" dirty="0"/>
              <a:t>שיעמוד בפני הוצאות כבדות בעתיד. המבטח יכול להיות המדינה (במקרה של ביטוח בריאות ממלכתי), ארגון ללא כוונת רווח (כמו קופות החולים בישראל) או חברה מסחרית (חברת ביטוח). מנקודת מבטו, הפרמיות של כלל המבוטחים מכסות את התשלומים עבור אותם מבוטחים שההוצאות הרפואיות בגינם גבוהות.</a:t>
            </a:r>
            <a:endParaRPr lang="en-US" dirty="0"/>
          </a:p>
          <a:p>
            <a:pPr marL="82296" indent="0">
              <a:buNone/>
            </a:pPr>
            <a:r>
              <a:rPr lang="he-IL" dirty="0"/>
              <a:t>ביטוחי בריאות מסוגים שונים נהוגים בכל המדינות המפותחות. ביטוח בריאות ממלכתי, שמאורגן על ידי המדינה ומוצע לכל האזרחים הוא אחד המרכיבים החשובים </a:t>
            </a:r>
            <a:r>
              <a:rPr lang="he-IL" dirty="0" smtClean="0"/>
              <a:t>של מדינת רווחה.</a:t>
            </a:r>
            <a:endParaRPr lang="en-US" dirty="0"/>
          </a:p>
          <a:p>
            <a:pPr marL="82296" indent="0">
              <a:buNone/>
            </a:pPr>
            <a:r>
              <a:rPr lang="he-IL" dirty="0" smtClean="0"/>
              <a:t>בישראל </a:t>
            </a:r>
            <a:r>
              <a:rPr lang="he-IL" dirty="0"/>
              <a:t>קיימות שלוש מסגרות כיסוי בגין הוצאות </a:t>
            </a:r>
            <a:r>
              <a:rPr lang="he-IL" dirty="0" smtClean="0"/>
              <a:t>בריאות </a:t>
            </a:r>
            <a:r>
              <a:rPr lang="he-IL" dirty="0"/>
              <a:t>בשלושה רבדים שונים:</a:t>
            </a:r>
            <a:endParaRPr lang="en-US" dirty="0"/>
          </a:p>
          <a:p>
            <a:pPr lvl="0">
              <a:buFont typeface="Arial" panose="020B0604020202020204" pitchFamily="34" charset="0"/>
              <a:buChar char="•"/>
            </a:pPr>
            <a:r>
              <a:rPr lang="he-IL" u="sng" dirty="0" smtClean="0"/>
              <a:t>ביטוח בריאות ממלכתי, </a:t>
            </a:r>
            <a:r>
              <a:rPr lang="he-IL" dirty="0"/>
              <a:t>המסופק על ידי המדינה. דמי הביטוח נגבים מתוקף חוק, והכיסוי </a:t>
            </a:r>
            <a:r>
              <a:rPr lang="he-IL" dirty="0" err="1"/>
              <a:t>הביטוחי</a:t>
            </a:r>
            <a:r>
              <a:rPr lang="he-IL" dirty="0"/>
              <a:t> הוא אחיד לכל תושבי המדינה</a:t>
            </a:r>
            <a:r>
              <a:rPr lang="he-IL" dirty="0" smtClean="0"/>
              <a:t>.</a:t>
            </a:r>
          </a:p>
          <a:p>
            <a:pPr marL="82296" lvl="0" indent="0">
              <a:buNone/>
            </a:pPr>
            <a:r>
              <a:rPr lang="he-IL" dirty="0" smtClean="0"/>
              <a:t>    שירותי </a:t>
            </a:r>
            <a:r>
              <a:rPr lang="he-IL" dirty="0"/>
              <a:t>הבריאות המכוסים על ידי ביטוח זה נקראים </a:t>
            </a:r>
            <a:r>
              <a:rPr lang="he-IL" dirty="0" smtClean="0"/>
              <a:t>סל הבריאות.</a:t>
            </a:r>
            <a:endParaRPr lang="en-US" dirty="0"/>
          </a:p>
          <a:p>
            <a:pPr lvl="0">
              <a:buFont typeface="Arial" panose="020B0604020202020204" pitchFamily="34" charset="0"/>
              <a:buChar char="•"/>
            </a:pPr>
            <a:r>
              <a:rPr lang="he-IL" u="sng" dirty="0"/>
              <a:t>שירותי בריאות נוספים </a:t>
            </a:r>
            <a:r>
              <a:rPr lang="he-IL" dirty="0"/>
              <a:t>(</a:t>
            </a:r>
            <a:r>
              <a:rPr lang="he-IL" dirty="0" err="1"/>
              <a:t>שב"ן</a:t>
            </a:r>
            <a:r>
              <a:rPr lang="he-IL" dirty="0"/>
              <a:t>) המוצעים על ידי קופות החולים למבוטחיהם, ומספקים כיסוי לשירותים נוספים שאינם נכללים בסל הבריאות.</a:t>
            </a:r>
            <a:endParaRPr lang="en-US" dirty="0"/>
          </a:p>
          <a:p>
            <a:pPr lvl="0">
              <a:buFont typeface="Arial" panose="020B0604020202020204" pitchFamily="34" charset="0"/>
              <a:buChar char="•"/>
            </a:pPr>
            <a:r>
              <a:rPr lang="he-IL" u="sng" dirty="0"/>
              <a:t>פוליסות ביטוח פרטיות</a:t>
            </a:r>
            <a:r>
              <a:rPr lang="he-IL" dirty="0"/>
              <a:t>, שמוצעות על ידי חברות הביטוח. </a:t>
            </a:r>
            <a:endParaRPr lang="he-IL" dirty="0" smtClean="0"/>
          </a:p>
          <a:p>
            <a:pPr marL="82296" lvl="0" indent="0">
              <a:buNone/>
            </a:pPr>
            <a:r>
              <a:rPr lang="he-IL" dirty="0" smtClean="0"/>
              <a:t>פוליסות </a:t>
            </a:r>
            <a:r>
              <a:rPr lang="he-IL" dirty="0"/>
              <a:t>אלה מוצעות בנוסף או במקום </a:t>
            </a:r>
            <a:r>
              <a:rPr lang="he-IL" dirty="0" err="1"/>
              <a:t>השב"ן</a:t>
            </a:r>
            <a:r>
              <a:rPr lang="he-IL" dirty="0"/>
              <a:t> של קופות החולים.</a:t>
            </a:r>
            <a:endParaRPr lang="en-US" dirty="0"/>
          </a:p>
          <a:p>
            <a:pPr marL="82296" indent="0">
              <a:buNone/>
            </a:pPr>
            <a:r>
              <a:rPr lang="he-IL" dirty="0"/>
              <a:t>הביטוחים שמוצעים על ידי קופות החולים ועל ידי חברות הביטוח הפרטיות מכונים גם "ביטוח משלים", משום שהם "משלימים" את הביטוח הבסיסי המוצע על ידי המדינה</a:t>
            </a:r>
            <a:r>
              <a:rPr lang="he-IL" dirty="0" smtClean="0"/>
              <a:t>.</a:t>
            </a:r>
            <a:endParaRPr lang="en-US" dirty="0"/>
          </a:p>
          <a:p>
            <a:endParaRPr lang="he-IL" dirty="0"/>
          </a:p>
        </p:txBody>
      </p:sp>
    </p:spTree>
    <p:extLst>
      <p:ext uri="{BB962C8B-B14F-4D97-AF65-F5344CB8AC3E}">
        <p14:creationId xmlns:p14="http://schemas.microsoft.com/office/powerpoint/2010/main" val="8185211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הרגולציה בביטוח</a:t>
            </a:r>
            <a:endParaRPr lang="he-IL" dirty="0"/>
          </a:p>
        </p:txBody>
      </p:sp>
      <p:sp>
        <p:nvSpPr>
          <p:cNvPr id="3" name="מציין מיקום תוכן 2"/>
          <p:cNvSpPr>
            <a:spLocks noGrp="1"/>
          </p:cNvSpPr>
          <p:nvPr>
            <p:ph idx="1"/>
          </p:nvPr>
        </p:nvSpPr>
        <p:spPr/>
        <p:txBody>
          <a:bodyPr>
            <a:normAutofit fontScale="77500" lnSpcReduction="20000"/>
          </a:bodyPr>
          <a:lstStyle/>
          <a:p>
            <a:r>
              <a:rPr lang="he-IL" dirty="0"/>
              <a:t>רגולציה היא מכלול החוקים, הכללים וההסדרים לפעילותו והתנהלותו של ענף באופן יעיל, הוגן , יציב ובעל ערך ממשי לכל, והכול על פני זמן. </a:t>
            </a:r>
            <a:endParaRPr lang="en-US" dirty="0"/>
          </a:p>
          <a:p>
            <a:r>
              <a:rPr lang="he-IL" dirty="0"/>
              <a:t>הרגולציה מחייבת השקעת משאבים, ממתנת את קצב הפעילות  או אפילו מפריעה  ולעתים מעצבנת ומוציאה מהכלים. תרומתה לניהול השוטף ושל פעילות הפירמה רבה אך לא תמיד שמים אליה לב. </a:t>
            </a:r>
            <a:endParaRPr lang="en-US" dirty="0"/>
          </a:p>
          <a:p>
            <a:r>
              <a:rPr lang="he-IL" dirty="0"/>
              <a:t>מאז פרוץ המשבר הכלכלי הכללי ובמיוחד כניסתה של </a:t>
            </a:r>
            <a:r>
              <a:rPr lang="en-US" dirty="0"/>
              <a:t>AIG</a:t>
            </a:r>
            <a:r>
              <a:rPr lang="he-IL" dirty="0"/>
              <a:t> העולמית למשבר חריף </a:t>
            </a:r>
            <a:r>
              <a:rPr lang="he-IL" dirty="0" smtClean="0"/>
              <a:t>השתנה </a:t>
            </a:r>
            <a:r>
              <a:rPr lang="he-IL" dirty="0"/>
              <a:t>לא רק הטון אלא גם המוסיקה. לפתע  נשמעות הערות כגון "כמה טוב שהמפקח קבע ש..." או מזל שלפני זמן הוחלו כללים אלה או אחרים.</a:t>
            </a:r>
            <a:endParaRPr lang="en-US" dirty="0"/>
          </a:p>
          <a:p>
            <a:r>
              <a:rPr lang="he-IL" u="sng" dirty="0"/>
              <a:t>לדוגמא:</a:t>
            </a:r>
            <a:r>
              <a:rPr lang="he-IL" dirty="0"/>
              <a:t> כאשר הפיקוח על הביטוח הנהיג ואכף על חברות הביטוח המקומיות ועל מבטחי המשנה הזרים חובה להשאיר בארץ פיקדונות כספיים נזילים בגין התחייבויותיהם רבו המבקרים, המזהירים כי זה יפגע בזמינות ביטוח המשנה לישראל, כי זה ישפיע דרמטית על ייקור התעריפים ועוד, בדיעבד דבר מאלה לא קרה. </a:t>
            </a:r>
          </a:p>
        </p:txBody>
      </p:sp>
    </p:spTree>
    <p:extLst>
      <p:ext uri="{BB962C8B-B14F-4D97-AF65-F5344CB8AC3E}">
        <p14:creationId xmlns:p14="http://schemas.microsoft.com/office/powerpoint/2010/main" val="20218895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85000" lnSpcReduction="20000"/>
          </a:bodyPr>
          <a:lstStyle/>
          <a:p>
            <a:pPr marL="82296" indent="0">
              <a:buNone/>
            </a:pPr>
            <a:r>
              <a:rPr lang="he-IL" dirty="0" smtClean="0"/>
              <a:t>ברוב </a:t>
            </a:r>
            <a:r>
              <a:rPr lang="he-IL" dirty="0"/>
              <a:t>תחומי המשק ניתן להסתפק במערכת החוקים והתקנות, הכללים וההסדרים הכלליים</a:t>
            </a:r>
            <a:r>
              <a:rPr lang="he-IL" dirty="0" smtClean="0"/>
              <a:t>.</a:t>
            </a:r>
          </a:p>
          <a:p>
            <a:pPr marL="82296" indent="0">
              <a:buNone/>
            </a:pPr>
            <a:r>
              <a:rPr lang="he-IL" dirty="0" smtClean="0"/>
              <a:t> </a:t>
            </a:r>
            <a:r>
              <a:rPr lang="he-IL" dirty="0"/>
              <a:t>מערכת רגולציה ספציפית נחוצה ונדרשת בענפים בהם יש חוסר פרופורציה קיצוני ביחסי הכוחות בין לקוח קטן, חלש וחסר ידע וישע לבין ספק מוצרים או שירותים  גדול ,חזק ומיומן.  </a:t>
            </a:r>
            <a:endParaRPr lang="en-US" dirty="0"/>
          </a:p>
          <a:p>
            <a:pPr marL="82296" indent="0">
              <a:buNone/>
            </a:pPr>
            <a:r>
              <a:rPr lang="he-IL" b="1" dirty="0"/>
              <a:t>תפקידה של הרגולציה הספציפית לשפר את יחסי הכוחות ולאזנם בכדי לאפשר פעילות כלכלית הוגנת, יעילה ובעלת ערך למשק ולפרטים כאחד</a:t>
            </a:r>
            <a:r>
              <a:rPr lang="he-IL" b="1" dirty="0" smtClean="0"/>
              <a:t>.</a:t>
            </a:r>
            <a:endParaRPr lang="en-US" dirty="0"/>
          </a:p>
          <a:p>
            <a:pPr marL="82296" indent="0">
              <a:buNone/>
            </a:pPr>
            <a:r>
              <a:rPr lang="he-IL" dirty="0"/>
              <a:t>בראש כל מערכת רגולציה ישנו מפקח [</a:t>
            </a:r>
            <a:r>
              <a:rPr lang="he-IL" dirty="0" err="1"/>
              <a:t>רגולאטור</a:t>
            </a:r>
            <a:r>
              <a:rPr lang="he-IL" dirty="0"/>
              <a:t>] אשר תפקידיו  מוגדרים בחוק או בהסדרה אחרת.</a:t>
            </a:r>
            <a:endParaRPr lang="en-US" dirty="0"/>
          </a:p>
          <a:p>
            <a:pPr marL="82296" indent="0">
              <a:buNone/>
            </a:pPr>
            <a:r>
              <a:rPr lang="he-IL" dirty="0"/>
              <a:t>המפקח על הביטוח פועל מכוח חוק הפיקוח על עסקי </a:t>
            </a:r>
            <a:r>
              <a:rPr lang="he-IL" dirty="0" smtClean="0"/>
              <a:t>ביטוח </a:t>
            </a:r>
            <a:r>
              <a:rPr lang="he-IL" dirty="0"/>
              <a:t>ויעדיו מוגדרים</a:t>
            </a:r>
            <a:r>
              <a:rPr lang="he-IL" dirty="0" smtClean="0"/>
              <a:t>.</a:t>
            </a:r>
          </a:p>
          <a:p>
            <a:pPr marL="82296" indent="0">
              <a:buNone/>
            </a:pPr>
            <a:r>
              <a:rPr lang="he-IL" dirty="0" smtClean="0"/>
              <a:t> </a:t>
            </a:r>
            <a:r>
              <a:rPr lang="he-IL" dirty="0"/>
              <a:t>לפעול ולדאוג לרווחת המבוטחים, הגינות המערכת בין השאר על ידי שמירה על איתנותן הפיננסית של חברות הביטוח ויציבותן.</a:t>
            </a:r>
            <a:endParaRPr lang="en-US" dirty="0"/>
          </a:p>
          <a:p>
            <a:endParaRPr lang="he-IL" dirty="0"/>
          </a:p>
        </p:txBody>
      </p:sp>
    </p:spTree>
    <p:extLst>
      <p:ext uri="{BB962C8B-B14F-4D97-AF65-F5344CB8AC3E}">
        <p14:creationId xmlns:p14="http://schemas.microsoft.com/office/powerpoint/2010/main" val="1981154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ctr"/>
            <a:r>
              <a:rPr lang="he-IL" sz="6000" dirty="0" smtClean="0"/>
              <a:t>מאיפה עולם הביטוח התחיל?</a:t>
            </a:r>
            <a:endParaRPr lang="he-IL" sz="6000" dirty="0"/>
          </a:p>
        </p:txBody>
      </p:sp>
      <p:sp>
        <p:nvSpPr>
          <p:cNvPr id="3" name="מציין מיקום תוכן 2"/>
          <p:cNvSpPr>
            <a:spLocks noGrp="1"/>
          </p:cNvSpPr>
          <p:nvPr>
            <p:ph idx="1"/>
          </p:nvPr>
        </p:nvSpPr>
        <p:spPr>
          <a:xfrm>
            <a:off x="2437844" y="1810603"/>
            <a:ext cx="8825659" cy="4549254"/>
          </a:xfrm>
        </p:spPr>
        <p:txBody>
          <a:bodyPr>
            <a:normAutofit/>
          </a:bodyPr>
          <a:lstStyle/>
          <a:p>
            <a:endParaRPr lang="he-IL" sz="2000" dirty="0" smtClean="0"/>
          </a:p>
          <a:p>
            <a:pPr marL="0" indent="0">
              <a:buNone/>
            </a:pPr>
            <a:r>
              <a:rPr lang="he-IL" sz="2000" dirty="0" smtClean="0"/>
              <a:t>ב- </a:t>
            </a:r>
            <a:r>
              <a:rPr lang="he-IL" sz="2000" dirty="0"/>
              <a:t>2 בספטמבר 1666 במאפיה קטנה בלונדון שכח האופה המלכותי של המלך צ'רלס השני לכבות את התנור לפני שהלך לישון. </a:t>
            </a:r>
            <a:endParaRPr lang="he-IL" sz="2000" dirty="0" smtClean="0"/>
          </a:p>
          <a:p>
            <a:pPr marL="0" indent="0">
              <a:buNone/>
            </a:pPr>
            <a:r>
              <a:rPr lang="he-IL" sz="2000" dirty="0" err="1" smtClean="0"/>
              <a:t>הגיצים</a:t>
            </a:r>
            <a:r>
              <a:rPr lang="he-IL" sz="2000" dirty="0" smtClean="0"/>
              <a:t> </a:t>
            </a:r>
            <a:r>
              <a:rPr lang="he-IL" sz="2000" dirty="0"/>
              <a:t>בתנורו הבעירו את השרפה הגדולה של לונדון שכילתה במשך ארבעה ימים את כל </a:t>
            </a:r>
            <a:r>
              <a:rPr lang="he-IL" sz="2000" dirty="0" smtClean="0"/>
              <a:t>לונדון</a:t>
            </a:r>
            <a:r>
              <a:rPr lang="he-IL" sz="2000" dirty="0"/>
              <a:t>. </a:t>
            </a:r>
            <a:endParaRPr lang="he-IL" sz="2000" dirty="0" smtClean="0"/>
          </a:p>
          <a:p>
            <a:pPr marL="0" indent="0">
              <a:buNone/>
            </a:pPr>
            <a:r>
              <a:rPr lang="he-IL" sz="2000" dirty="0" smtClean="0"/>
              <a:t>למעלה </a:t>
            </a:r>
            <a:r>
              <a:rPr lang="he-IL" sz="2000" dirty="0"/>
              <a:t>מ 10,000 בתים נשרפו, הסופר-</a:t>
            </a:r>
            <a:r>
              <a:rPr lang="he-IL" sz="2000" dirty="0" err="1"/>
              <a:t>טנקר</a:t>
            </a:r>
            <a:r>
              <a:rPr lang="he-IL" sz="2000" dirty="0"/>
              <a:t> לא הושיע, וראש העירייה נאלץ להרוס בתים באופן יזום כדי לעצור את השרפה</a:t>
            </a:r>
            <a:r>
              <a:rPr lang="he-IL" sz="2000" dirty="0" smtClean="0"/>
              <a:t>.</a:t>
            </a:r>
            <a:endParaRPr lang="en-US" sz="2000" dirty="0"/>
          </a:p>
          <a:p>
            <a:pPr marL="0" indent="0">
              <a:buNone/>
            </a:pPr>
            <a:r>
              <a:rPr lang="he-IL" sz="2000" dirty="0"/>
              <a:t>לאחר השרפה הבינו באנגליה כי אש היא אחד מגורמי הנזק הגדולים, והחלו לעסוק בפתרונות לגידור הסיכון באמצעות ביטח הדדי</a:t>
            </a:r>
            <a:r>
              <a:rPr lang="he-IL" sz="2000" dirty="0" smtClean="0"/>
              <a:t>.</a:t>
            </a:r>
          </a:p>
          <a:p>
            <a:pPr marL="0" indent="0">
              <a:buNone/>
            </a:pPr>
            <a:r>
              <a:rPr lang="he-IL" sz="2000" dirty="0" smtClean="0"/>
              <a:t> </a:t>
            </a:r>
            <a:r>
              <a:rPr lang="he-IL" sz="2000" dirty="0"/>
              <a:t>באותה תקופה חברות הביטוח האיצו את התפתחות מכבי האש, דחפו להקמת מערכות כיבוי אש עירוניות ואף קבעו על הבתים סימנים ממתכת שהודיעו איזו חברת ביטוח מבטחת כל בניין.</a:t>
            </a:r>
            <a:endParaRPr lang="en-US" sz="2000" dirty="0"/>
          </a:p>
          <a:p>
            <a:endParaRPr lang="en-US" dirty="0"/>
          </a:p>
          <a:p>
            <a:endParaRPr lang="he-IL" dirty="0"/>
          </a:p>
        </p:txBody>
      </p:sp>
    </p:spTree>
    <p:extLst>
      <p:ext uri="{BB962C8B-B14F-4D97-AF65-F5344CB8AC3E}">
        <p14:creationId xmlns:p14="http://schemas.microsoft.com/office/powerpoint/2010/main" val="12064122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85000" lnSpcReduction="20000"/>
          </a:bodyPr>
          <a:lstStyle/>
          <a:p>
            <a:pPr marL="82296" indent="0">
              <a:buNone/>
            </a:pPr>
            <a:r>
              <a:rPr lang="he-IL" u="sng" dirty="0"/>
              <a:t> מדוע יש צורך ברגולציה ספציפית וכל כך מפורטת בענף הביטוח? </a:t>
            </a:r>
            <a:endParaRPr lang="en-US" u="sng" dirty="0"/>
          </a:p>
          <a:p>
            <a:pPr marL="82296" indent="0">
              <a:buNone/>
            </a:pPr>
            <a:endParaRPr lang="he-IL" dirty="0" smtClean="0"/>
          </a:p>
          <a:p>
            <a:pPr marL="82296" indent="0">
              <a:buNone/>
            </a:pPr>
            <a:r>
              <a:rPr lang="he-IL" dirty="0" smtClean="0"/>
              <a:t>1</a:t>
            </a:r>
            <a:r>
              <a:rPr lang="he-IL" dirty="0"/>
              <a:t>. ההכנסות נקבעות מראש ובאופן סופי ואילו ההוצאות  הינן לא ודאיות ומוצאות בעתיד.</a:t>
            </a:r>
            <a:endParaRPr lang="en-US" dirty="0"/>
          </a:p>
          <a:p>
            <a:pPr marL="82296" indent="0">
              <a:buNone/>
            </a:pPr>
            <a:r>
              <a:rPr lang="he-IL" dirty="0"/>
              <a:t>בשאר הענפים המצב הוא הפוך ראשית מוציאים את ההוצאות </a:t>
            </a:r>
            <a:r>
              <a:rPr lang="he-IL" dirty="0" smtClean="0"/>
              <a:t>והן </a:t>
            </a:r>
            <a:r>
              <a:rPr lang="he-IL" dirty="0"/>
              <a:t>ודאיות  ורק אחר כך באה  ההכנסה אשר ברובה אינה ודאית. </a:t>
            </a:r>
            <a:endParaRPr lang="he-IL" dirty="0" smtClean="0"/>
          </a:p>
          <a:p>
            <a:pPr marL="82296" indent="0">
              <a:buNone/>
            </a:pPr>
            <a:endParaRPr lang="he-IL" dirty="0" smtClean="0"/>
          </a:p>
          <a:p>
            <a:pPr marL="82296" indent="0">
              <a:buNone/>
            </a:pPr>
            <a:r>
              <a:rPr lang="he-IL" dirty="0" smtClean="0"/>
              <a:t>יש </a:t>
            </a:r>
            <a:r>
              <a:rPr lang="he-IL" dirty="0"/>
              <a:t>לזכור כי אי הודאות של ההוצאות הינה רב ממדית:</a:t>
            </a:r>
            <a:endParaRPr lang="en-US" dirty="0"/>
          </a:p>
          <a:p>
            <a:pPr marL="82296" indent="0">
              <a:buNone/>
            </a:pPr>
            <a:r>
              <a:rPr lang="he-IL" dirty="0"/>
              <a:t>א. חיתום - איכות הנתונים וזמינותם ,קריטריונים מותרים ואסורים</a:t>
            </a:r>
            <a:endParaRPr lang="en-US" dirty="0"/>
          </a:p>
          <a:p>
            <a:pPr marL="82296" indent="0">
              <a:buNone/>
            </a:pPr>
            <a:r>
              <a:rPr lang="he-IL" dirty="0"/>
              <a:t>ב</a:t>
            </a:r>
            <a:r>
              <a:rPr lang="he-IL" dirty="0" smtClean="0"/>
              <a:t>. פיננסיים </a:t>
            </a:r>
            <a:r>
              <a:rPr lang="he-IL" dirty="0"/>
              <a:t>- שוק ההון, שערי ריבית, שערי חליפין</a:t>
            </a:r>
            <a:endParaRPr lang="en-US" dirty="0"/>
          </a:p>
          <a:p>
            <a:pPr marL="82296" indent="0">
              <a:buNone/>
            </a:pPr>
            <a:r>
              <a:rPr lang="he-IL" dirty="0"/>
              <a:t>ג. דרישות רגולטוריות וצרכניות עתידיות.</a:t>
            </a:r>
          </a:p>
          <a:p>
            <a:pPr marL="82296" indent="0">
              <a:buNone/>
            </a:pPr>
            <a:r>
              <a:rPr lang="he-IL" dirty="0" smtClean="0"/>
              <a:t>ד</a:t>
            </a:r>
            <a:r>
              <a:rPr lang="he-IL" dirty="0"/>
              <a:t>. </a:t>
            </a:r>
            <a:r>
              <a:rPr lang="he-IL" dirty="0" smtClean="0"/>
              <a:t>רווחיות</a:t>
            </a:r>
            <a:endParaRPr lang="he-IL" dirty="0"/>
          </a:p>
        </p:txBody>
      </p:sp>
    </p:spTree>
    <p:extLst>
      <p:ext uri="{BB962C8B-B14F-4D97-AF65-F5344CB8AC3E}">
        <p14:creationId xmlns:p14="http://schemas.microsoft.com/office/powerpoint/2010/main" val="27093341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a:xfrm>
            <a:off x="990600" y="1569493"/>
            <a:ext cx="10869303" cy="5108433"/>
          </a:xfrm>
        </p:spPr>
        <p:txBody>
          <a:bodyPr>
            <a:normAutofit fontScale="70000" lnSpcReduction="20000"/>
          </a:bodyPr>
          <a:lstStyle/>
          <a:p>
            <a:pPr marL="82296" indent="0">
              <a:buNone/>
            </a:pPr>
            <a:r>
              <a:rPr lang="he-IL" dirty="0"/>
              <a:t>2. הביטוח משתמש באופן אינטנסיבי בנתוני עבר בכדי לחזות את העתיד. </a:t>
            </a:r>
            <a:endParaRPr lang="en-US" dirty="0"/>
          </a:p>
          <a:p>
            <a:pPr marL="82296" indent="0">
              <a:buNone/>
            </a:pPr>
            <a:r>
              <a:rPr lang="he-IL" dirty="0"/>
              <a:t> אולם יש לזכור, כי חברות הביטוח מבטחות את העתיד ולא את העבר. הכלים העומדים לרשות המבטחים לחזות את העתיד ,לאמוד את ההוצאות הצפויות </a:t>
            </a:r>
            <a:r>
              <a:rPr lang="he-IL" dirty="0" err="1"/>
              <a:t>ולתמחרן</a:t>
            </a:r>
            <a:r>
              <a:rPr lang="he-IL" dirty="0"/>
              <a:t> מוגבלים מאד.</a:t>
            </a:r>
            <a:endParaRPr lang="en-US" dirty="0"/>
          </a:p>
          <a:p>
            <a:pPr marL="82296" indent="0">
              <a:buNone/>
            </a:pPr>
            <a:r>
              <a:rPr lang="he-IL" dirty="0" smtClean="0"/>
              <a:t>להלן </a:t>
            </a:r>
            <a:r>
              <a:rPr lang="he-IL" dirty="0"/>
              <a:t>כמה מהמגבלות כדוגמא: </a:t>
            </a:r>
            <a:endParaRPr lang="en-US" dirty="0"/>
          </a:p>
          <a:p>
            <a:pPr marL="82296" indent="0">
              <a:buNone/>
            </a:pPr>
            <a:r>
              <a:rPr lang="he-IL" dirty="0"/>
              <a:t>    א</a:t>
            </a:r>
            <a:r>
              <a:rPr lang="he-IL" dirty="0" smtClean="0"/>
              <a:t>. </a:t>
            </a:r>
            <a:r>
              <a:rPr lang="he-IL" b="1" dirty="0" smtClean="0"/>
              <a:t>שינויים </a:t>
            </a:r>
            <a:r>
              <a:rPr lang="he-IL" b="1" dirty="0"/>
              <a:t>פוליטיים</a:t>
            </a:r>
            <a:r>
              <a:rPr lang="he-IL" dirty="0"/>
              <a:t> </a:t>
            </a:r>
            <a:r>
              <a:rPr lang="he-IL" dirty="0" smtClean="0"/>
              <a:t>- </a:t>
            </a:r>
            <a:r>
              <a:rPr lang="he-IL" dirty="0"/>
              <a:t>השפעה על עלית שיעור  גנבות </a:t>
            </a:r>
            <a:r>
              <a:rPr lang="he-IL" dirty="0" smtClean="0"/>
              <a:t>הרכב.</a:t>
            </a:r>
            <a:endParaRPr lang="en-US" dirty="0"/>
          </a:p>
          <a:p>
            <a:pPr marL="82296" indent="0">
              <a:buNone/>
            </a:pPr>
            <a:r>
              <a:rPr lang="he-IL" dirty="0"/>
              <a:t>    ב</a:t>
            </a:r>
            <a:r>
              <a:rPr lang="he-IL" dirty="0" smtClean="0"/>
              <a:t>. </a:t>
            </a:r>
            <a:r>
              <a:rPr lang="he-IL" b="1" dirty="0" smtClean="0"/>
              <a:t>שינויים </a:t>
            </a:r>
            <a:r>
              <a:rPr lang="he-IL" b="1" dirty="0" err="1" smtClean="0"/>
              <a:t>דמוגראפיים</a:t>
            </a:r>
            <a:r>
              <a:rPr lang="he-IL" dirty="0"/>
              <a:t> </a:t>
            </a:r>
            <a:r>
              <a:rPr lang="he-IL" dirty="0" smtClean="0"/>
              <a:t>- </a:t>
            </a:r>
            <a:r>
              <a:rPr lang="he-IL" dirty="0"/>
              <a:t>עליה חדשה עם מאפיינים חיתומים שונים.</a:t>
            </a:r>
            <a:endParaRPr lang="en-US" dirty="0"/>
          </a:p>
          <a:p>
            <a:pPr marL="82296" indent="0">
              <a:buNone/>
            </a:pPr>
            <a:r>
              <a:rPr lang="he-IL" dirty="0"/>
              <a:t>    ג</a:t>
            </a:r>
            <a:r>
              <a:rPr lang="he-IL" b="1" dirty="0" smtClean="0"/>
              <a:t>. שינויים </a:t>
            </a:r>
            <a:r>
              <a:rPr lang="he-IL" b="1" dirty="0"/>
              <a:t>תרבותיים </a:t>
            </a:r>
            <a:r>
              <a:rPr lang="he-IL" dirty="0" smtClean="0"/>
              <a:t>- השפעה </a:t>
            </a:r>
            <a:r>
              <a:rPr lang="he-IL" dirty="0"/>
              <a:t>על שיעור הונאות הביטוח.</a:t>
            </a:r>
            <a:endParaRPr lang="en-US" dirty="0"/>
          </a:p>
          <a:p>
            <a:pPr marL="82296" indent="0">
              <a:buNone/>
            </a:pPr>
            <a:r>
              <a:rPr lang="he-IL" dirty="0"/>
              <a:t>    ד</a:t>
            </a:r>
            <a:r>
              <a:rPr lang="he-IL" dirty="0" smtClean="0"/>
              <a:t>. </a:t>
            </a:r>
            <a:r>
              <a:rPr lang="he-IL" b="1" dirty="0" smtClean="0"/>
              <a:t>שינויים טכנולוגיים</a:t>
            </a:r>
            <a:r>
              <a:rPr lang="he-IL" dirty="0"/>
              <a:t> </a:t>
            </a:r>
            <a:r>
              <a:rPr lang="he-IL" dirty="0" smtClean="0"/>
              <a:t>- למשל </a:t>
            </a:r>
            <a:r>
              <a:rPr lang="he-IL" dirty="0"/>
              <a:t>ברפואה-גידול בעלויות הטיפול, תרופות ומכשירים חדשים.</a:t>
            </a:r>
            <a:endParaRPr lang="en-US" dirty="0"/>
          </a:p>
          <a:p>
            <a:pPr marL="82296" indent="0">
              <a:buNone/>
            </a:pPr>
            <a:endParaRPr lang="he-IL" dirty="0" smtClean="0"/>
          </a:p>
          <a:p>
            <a:pPr marL="82296" indent="0">
              <a:buNone/>
            </a:pPr>
            <a:r>
              <a:rPr lang="he-IL" dirty="0" smtClean="0"/>
              <a:t>    כמובן </a:t>
            </a:r>
            <a:r>
              <a:rPr lang="he-IL" dirty="0"/>
              <a:t>שאלה ואחרים מעבר לשינויים הכללים במשק.</a:t>
            </a:r>
            <a:endParaRPr lang="en-US" dirty="0"/>
          </a:p>
          <a:p>
            <a:pPr marL="82296" indent="0">
              <a:buNone/>
            </a:pPr>
            <a:r>
              <a:rPr lang="he-IL" dirty="0"/>
              <a:t> </a:t>
            </a:r>
            <a:endParaRPr lang="en-US" dirty="0"/>
          </a:p>
          <a:p>
            <a:pPr marL="82296" indent="0">
              <a:buNone/>
            </a:pPr>
            <a:r>
              <a:rPr lang="he-IL" dirty="0"/>
              <a:t>3. מדידה ודיווח של הפעילות והתוצאות </a:t>
            </a:r>
            <a:r>
              <a:rPr lang="he-IL" dirty="0" smtClean="0"/>
              <a:t>העסקיות.</a:t>
            </a:r>
            <a:endParaRPr lang="en-US" dirty="0"/>
          </a:p>
          <a:p>
            <a:pPr marL="82296" indent="0">
              <a:buNone/>
            </a:pPr>
            <a:r>
              <a:rPr lang="he-IL" dirty="0"/>
              <a:t>כידוע, החשבונאות מטפלת באופן בלתי סימטרי בהכנסות והוצאות. </a:t>
            </a:r>
            <a:endParaRPr lang="he-IL" dirty="0" smtClean="0"/>
          </a:p>
          <a:p>
            <a:pPr marL="82296" indent="0">
              <a:buNone/>
            </a:pPr>
            <a:r>
              <a:rPr lang="he-IL" dirty="0" smtClean="0"/>
              <a:t>רבים </a:t>
            </a:r>
            <a:r>
              <a:rPr lang="he-IL" dirty="0"/>
              <a:t>יחשבו כי ההבדל מסתכם בכך שיש להסתכל על הדוחות ב"מהופך" כ"תמונת ראי" ולא כך. </a:t>
            </a:r>
            <a:endParaRPr lang="en-US" dirty="0"/>
          </a:p>
          <a:p>
            <a:endParaRPr lang="he-IL" dirty="0"/>
          </a:p>
        </p:txBody>
      </p:sp>
    </p:spTree>
    <p:extLst>
      <p:ext uri="{BB962C8B-B14F-4D97-AF65-F5344CB8AC3E}">
        <p14:creationId xmlns:p14="http://schemas.microsoft.com/office/powerpoint/2010/main" val="35716910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62500" lnSpcReduction="20000"/>
          </a:bodyPr>
          <a:lstStyle/>
          <a:p>
            <a:pPr marL="82296" indent="0">
              <a:buNone/>
            </a:pPr>
            <a:r>
              <a:rPr lang="he-IL" dirty="0"/>
              <a:t> </a:t>
            </a:r>
            <a:endParaRPr lang="en-US" dirty="0"/>
          </a:p>
          <a:p>
            <a:pPr marL="82296" indent="0">
              <a:buNone/>
            </a:pPr>
            <a:r>
              <a:rPr lang="he-IL" b="1" dirty="0"/>
              <a:t>מהי פעילותה ותוצאותיה של חברת ביטוח?</a:t>
            </a:r>
            <a:endParaRPr lang="en-US" dirty="0"/>
          </a:p>
          <a:p>
            <a:pPr marL="82296" indent="0">
              <a:buNone/>
            </a:pPr>
            <a:r>
              <a:rPr lang="he-IL" dirty="0"/>
              <a:t>כיצד יודעים אם הרוויחה או הפסידה בתקופה מסוימת? בעיקר אם נזכור </a:t>
            </a:r>
            <a:r>
              <a:rPr lang="he-IL" dirty="0" smtClean="0"/>
              <a:t>את הזנב הארוך  ה</a:t>
            </a:r>
            <a:r>
              <a:rPr lang="he-IL" dirty="0"/>
              <a:t>" </a:t>
            </a:r>
            <a:r>
              <a:rPr lang="en-US" dirty="0"/>
              <a:t>LONG TAIL</a:t>
            </a:r>
            <a:r>
              <a:rPr lang="he-IL" dirty="0" smtClean="0"/>
              <a:t>".</a:t>
            </a:r>
          </a:p>
          <a:p>
            <a:pPr marL="82296" indent="0">
              <a:buNone/>
            </a:pPr>
            <a:r>
              <a:rPr lang="he-IL" dirty="0" smtClean="0"/>
              <a:t> </a:t>
            </a:r>
            <a:r>
              <a:rPr lang="he-IL" dirty="0"/>
              <a:t>למדידות אלה משתמשים בשלוש מערכות שונות הפועלות על פי כללים לא זהים ואשר כל אחת נותנת תשובה ואינדיקציה לחתכים אחרים של הענף הייחודי הזה. </a:t>
            </a:r>
            <a:endParaRPr lang="en-US" dirty="0"/>
          </a:p>
          <a:p>
            <a:pPr marL="82296" indent="0">
              <a:buNone/>
            </a:pPr>
            <a:r>
              <a:rPr lang="he-IL" b="1" dirty="0"/>
              <a:t>א. </a:t>
            </a:r>
            <a:r>
              <a:rPr lang="en-US" b="1" dirty="0"/>
              <a:t>GAAP </a:t>
            </a:r>
            <a:r>
              <a:rPr lang="he-IL" dirty="0" smtClean="0"/>
              <a:t> - על </a:t>
            </a:r>
            <a:r>
              <a:rPr lang="he-IL" dirty="0"/>
              <a:t>פי עקרונות חשבונאיים מקובלים. מתייחס בעיקר לשוק ההון. </a:t>
            </a:r>
            <a:endParaRPr lang="he-IL" dirty="0" smtClean="0"/>
          </a:p>
          <a:p>
            <a:pPr marL="82296" indent="0">
              <a:buNone/>
            </a:pPr>
            <a:r>
              <a:rPr lang="he-IL" dirty="0" smtClean="0"/>
              <a:t>בעלי </a:t>
            </a:r>
            <a:r>
              <a:rPr lang="he-IL" dirty="0"/>
              <a:t>מניות וחוב, מוסדות פיננסיים </a:t>
            </a:r>
            <a:r>
              <a:rPr lang="he-IL" dirty="0" err="1"/>
              <a:t>וכו</a:t>
            </a:r>
            <a:r>
              <a:rPr lang="he-IL" dirty="0"/>
              <a:t>'. </a:t>
            </a:r>
            <a:endParaRPr lang="en-US" dirty="0"/>
          </a:p>
          <a:p>
            <a:pPr marL="82296" indent="0">
              <a:buNone/>
            </a:pPr>
            <a:r>
              <a:rPr lang="he-IL" b="1" dirty="0"/>
              <a:t>ב.</a:t>
            </a:r>
            <a:r>
              <a:rPr lang="en-US" b="1" dirty="0" smtClean="0"/>
              <a:t>STAT </a:t>
            </a:r>
            <a:r>
              <a:rPr lang="he-IL" dirty="0"/>
              <a:t>  - על פי הנחיות וכללי מדידה והצגה לצרכי פיקוח. </a:t>
            </a:r>
            <a:endParaRPr lang="he-IL" dirty="0" smtClean="0"/>
          </a:p>
          <a:p>
            <a:pPr marL="82296" indent="0">
              <a:buNone/>
            </a:pPr>
            <a:r>
              <a:rPr lang="he-IL" dirty="0" smtClean="0"/>
              <a:t>לרב </a:t>
            </a:r>
            <a:r>
              <a:rPr lang="he-IL" dirty="0"/>
              <a:t>שמרניים יותר. משמשים בעיקר בדו שיח בין החברה לפיקוח לצרכי יציבות . </a:t>
            </a:r>
            <a:endParaRPr lang="en-US" dirty="0"/>
          </a:p>
          <a:p>
            <a:pPr marL="82296" indent="0">
              <a:buNone/>
            </a:pPr>
            <a:r>
              <a:rPr lang="he-IL" b="1" dirty="0"/>
              <a:t>ג. כלכלי </a:t>
            </a:r>
            <a:r>
              <a:rPr lang="he-IL" dirty="0"/>
              <a:t>  -  משקף את תפיסתה של החברה את עסקיה</a:t>
            </a:r>
            <a:r>
              <a:rPr lang="he-IL" dirty="0" smtClean="0"/>
              <a:t>.</a:t>
            </a:r>
          </a:p>
          <a:p>
            <a:pPr marL="82296" indent="0">
              <a:buNone/>
            </a:pPr>
            <a:r>
              <a:rPr lang="he-IL" dirty="0" smtClean="0"/>
              <a:t> </a:t>
            </a:r>
            <a:r>
              <a:rPr lang="he-IL" dirty="0"/>
              <a:t>מודדת ומדווחת פנימה על פי ערכים  כלכליים, מדיניותה והערכותיה.</a:t>
            </a:r>
            <a:endParaRPr lang="en-US" dirty="0"/>
          </a:p>
          <a:p>
            <a:pPr marL="82296" indent="0">
              <a:buNone/>
            </a:pPr>
            <a:r>
              <a:rPr lang="he-IL" dirty="0"/>
              <a:t> </a:t>
            </a:r>
            <a:endParaRPr lang="en-US" dirty="0"/>
          </a:p>
          <a:p>
            <a:pPr marL="82296" indent="0">
              <a:buNone/>
            </a:pPr>
            <a:r>
              <a:rPr lang="he-IL" dirty="0"/>
              <a:t>כל אלה יחד משפעים על דרישות ההון הרצויות, הנדרשות והקיימות וכמובן על התמחיר, החיתום ועוד.</a:t>
            </a:r>
            <a:endParaRPr lang="en-US" dirty="0"/>
          </a:p>
          <a:p>
            <a:pPr marL="82296" indent="0">
              <a:buNone/>
            </a:pPr>
            <a:r>
              <a:rPr lang="he-IL" dirty="0"/>
              <a:t>  </a:t>
            </a:r>
            <a:endParaRPr lang="en-US" dirty="0"/>
          </a:p>
          <a:p>
            <a:endParaRPr lang="he-IL" dirty="0"/>
          </a:p>
        </p:txBody>
      </p:sp>
    </p:spTree>
    <p:extLst>
      <p:ext uri="{BB962C8B-B14F-4D97-AF65-F5344CB8AC3E}">
        <p14:creationId xmlns:p14="http://schemas.microsoft.com/office/powerpoint/2010/main" val="37251183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a:xfrm>
            <a:off x="845403" y="1528549"/>
            <a:ext cx="10959910" cy="5050999"/>
          </a:xfrm>
        </p:spPr>
        <p:txBody>
          <a:bodyPr>
            <a:normAutofit fontScale="77500" lnSpcReduction="20000"/>
          </a:bodyPr>
          <a:lstStyle/>
          <a:p>
            <a:pPr marL="82296" indent="0">
              <a:buNone/>
            </a:pPr>
            <a:r>
              <a:rPr lang="he-IL" dirty="0"/>
              <a:t>למפקח על הביטוח ולמערכת הרגולציה יש תפקידים חשובים מאד בכוונונו </a:t>
            </a:r>
            <a:r>
              <a:rPr lang="he-IL" dirty="0" smtClean="0"/>
              <a:t>של </a:t>
            </a:r>
            <a:r>
              <a:rPr lang="he-IL" dirty="0"/>
              <a:t>הענף בכלל ועל ענפי המשנה הספציפיים </a:t>
            </a:r>
            <a:r>
              <a:rPr lang="he-IL" dirty="0" smtClean="0"/>
              <a:t>בפרט, </a:t>
            </a:r>
            <a:r>
              <a:rPr lang="he-IL" dirty="0"/>
              <a:t>התפקידים מגוונים. </a:t>
            </a:r>
            <a:endParaRPr lang="en-US" dirty="0"/>
          </a:p>
          <a:p>
            <a:pPr marL="82296" indent="0">
              <a:buNone/>
            </a:pPr>
            <a:r>
              <a:rPr lang="he-IL" dirty="0"/>
              <a:t>קביעת נורמות, כללים ושיטות אחידים תוך מתן חופש אינטרפרטציה לכל חברה על אפיוניה וייחודה. בחינה מתמדת של  התקיימותם או אכיפתם. </a:t>
            </a:r>
            <a:endParaRPr lang="en-US" dirty="0"/>
          </a:p>
          <a:p>
            <a:pPr marL="82296" indent="0">
              <a:buNone/>
            </a:pPr>
            <a:r>
              <a:rPr lang="he-IL" dirty="0"/>
              <a:t>קביעת רמת הפיקוח מענף ביטוח אחד למשנה ורמת ההתערבות בפעילותה של החברה הבודדת או דיווחיה</a:t>
            </a:r>
            <a:r>
              <a:rPr lang="he-IL" dirty="0" smtClean="0"/>
              <a:t>.</a:t>
            </a:r>
          </a:p>
          <a:p>
            <a:pPr marL="82296" indent="0">
              <a:buNone/>
            </a:pPr>
            <a:r>
              <a:rPr lang="he-IL" dirty="0" smtClean="0"/>
              <a:t> </a:t>
            </a:r>
            <a:r>
              <a:rPr lang="he-IL" dirty="0"/>
              <a:t>קביעת רמת התחרות בין החברות ובינן לענפים אחרים.</a:t>
            </a:r>
            <a:endParaRPr lang="en-US" dirty="0"/>
          </a:p>
          <a:p>
            <a:pPr marL="82296" indent="0">
              <a:buNone/>
            </a:pPr>
            <a:endParaRPr lang="he-IL" dirty="0"/>
          </a:p>
          <a:p>
            <a:pPr marL="82296" indent="0">
              <a:buNone/>
            </a:pPr>
            <a:r>
              <a:rPr lang="he-IL" b="1" u="sng" dirty="0"/>
              <a:t>הפיקוח על הביטוח בישראל</a:t>
            </a:r>
            <a:r>
              <a:rPr lang="he-IL" dirty="0"/>
              <a:t>  הינה מערכת מאד מצומצמת  ביחס לעולם או למערכות אחרות בארץ. </a:t>
            </a:r>
            <a:endParaRPr lang="he-IL" dirty="0" smtClean="0"/>
          </a:p>
          <a:p>
            <a:pPr marL="82296" indent="0">
              <a:buNone/>
            </a:pPr>
            <a:r>
              <a:rPr lang="he-IL" dirty="0" smtClean="0"/>
              <a:t>היא </a:t>
            </a:r>
            <a:r>
              <a:rPr lang="he-IL" dirty="0"/>
              <a:t>ענייה מאד במשאבים למימוש יעדיה אך כבר יותר מעשור נמצאת בצמיחה והתפתחות אינטנסיביים בכיוון הנכון של סגירת הפערים. </a:t>
            </a:r>
            <a:endParaRPr lang="en-US" dirty="0"/>
          </a:p>
          <a:p>
            <a:pPr marL="82296" indent="0">
              <a:buNone/>
            </a:pPr>
            <a:r>
              <a:rPr lang="he-IL" dirty="0"/>
              <a:t>יחד עם זאת יש לציין, בצער, כי טרם נוצרה בארץ תרבות  ומסורת של יחסי גומלין והתנהגות בענפים  המפוקחים, בהיבטים השונים, ובין כל המפקחים והמפוקחים </a:t>
            </a:r>
            <a:r>
              <a:rPr lang="he-IL" dirty="0" smtClean="0"/>
              <a:t>השונים.</a:t>
            </a:r>
          </a:p>
          <a:p>
            <a:endParaRPr lang="he-IL" dirty="0"/>
          </a:p>
        </p:txBody>
      </p:sp>
    </p:spTree>
    <p:extLst>
      <p:ext uri="{BB962C8B-B14F-4D97-AF65-F5344CB8AC3E}">
        <p14:creationId xmlns:p14="http://schemas.microsoft.com/office/powerpoint/2010/main" val="8512486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a:xfrm>
            <a:off x="1154955" y="1555845"/>
            <a:ext cx="10732245" cy="4463955"/>
          </a:xfrm>
        </p:spPr>
        <p:txBody>
          <a:bodyPr>
            <a:normAutofit fontScale="85000" lnSpcReduction="10000"/>
          </a:bodyPr>
          <a:lstStyle/>
          <a:p>
            <a:pPr marL="0" indent="0">
              <a:buNone/>
            </a:pPr>
            <a:endParaRPr lang="en-US" dirty="0"/>
          </a:p>
          <a:p>
            <a:pPr marL="82296" indent="0">
              <a:buNone/>
            </a:pPr>
            <a:r>
              <a:rPr lang="he-IL" dirty="0"/>
              <a:t>אגף שוק ההון, ביטוח וחיסכון פועל במסגרת משרד האוצר </a:t>
            </a:r>
            <a:r>
              <a:rPr lang="he-IL" dirty="0" smtClean="0"/>
              <a:t>בישראל. </a:t>
            </a:r>
            <a:endParaRPr lang="he-IL" dirty="0"/>
          </a:p>
          <a:p>
            <a:pPr marL="82296" indent="0">
              <a:buNone/>
            </a:pPr>
            <a:r>
              <a:rPr lang="he-IL" dirty="0" smtClean="0"/>
              <a:t>אחראי </a:t>
            </a:r>
            <a:r>
              <a:rPr lang="he-IL" dirty="0"/>
              <a:t>להסדרה ולפיקוח בתחומי שירותים פיננסיים במדינת ישראל ובפרט בשוק הביטוח, הפנסיה, החיסכון וקופות הגמל.</a:t>
            </a:r>
            <a:endParaRPr lang="en-US" dirty="0"/>
          </a:p>
          <a:p>
            <a:pPr marL="82296" indent="0">
              <a:buNone/>
            </a:pPr>
            <a:endParaRPr lang="he-IL" dirty="0" smtClean="0"/>
          </a:p>
          <a:p>
            <a:pPr marL="82296" indent="0">
              <a:buNone/>
            </a:pPr>
            <a:r>
              <a:rPr lang="he-IL" u="sng" dirty="0" smtClean="0"/>
              <a:t>הגופים </a:t>
            </a:r>
            <a:r>
              <a:rPr lang="he-IL" u="sng" dirty="0"/>
              <a:t>הפיננסים הנמצאים בפיקוח האגף:</a:t>
            </a:r>
            <a:endParaRPr lang="en-US" u="sng" dirty="0"/>
          </a:p>
          <a:p>
            <a:pPr marL="82296" lvl="0" indent="0">
              <a:buNone/>
            </a:pPr>
            <a:r>
              <a:rPr lang="he-IL" dirty="0"/>
              <a:t>חברות לניהול קרנות </a:t>
            </a:r>
            <a:r>
              <a:rPr lang="he-IL" dirty="0" smtClean="0"/>
              <a:t>פנסיה.</a:t>
            </a:r>
            <a:endParaRPr lang="en-US" dirty="0"/>
          </a:p>
          <a:p>
            <a:pPr marL="82296" lvl="0" indent="0">
              <a:buNone/>
            </a:pPr>
            <a:r>
              <a:rPr lang="he-IL" dirty="0"/>
              <a:t>חברות לניהול קופות גמל וקרנות </a:t>
            </a:r>
            <a:r>
              <a:rPr lang="he-IL" dirty="0" smtClean="0"/>
              <a:t>השתלמות.</a:t>
            </a:r>
            <a:endParaRPr lang="en-US" dirty="0"/>
          </a:p>
          <a:p>
            <a:pPr marL="82296" lvl="0" indent="0">
              <a:buNone/>
            </a:pPr>
            <a:r>
              <a:rPr lang="he-IL" dirty="0"/>
              <a:t>חברות ביטוח, סוכני </a:t>
            </a:r>
            <a:r>
              <a:rPr lang="he-IL" dirty="0" smtClean="0"/>
              <a:t>ביטוח.</a:t>
            </a:r>
            <a:endParaRPr lang="en-US" dirty="0"/>
          </a:p>
          <a:p>
            <a:pPr marL="82296" lvl="0" indent="0">
              <a:buNone/>
            </a:pPr>
            <a:r>
              <a:rPr lang="he-IL" dirty="0"/>
              <a:t>גופים המפעילים </a:t>
            </a:r>
            <a:r>
              <a:rPr lang="he-IL" dirty="0" err="1"/>
              <a:t>תוכניות</a:t>
            </a:r>
            <a:r>
              <a:rPr lang="he-IL" dirty="0"/>
              <a:t> </a:t>
            </a:r>
            <a:r>
              <a:rPr lang="he-IL" dirty="0" smtClean="0"/>
              <a:t>חיסכון, פיקוח חלקי (בנק </a:t>
            </a:r>
            <a:r>
              <a:rPr lang="he-IL" dirty="0"/>
              <a:t>ישראל מפקח גם הוא).</a:t>
            </a:r>
            <a:endParaRPr lang="en-US" dirty="0"/>
          </a:p>
          <a:p>
            <a:endParaRPr lang="he-IL" dirty="0"/>
          </a:p>
        </p:txBody>
      </p:sp>
    </p:spTree>
    <p:extLst>
      <p:ext uri="{BB962C8B-B14F-4D97-AF65-F5344CB8AC3E}">
        <p14:creationId xmlns:p14="http://schemas.microsoft.com/office/powerpoint/2010/main" val="15021406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a:xfrm>
            <a:off x="774700" y="968991"/>
            <a:ext cx="11417300" cy="5787409"/>
          </a:xfrm>
        </p:spPr>
        <p:txBody>
          <a:bodyPr>
            <a:normAutofit fontScale="62500" lnSpcReduction="20000"/>
          </a:bodyPr>
          <a:lstStyle/>
          <a:p>
            <a:pPr marL="82296" indent="0">
              <a:buNone/>
            </a:pPr>
            <a:r>
              <a:rPr lang="he-IL" u="sng" dirty="0"/>
              <a:t>מטרות ופעולות של </a:t>
            </a:r>
            <a:r>
              <a:rPr lang="he-IL" u="sng" dirty="0" smtClean="0"/>
              <a:t>אגף שוק ההון</a:t>
            </a:r>
            <a:endParaRPr lang="en-US" dirty="0"/>
          </a:p>
          <a:p>
            <a:r>
              <a:rPr lang="he-IL" dirty="0"/>
              <a:t>האגף נועד להבטיח את הביטחון הפיננסי של צרכני השירותים הפיננסיים במדינת ישראל. הדבר מתבצע באמצעות שמירה על יציבות המוסדות על מנת שיעמדו בהתחייבויותיהם וכן שמירה על יציבות המערכת הפיננסית כולה. האגף מפקח על כל עסקי ביטוח הנעשים בישראל. הפעולות המפוקחות הינן רישוי חברות, פיקוח על יציבות החברות, פיקוח על </a:t>
            </a:r>
            <a:r>
              <a:rPr lang="he-IL" dirty="0" err="1"/>
              <a:t>תוכניות</a:t>
            </a:r>
            <a:r>
              <a:rPr lang="he-IL" dirty="0"/>
              <a:t> הביטוח. </a:t>
            </a:r>
            <a:endParaRPr lang="he-IL" dirty="0" smtClean="0"/>
          </a:p>
          <a:p>
            <a:pPr marL="82296" indent="0">
              <a:buNone/>
            </a:pPr>
            <a:r>
              <a:rPr lang="he-IL" dirty="0" smtClean="0"/>
              <a:t>    שר </a:t>
            </a:r>
            <a:r>
              <a:rPr lang="he-IL" dirty="0"/>
              <a:t>ענפי הביטוח העיקרים הם ביטוח פנסיוני וביטוח כללי.</a:t>
            </a:r>
            <a:endParaRPr lang="en-US" dirty="0"/>
          </a:p>
          <a:p>
            <a:r>
              <a:rPr lang="he-IL" dirty="0"/>
              <a:t>כמו כן האגף פועל להגברת המודעות הציבורית למוצרים הפיננסים הקיימים ולהוגנות ושקיפות של הגרומים הפועלים בתחום הביטוח, הפנסיה, החיסכון וקופות הגמל. האגף עוסק בקביעת מדיניות העידוד לחיסכון והתאמתה לצורכי המשק הלאומי והציבור. </a:t>
            </a:r>
            <a:endParaRPr lang="he-IL" dirty="0" smtClean="0"/>
          </a:p>
          <a:p>
            <a:pPr marL="82296" indent="0">
              <a:buNone/>
            </a:pPr>
            <a:r>
              <a:rPr lang="he-IL" dirty="0" smtClean="0"/>
              <a:t>  הפועל היוצא לכך הינו במסגרת הפיקוח וההסדרה של </a:t>
            </a:r>
            <a:r>
              <a:rPr lang="he-IL" dirty="0" err="1" smtClean="0"/>
              <a:t>תוכניות</a:t>
            </a:r>
            <a:r>
              <a:rPr lang="he-IL" dirty="0" smtClean="0"/>
              <a:t> החיסכון, קופות הגמל, קופות הביטוח וקרנות        </a:t>
            </a:r>
            <a:r>
              <a:rPr lang="en-US" dirty="0" smtClean="0"/>
              <a:t>     </a:t>
            </a:r>
            <a:r>
              <a:rPr lang="he-IL" dirty="0" smtClean="0"/>
              <a:t>הפנסיה</a:t>
            </a:r>
            <a:r>
              <a:rPr lang="en-US" dirty="0" smtClean="0"/>
              <a:t>.</a:t>
            </a:r>
            <a:endParaRPr lang="en-US" dirty="0"/>
          </a:p>
          <a:p>
            <a:r>
              <a:rPr lang="he-IL" dirty="0"/>
              <a:t>האגף גם אחראי על ייזום שינויים במבנה המוסדי של שוק ההון בישראל</a:t>
            </a:r>
            <a:r>
              <a:rPr lang="en-US" dirty="0"/>
              <a:t>, </a:t>
            </a:r>
            <a:r>
              <a:rPr lang="he-IL" dirty="0"/>
              <a:t>באמצעות חקיקה, הסדרה ושיתוף פעולה עם האגפים השונים במשרד האוצר ורשויות נוספות כגון</a:t>
            </a:r>
            <a:r>
              <a:rPr lang="en-US" dirty="0"/>
              <a:t>: </a:t>
            </a:r>
            <a:r>
              <a:rPr lang="he-IL" dirty="0"/>
              <a:t>בנק ישראל, רשות ניירות ערך, הבורסה לניירות ערך. כשהמטרה הינה שיפור, גיוון ושכלול שוק ההון הסחיר והלא סחיר</a:t>
            </a:r>
            <a:r>
              <a:rPr lang="en-US" dirty="0"/>
              <a:t>.</a:t>
            </a:r>
          </a:p>
          <a:p>
            <a:r>
              <a:rPr lang="he-IL" dirty="0"/>
              <a:t>האגף פועל בתאום ושיתוף פעולה עם גופים נוספים האחראים להסדרת התחום הפיננסי בישראל, ביניהם המפקח על הבנקים, רשות ניירות ערך והממונה על ההגבלים העסקיים.</a:t>
            </a:r>
          </a:p>
          <a:p>
            <a:r>
              <a:rPr lang="he-IL" dirty="0" smtClean="0"/>
              <a:t>בשנת </a:t>
            </a:r>
            <a:r>
              <a:rPr lang="he-IL" dirty="0"/>
              <a:t>2016 החליטה הממשלה שהאגף יהפוך לרשות פיקוח עצמאית, כמו רשות ניירות ערך. </a:t>
            </a:r>
            <a:endParaRPr lang="he-IL" dirty="0" smtClean="0"/>
          </a:p>
          <a:p>
            <a:pPr marL="82296" indent="0">
              <a:buNone/>
            </a:pPr>
            <a:r>
              <a:rPr lang="he-IL" dirty="0" smtClean="0"/>
              <a:t>   השר </a:t>
            </a:r>
            <a:r>
              <a:rPr lang="he-IL" dirty="0"/>
              <a:t>המפקח יישאר שר האוצר. </a:t>
            </a:r>
            <a:endParaRPr lang="he-IL" dirty="0" smtClean="0"/>
          </a:p>
          <a:p>
            <a:pPr marL="82296" indent="0">
              <a:buNone/>
            </a:pPr>
            <a:r>
              <a:rPr lang="he-IL" dirty="0"/>
              <a:t> </a:t>
            </a:r>
            <a:r>
              <a:rPr lang="he-IL" dirty="0" smtClean="0"/>
              <a:t>  הרשות </a:t>
            </a:r>
            <a:r>
              <a:rPr lang="he-IL" dirty="0"/>
              <a:t>תיקרא רשות שוק ההון, ביטוח וחסכון</a:t>
            </a:r>
            <a:r>
              <a:rPr lang="en-US" dirty="0"/>
              <a:t>.</a:t>
            </a:r>
          </a:p>
          <a:p>
            <a:pPr marL="82296" indent="0">
              <a:buNone/>
            </a:pPr>
            <a:endParaRPr lang="he-IL" dirty="0"/>
          </a:p>
        </p:txBody>
      </p:sp>
    </p:spTree>
    <p:extLst>
      <p:ext uri="{BB962C8B-B14F-4D97-AF65-F5344CB8AC3E}">
        <p14:creationId xmlns:p14="http://schemas.microsoft.com/office/powerpoint/2010/main" val="14338864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title"/>
          </p:nvPr>
        </p:nvSpPr>
        <p:spPr/>
        <p:txBody>
          <a:bodyPr/>
          <a:lstStyle/>
          <a:p>
            <a:endParaRPr lang="he-IL"/>
          </a:p>
        </p:txBody>
      </p:sp>
      <p:sp>
        <p:nvSpPr>
          <p:cNvPr id="6" name="מציין מיקום תוכן 5"/>
          <p:cNvSpPr>
            <a:spLocks noGrp="1"/>
          </p:cNvSpPr>
          <p:nvPr>
            <p:ph idx="1"/>
          </p:nvPr>
        </p:nvSpPr>
        <p:spPr>
          <a:xfrm>
            <a:off x="1914144" y="805218"/>
            <a:ext cx="9997440" cy="5443182"/>
          </a:xfrm>
        </p:spPr>
        <p:txBody>
          <a:bodyPr>
            <a:normAutofit fontScale="70000" lnSpcReduction="20000"/>
          </a:bodyPr>
          <a:lstStyle/>
          <a:p>
            <a:pPr marL="82296" indent="0">
              <a:buNone/>
            </a:pPr>
            <a:r>
              <a:rPr lang="he-IL" u="sng" dirty="0"/>
              <a:t>ראשי </a:t>
            </a:r>
            <a:r>
              <a:rPr lang="he-IL" u="sng" dirty="0" smtClean="0"/>
              <a:t>האגף:</a:t>
            </a:r>
          </a:p>
          <a:p>
            <a:pPr marL="82296" indent="0">
              <a:buNone/>
            </a:pPr>
            <a:endParaRPr lang="he-IL" u="sng" dirty="0"/>
          </a:p>
          <a:p>
            <a:pPr>
              <a:buFont typeface="Wingdings" panose="05000000000000000000" pitchFamily="2" charset="2"/>
              <a:buChar char="v"/>
            </a:pPr>
            <a:r>
              <a:rPr lang="he-IL" dirty="0" smtClean="0"/>
              <a:t>1951- 1955  </a:t>
            </a:r>
            <a:r>
              <a:rPr lang="he-IL" dirty="0" err="1"/>
              <a:t>פרופ</a:t>
            </a:r>
            <a:r>
              <a:rPr lang="he-IL" dirty="0"/>
              <a:t> שמשון </a:t>
            </a:r>
            <a:r>
              <a:rPr lang="he-IL" dirty="0" err="1"/>
              <a:t>ברויאר</a:t>
            </a:r>
            <a:endParaRPr lang="he-IL" dirty="0"/>
          </a:p>
          <a:p>
            <a:pPr>
              <a:buFont typeface="Wingdings" panose="05000000000000000000" pitchFamily="2" charset="2"/>
              <a:buChar char="v"/>
            </a:pPr>
            <a:r>
              <a:rPr lang="he-IL" dirty="0" smtClean="0"/>
              <a:t> 1955- 1964 </a:t>
            </a:r>
            <a:r>
              <a:rPr lang="he-IL" dirty="0"/>
              <a:t>יוסף לרון</a:t>
            </a:r>
          </a:p>
          <a:p>
            <a:pPr>
              <a:buFont typeface="Wingdings" panose="05000000000000000000" pitchFamily="2" charset="2"/>
              <a:buChar char="v"/>
            </a:pPr>
            <a:r>
              <a:rPr lang="he-IL" dirty="0" smtClean="0"/>
              <a:t> 1964- 1977 </a:t>
            </a:r>
            <a:r>
              <a:rPr lang="he-IL" dirty="0"/>
              <a:t>יעקב </a:t>
            </a:r>
            <a:r>
              <a:rPr lang="he-IL" dirty="0" err="1"/>
              <a:t>פיקר</a:t>
            </a:r>
            <a:endParaRPr lang="he-IL" dirty="0"/>
          </a:p>
          <a:p>
            <a:pPr>
              <a:buFont typeface="Wingdings" panose="05000000000000000000" pitchFamily="2" charset="2"/>
              <a:buChar char="v"/>
            </a:pPr>
            <a:r>
              <a:rPr lang="he-IL" dirty="0" smtClean="0"/>
              <a:t>1977- 1983  </a:t>
            </a:r>
            <a:r>
              <a:rPr lang="he-IL" dirty="0"/>
              <a:t>בן עמי </a:t>
            </a:r>
            <a:r>
              <a:rPr lang="he-IL" dirty="0" smtClean="0"/>
              <a:t>צוקרמן</a:t>
            </a:r>
          </a:p>
          <a:p>
            <a:pPr>
              <a:buFont typeface="Wingdings" panose="05000000000000000000" pitchFamily="2" charset="2"/>
              <a:buChar char="v"/>
            </a:pPr>
            <a:r>
              <a:rPr lang="he-IL" dirty="0" smtClean="0"/>
              <a:t>1983- 1988  </a:t>
            </a:r>
            <a:r>
              <a:rPr lang="he-IL" dirty="0"/>
              <a:t>יהודה דרורי</a:t>
            </a:r>
          </a:p>
          <a:p>
            <a:pPr>
              <a:buFont typeface="Wingdings" panose="05000000000000000000" pitchFamily="2" charset="2"/>
              <a:buChar char="v"/>
            </a:pPr>
            <a:r>
              <a:rPr lang="he-IL" dirty="0" smtClean="0"/>
              <a:t> 1988- 1992 </a:t>
            </a:r>
            <a:r>
              <a:rPr lang="he-IL" dirty="0"/>
              <a:t>גד ארבל</a:t>
            </a:r>
          </a:p>
          <a:p>
            <a:pPr>
              <a:buFont typeface="Wingdings" panose="05000000000000000000" pitchFamily="2" charset="2"/>
              <a:buChar char="v"/>
            </a:pPr>
            <a:r>
              <a:rPr lang="he-IL" dirty="0" smtClean="0"/>
              <a:t>1992- 1995  </a:t>
            </a:r>
            <a:r>
              <a:rPr lang="he-IL" dirty="0"/>
              <a:t>מאיר שביט</a:t>
            </a:r>
          </a:p>
          <a:p>
            <a:pPr>
              <a:buFont typeface="Wingdings" panose="05000000000000000000" pitchFamily="2" charset="2"/>
              <a:buChar char="v"/>
            </a:pPr>
            <a:r>
              <a:rPr lang="he-IL" dirty="0" smtClean="0"/>
              <a:t>1995- 1998  </a:t>
            </a:r>
            <a:r>
              <a:rPr lang="he-IL" dirty="0"/>
              <a:t>רו"ח דורון שורר</a:t>
            </a:r>
          </a:p>
          <a:p>
            <a:pPr>
              <a:buFont typeface="Wingdings" panose="05000000000000000000" pitchFamily="2" charset="2"/>
              <a:buChar char="v"/>
            </a:pPr>
            <a:r>
              <a:rPr lang="he-IL" dirty="0" smtClean="0"/>
              <a:t>1998- 2002  </a:t>
            </a:r>
            <a:r>
              <a:rPr lang="he-IL" dirty="0"/>
              <a:t>ציפי </a:t>
            </a:r>
            <a:r>
              <a:rPr lang="he-IL" dirty="0" smtClean="0"/>
              <a:t>סמט</a:t>
            </a:r>
          </a:p>
          <a:p>
            <a:pPr>
              <a:buFont typeface="Wingdings" panose="05000000000000000000" pitchFamily="2" charset="2"/>
              <a:buChar char="v"/>
            </a:pPr>
            <a:r>
              <a:rPr lang="he-IL" dirty="0" smtClean="0"/>
              <a:t>2002- 2005  </a:t>
            </a:r>
            <a:r>
              <a:rPr lang="he-IL" dirty="0"/>
              <a:t>אייל בן שלוש</a:t>
            </a:r>
          </a:p>
          <a:p>
            <a:pPr>
              <a:buFont typeface="Wingdings" panose="05000000000000000000" pitchFamily="2" charset="2"/>
              <a:buChar char="v"/>
            </a:pPr>
            <a:r>
              <a:rPr lang="he-IL" dirty="0" smtClean="0"/>
              <a:t>2005- 2009  </a:t>
            </a:r>
            <a:r>
              <a:rPr lang="he-IL" dirty="0"/>
              <a:t>רו"ח ידין </a:t>
            </a:r>
            <a:r>
              <a:rPr lang="he-IL" dirty="0" smtClean="0"/>
              <a:t>ענתבי</a:t>
            </a:r>
          </a:p>
          <a:p>
            <a:pPr>
              <a:buFont typeface="Wingdings" panose="05000000000000000000" pitchFamily="2" charset="2"/>
              <a:buChar char="v"/>
            </a:pPr>
            <a:r>
              <a:rPr lang="he-IL" dirty="0" smtClean="0"/>
              <a:t> 2009 - 2013 </a:t>
            </a:r>
            <a:r>
              <a:rPr lang="he-IL" dirty="0"/>
              <a:t>פרופ' עודד שריג</a:t>
            </a:r>
          </a:p>
          <a:p>
            <a:pPr>
              <a:buFont typeface="Wingdings" panose="05000000000000000000" pitchFamily="2" charset="2"/>
              <a:buChar char="v"/>
            </a:pPr>
            <a:r>
              <a:rPr lang="he-IL" dirty="0" smtClean="0"/>
              <a:t> 2013 - דורית </a:t>
            </a:r>
            <a:r>
              <a:rPr lang="he-IL" dirty="0" err="1"/>
              <a:t>סלינגר</a:t>
            </a:r>
            <a:endParaRPr lang="he-IL" dirty="0"/>
          </a:p>
          <a:p>
            <a:endParaRPr lang="he-IL" dirty="0"/>
          </a:p>
        </p:txBody>
      </p:sp>
    </p:spTree>
    <p:extLst>
      <p:ext uri="{BB962C8B-B14F-4D97-AF65-F5344CB8AC3E}">
        <p14:creationId xmlns:p14="http://schemas.microsoft.com/office/powerpoint/2010/main" val="16654739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title"/>
          </p:nvPr>
        </p:nvSpPr>
        <p:spPr/>
        <p:txBody>
          <a:bodyPr>
            <a:normAutofit fontScale="90000"/>
          </a:bodyPr>
          <a:lstStyle/>
          <a:p>
            <a:pPr algn="ctr"/>
            <a:r>
              <a:rPr lang="he-IL" dirty="0" smtClean="0"/>
              <a:t>החוקים </a:t>
            </a:r>
            <a:r>
              <a:rPr lang="he-IL" dirty="0"/>
              <a:t>המנחים </a:t>
            </a:r>
            <a:r>
              <a:rPr lang="he-IL" dirty="0" smtClean="0"/>
              <a:t>ברגולציה</a:t>
            </a:r>
            <a:r>
              <a:rPr lang="he-IL" dirty="0"/>
              <a:t/>
            </a:r>
            <a:br>
              <a:rPr lang="he-IL" dirty="0"/>
            </a:br>
            <a:endParaRPr lang="he-IL" dirty="0"/>
          </a:p>
        </p:txBody>
      </p:sp>
      <p:sp>
        <p:nvSpPr>
          <p:cNvPr id="6" name="מציין מיקום תוכן 5"/>
          <p:cNvSpPr>
            <a:spLocks noGrp="1"/>
          </p:cNvSpPr>
          <p:nvPr>
            <p:ph idx="1"/>
          </p:nvPr>
        </p:nvSpPr>
        <p:spPr>
          <a:xfrm>
            <a:off x="787400" y="1487606"/>
            <a:ext cx="10744958" cy="5103694"/>
          </a:xfrm>
        </p:spPr>
        <p:txBody>
          <a:bodyPr>
            <a:normAutofit fontScale="77500" lnSpcReduction="20000"/>
          </a:bodyPr>
          <a:lstStyle/>
          <a:p>
            <a:r>
              <a:rPr lang="he-IL" dirty="0" smtClean="0"/>
              <a:t>חוק </a:t>
            </a:r>
            <a:r>
              <a:rPr lang="he-IL" dirty="0"/>
              <a:t>הפיקוח על עסקי ביטוח, התשמ"א-1981, שהוחלף בחוק הפיקוח על שירותים פיננסיים (ביטוח), התשמ"א-1981</a:t>
            </a:r>
          </a:p>
          <a:p>
            <a:r>
              <a:rPr lang="he-IL" dirty="0"/>
              <a:t>חוק הפיקוח על שירותים פיננסיים (קופות גמל), התשס"ה-2005</a:t>
            </a:r>
          </a:p>
          <a:p>
            <a:r>
              <a:rPr lang="he-IL" dirty="0"/>
              <a:t>חוק הפיקוח על שירותים פיננסיים (ייעוץ, שיווק ומערכת סליקה פנסיוניים), </a:t>
            </a:r>
            <a:r>
              <a:rPr lang="he-IL" dirty="0" smtClean="0"/>
              <a:t>התשס"ה-2005</a:t>
            </a:r>
            <a:endParaRPr lang="he-IL" dirty="0"/>
          </a:p>
          <a:p>
            <a:r>
              <a:rPr lang="he-IL" dirty="0"/>
              <a:t>חוק חוזה הביטוח, התשמ"א-1981</a:t>
            </a:r>
          </a:p>
          <a:p>
            <a:r>
              <a:rPr lang="he-IL" dirty="0"/>
              <a:t>פקודת מס הכנסה, התשכ"ד-1964</a:t>
            </a:r>
          </a:p>
          <a:p>
            <a:r>
              <a:rPr lang="he-IL" dirty="0"/>
              <a:t>חוק עידוד החיסכון (הנחות ממס הכנסה, ערבות </a:t>
            </a:r>
            <a:r>
              <a:rPr lang="he-IL" dirty="0" err="1"/>
              <a:t>למילוות</a:t>
            </a:r>
            <a:r>
              <a:rPr lang="he-IL" dirty="0"/>
              <a:t>), התשט"ז-1956</a:t>
            </a:r>
          </a:p>
          <a:p>
            <a:r>
              <a:rPr lang="he-IL" dirty="0"/>
              <a:t>חוק השקעות משותפות בנאמנות, תשנ"ד-1994</a:t>
            </a:r>
          </a:p>
          <a:p>
            <a:r>
              <a:rPr lang="he-IL" dirty="0"/>
              <a:t>חוק ניירות ערך, תשכ"ח-1981</a:t>
            </a:r>
          </a:p>
          <a:p>
            <a:r>
              <a:rPr lang="he-IL" dirty="0"/>
              <a:t>חוק מלווה המדינה, התשל"ט-1979</a:t>
            </a:r>
          </a:p>
          <a:p>
            <a:r>
              <a:rPr lang="he-IL" dirty="0"/>
              <a:t>חוקי </a:t>
            </a:r>
            <a:r>
              <a:rPr lang="he-IL" dirty="0" err="1"/>
              <a:t>מילוות</a:t>
            </a:r>
            <a:r>
              <a:rPr lang="he-IL" dirty="0"/>
              <a:t> שונים ותקנות מס הכנסה (כללים לאישור ולניהול, קופות גמל)</a:t>
            </a:r>
          </a:p>
          <a:p>
            <a:r>
              <a:rPr lang="he-IL" dirty="0"/>
              <a:t>חוק איסור הלבנת הון, התש"ס-2000</a:t>
            </a:r>
          </a:p>
          <a:p>
            <a:endParaRPr lang="he-IL" dirty="0"/>
          </a:p>
        </p:txBody>
      </p:sp>
    </p:spTree>
    <p:extLst>
      <p:ext uri="{BB962C8B-B14F-4D97-AF65-F5344CB8AC3E}">
        <p14:creationId xmlns:p14="http://schemas.microsoft.com/office/powerpoint/2010/main" val="2989506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title"/>
          </p:nvPr>
        </p:nvSpPr>
        <p:spPr/>
        <p:txBody>
          <a:bodyPr>
            <a:normAutofit fontScale="90000"/>
          </a:bodyPr>
          <a:lstStyle/>
          <a:p>
            <a:pPr algn="ctr"/>
            <a:r>
              <a:rPr lang="he-IL" dirty="0" smtClean="0"/>
              <a:t>חברת הביטוח הטובה בישראל – משרד האוצר 2015</a:t>
            </a:r>
            <a:endParaRPr lang="he-IL" dirty="0"/>
          </a:p>
        </p:txBody>
      </p:sp>
      <p:sp>
        <p:nvSpPr>
          <p:cNvPr id="6" name="מציין מיקום תוכן 5"/>
          <p:cNvSpPr>
            <a:spLocks noGrp="1"/>
          </p:cNvSpPr>
          <p:nvPr>
            <p:ph idx="1"/>
          </p:nvPr>
        </p:nvSpPr>
        <p:spPr/>
        <p:txBody>
          <a:bodyPr>
            <a:normAutofit fontScale="85000" lnSpcReduction="10000"/>
          </a:bodyPr>
          <a:lstStyle/>
          <a:p>
            <a:pPr marL="82296" indent="0">
              <a:buNone/>
            </a:pPr>
            <a:endParaRPr lang="he-IL" dirty="0" smtClean="0"/>
          </a:p>
          <a:p>
            <a:pPr marL="82296" indent="0">
              <a:buNone/>
            </a:pPr>
            <a:r>
              <a:rPr lang="he-IL" dirty="0" smtClean="0"/>
              <a:t>ב-2015 </a:t>
            </a:r>
            <a:r>
              <a:rPr lang="he-IL" dirty="0"/>
              <a:t>אגף שוק ההון, ביטוח וחיסכון במשרד האוצר </a:t>
            </a:r>
            <a:r>
              <a:rPr lang="he-IL" dirty="0" smtClean="0"/>
              <a:t>פרסם </a:t>
            </a:r>
            <a:r>
              <a:rPr lang="he-IL" dirty="0"/>
              <a:t>את מדד למוצרי הביטוח המרכזיים בישראל</a:t>
            </a:r>
            <a:r>
              <a:rPr lang="he-IL" dirty="0" smtClean="0"/>
              <a:t>.</a:t>
            </a:r>
          </a:p>
          <a:p>
            <a:pPr marL="82296" indent="0">
              <a:buNone/>
            </a:pPr>
            <a:r>
              <a:rPr lang="he-IL" dirty="0" smtClean="0"/>
              <a:t>המדד </a:t>
            </a:r>
            <a:r>
              <a:rPr lang="he-IL" dirty="0"/>
              <a:t>מאפשר לכל לקוח להשוות בין מוצרי ביטוח שונים, ולבחור לרכוש את מוצר הביטוח מהחברה שקיבלה את הציון הגבוה ביותר</a:t>
            </a:r>
            <a:r>
              <a:rPr lang="he-IL" dirty="0" smtClean="0"/>
              <a:t>.</a:t>
            </a:r>
          </a:p>
          <a:p>
            <a:pPr marL="82296" indent="0">
              <a:buNone/>
            </a:pPr>
            <a:r>
              <a:rPr lang="he-IL" dirty="0" smtClean="0"/>
              <a:t>הציון </a:t>
            </a:r>
            <a:r>
              <a:rPr lang="he-IL" dirty="0"/>
              <a:t>ניתן מתוך 100 נקודות מקסימליות אפשריות. </a:t>
            </a:r>
          </a:p>
          <a:p>
            <a:pPr marL="82296" indent="0">
              <a:buNone/>
            </a:pPr>
            <a:r>
              <a:rPr lang="he-IL" dirty="0"/>
              <a:t>באוצר בחנו את </a:t>
            </a:r>
            <a:r>
              <a:rPr lang="he-IL" dirty="0" err="1"/>
              <a:t>המוצרי</a:t>
            </a:r>
            <a:r>
              <a:rPr lang="he-IL" dirty="0"/>
              <a:t> הביטוח השונים, כמו ביטוח דירה, רכב, רכוש, הוצאות רפואיות, נזקים רפואיים, סיעודי פרט, סיעודי בקופות החולים, נסיעות לחו"ל, סיכון חיים בלבד (ריסק) ואובדן כושר עבודה</a:t>
            </a:r>
            <a:r>
              <a:rPr lang="he-IL" dirty="0" smtClean="0"/>
              <a:t>.</a:t>
            </a:r>
          </a:p>
          <a:p>
            <a:pPr marL="82296" indent="0">
              <a:buNone/>
            </a:pPr>
            <a:r>
              <a:rPr lang="he-IL" dirty="0" smtClean="0"/>
              <a:t>הפרמטרים </a:t>
            </a:r>
            <a:r>
              <a:rPr lang="he-IL" dirty="0"/>
              <a:t>שלפיהם נבחנו מוצרים אלו היו תשלום תביעות, טיפול בפניות ותלונות </a:t>
            </a:r>
            <a:r>
              <a:rPr lang="he-IL" dirty="0" smtClean="0"/>
              <a:t>הציבור.</a:t>
            </a:r>
            <a:endParaRPr lang="he-IL" dirty="0"/>
          </a:p>
        </p:txBody>
      </p:sp>
    </p:spTree>
    <p:extLst>
      <p:ext uri="{BB962C8B-B14F-4D97-AF65-F5344CB8AC3E}">
        <p14:creationId xmlns:p14="http://schemas.microsoft.com/office/powerpoint/2010/main" val="17388209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70000" lnSpcReduction="20000"/>
          </a:bodyPr>
          <a:lstStyle/>
          <a:p>
            <a:pPr marL="82296" indent="0">
              <a:buNone/>
            </a:pPr>
            <a:r>
              <a:rPr lang="he-IL" u="sng" dirty="0" smtClean="0"/>
              <a:t>דרוג חברות הביטוח לפי </a:t>
            </a:r>
            <a:r>
              <a:rPr lang="he-IL" u="sng" dirty="0"/>
              <a:t>סדר </a:t>
            </a:r>
            <a:r>
              <a:rPr lang="he-IL" u="sng" dirty="0" smtClean="0"/>
              <a:t>יורד בתחומים השונים :</a:t>
            </a:r>
          </a:p>
          <a:p>
            <a:pPr marL="82296" indent="0">
              <a:buNone/>
            </a:pPr>
            <a:endParaRPr lang="he-IL" u="sng" dirty="0"/>
          </a:p>
          <a:p>
            <a:pPr>
              <a:buFont typeface="Wingdings" panose="05000000000000000000" pitchFamily="2" charset="2"/>
              <a:buChar char="v"/>
            </a:pPr>
            <a:r>
              <a:rPr lang="he-IL" dirty="0" smtClean="0"/>
              <a:t> </a:t>
            </a:r>
            <a:r>
              <a:rPr lang="he-IL" dirty="0"/>
              <a:t>ביטוח דירה ותכולתה: ביטוח חקלאי, </a:t>
            </a:r>
            <a:r>
              <a:rPr lang="en-US" dirty="0" smtClean="0"/>
              <a:t>AIG</a:t>
            </a:r>
            <a:r>
              <a:rPr lang="he-IL" dirty="0" smtClean="0"/>
              <a:t> , שומרה</a:t>
            </a:r>
            <a:r>
              <a:rPr lang="he-IL" dirty="0"/>
              <a:t>. </a:t>
            </a:r>
          </a:p>
          <a:p>
            <a:pPr>
              <a:buFont typeface="Wingdings" panose="05000000000000000000" pitchFamily="2" charset="2"/>
              <a:buChar char="v"/>
            </a:pPr>
            <a:r>
              <a:rPr lang="he-IL" dirty="0" smtClean="0"/>
              <a:t> </a:t>
            </a:r>
            <a:r>
              <a:rPr lang="he-IL" dirty="0"/>
              <a:t>ביטוח רכב רכוש (נזק עצמי וצד ג'): ביטוח חקלאי, </a:t>
            </a:r>
            <a:r>
              <a:rPr lang="en-US" dirty="0" smtClean="0"/>
              <a:t>AIG </a:t>
            </a:r>
            <a:r>
              <a:rPr lang="he-IL" dirty="0" smtClean="0"/>
              <a:t>, איילון</a:t>
            </a:r>
            <a:r>
              <a:rPr lang="he-IL" dirty="0"/>
              <a:t>. </a:t>
            </a:r>
          </a:p>
          <a:p>
            <a:pPr>
              <a:buFont typeface="Wingdings" panose="05000000000000000000" pitchFamily="2" charset="2"/>
              <a:buChar char="v"/>
            </a:pPr>
            <a:r>
              <a:rPr lang="he-IL" dirty="0" smtClean="0"/>
              <a:t> </a:t>
            </a:r>
            <a:r>
              <a:rPr lang="he-IL" dirty="0"/>
              <a:t>ביטוח הוצאות רפואיות (ניתוחים, השתלות, תרופות ומחלות קשות): ביטוח </a:t>
            </a:r>
            <a:r>
              <a:rPr lang="he-IL" dirty="0" smtClean="0"/>
              <a:t>ישיר</a:t>
            </a:r>
            <a:r>
              <a:rPr lang="he-IL" dirty="0"/>
              <a:t>, </a:t>
            </a:r>
            <a:r>
              <a:rPr lang="he-IL" dirty="0" smtClean="0"/>
              <a:t>   </a:t>
            </a:r>
            <a:r>
              <a:rPr lang="en-US" dirty="0" smtClean="0"/>
              <a:t>         </a:t>
            </a:r>
            <a:r>
              <a:rPr lang="he-IL" dirty="0" smtClean="0"/>
              <a:t>הראל, מנורה</a:t>
            </a:r>
            <a:r>
              <a:rPr lang="he-IL" dirty="0"/>
              <a:t>. </a:t>
            </a:r>
          </a:p>
          <a:p>
            <a:pPr>
              <a:buFont typeface="Wingdings" panose="05000000000000000000" pitchFamily="2" charset="2"/>
              <a:buChar char="v"/>
            </a:pPr>
            <a:r>
              <a:rPr lang="he-IL" dirty="0" smtClean="0"/>
              <a:t> </a:t>
            </a:r>
            <a:r>
              <a:rPr lang="he-IL" dirty="0"/>
              <a:t>ביטוח נזקים רפואיים (תאונות אישיות, נכויות): ביטוח ישיר, </a:t>
            </a:r>
            <a:r>
              <a:rPr lang="en-US" dirty="0" smtClean="0"/>
              <a:t>AIG </a:t>
            </a:r>
            <a:r>
              <a:rPr lang="he-IL" dirty="0" smtClean="0"/>
              <a:t>, הראל</a:t>
            </a:r>
            <a:r>
              <a:rPr lang="he-IL" dirty="0"/>
              <a:t>. </a:t>
            </a:r>
          </a:p>
          <a:p>
            <a:pPr>
              <a:buFont typeface="Wingdings" panose="05000000000000000000" pitchFamily="2" charset="2"/>
              <a:buChar char="v"/>
            </a:pPr>
            <a:r>
              <a:rPr lang="he-IL" dirty="0" smtClean="0"/>
              <a:t> </a:t>
            </a:r>
            <a:r>
              <a:rPr lang="he-IL" dirty="0"/>
              <a:t>ביטוח סיעודי (פרט): מנורה, הראל, מגדל. </a:t>
            </a:r>
          </a:p>
          <a:p>
            <a:pPr>
              <a:buFont typeface="Wingdings" panose="05000000000000000000" pitchFamily="2" charset="2"/>
              <a:buChar char="v"/>
            </a:pPr>
            <a:r>
              <a:rPr lang="he-IL" dirty="0" smtClean="0"/>
              <a:t> </a:t>
            </a:r>
            <a:r>
              <a:rPr lang="he-IL" dirty="0"/>
              <a:t>ביטוח סיעודי בקופות החולים: כללית, מאוחדת, מכבי ולאומית. </a:t>
            </a:r>
          </a:p>
          <a:p>
            <a:pPr>
              <a:buFont typeface="Wingdings" panose="05000000000000000000" pitchFamily="2" charset="2"/>
              <a:buChar char="v"/>
            </a:pPr>
            <a:r>
              <a:rPr lang="he-IL" dirty="0" smtClean="0"/>
              <a:t> </a:t>
            </a:r>
            <a:r>
              <a:rPr lang="he-IL" dirty="0"/>
              <a:t>ביטוח נסיעות לחו"ל: הפניקס, ביטוח ישיר, </a:t>
            </a:r>
            <a:r>
              <a:rPr lang="en-US" dirty="0"/>
              <a:t>AIG. </a:t>
            </a:r>
          </a:p>
          <a:p>
            <a:pPr>
              <a:buFont typeface="Wingdings" panose="05000000000000000000" pitchFamily="2" charset="2"/>
              <a:buChar char="v"/>
            </a:pPr>
            <a:r>
              <a:rPr lang="en-US" dirty="0" smtClean="0"/>
              <a:t> </a:t>
            </a:r>
            <a:r>
              <a:rPr lang="he-IL" dirty="0"/>
              <a:t>ביטוח סיכון חיים בלבד (ריסק): מגדל, הראל, כלל. </a:t>
            </a:r>
          </a:p>
          <a:p>
            <a:pPr>
              <a:buFont typeface="Wingdings" panose="05000000000000000000" pitchFamily="2" charset="2"/>
              <a:buChar char="v"/>
            </a:pPr>
            <a:r>
              <a:rPr lang="he-IL" dirty="0" smtClean="0"/>
              <a:t> </a:t>
            </a:r>
            <a:r>
              <a:rPr lang="he-IL" dirty="0"/>
              <a:t>ביטוח אובדן כושר עבודה: הראל, מגדל, ביטוח ישיר. </a:t>
            </a:r>
          </a:p>
          <a:p>
            <a:pPr>
              <a:buFont typeface="Wingdings" panose="05000000000000000000" pitchFamily="2" charset="2"/>
              <a:buChar char="v"/>
            </a:pPr>
            <a:r>
              <a:rPr lang="he-IL" dirty="0" smtClean="0"/>
              <a:t> ביטוח </a:t>
            </a:r>
            <a:r>
              <a:rPr lang="he-IL" dirty="0"/>
              <a:t>רכב חובה: </a:t>
            </a:r>
            <a:r>
              <a:rPr lang="he-IL" dirty="0" err="1"/>
              <a:t>שירביט</a:t>
            </a:r>
            <a:r>
              <a:rPr lang="he-IL" dirty="0"/>
              <a:t>, שומרה, ביטוח ישיר. </a:t>
            </a:r>
          </a:p>
          <a:p>
            <a:endParaRPr lang="he-IL" dirty="0"/>
          </a:p>
          <a:p>
            <a:endParaRPr lang="he-IL" dirty="0"/>
          </a:p>
          <a:p>
            <a:endParaRPr lang="he-IL" dirty="0"/>
          </a:p>
        </p:txBody>
      </p:sp>
    </p:spTree>
    <p:extLst>
      <p:ext uri="{BB962C8B-B14F-4D97-AF65-F5344CB8AC3E}">
        <p14:creationId xmlns:p14="http://schemas.microsoft.com/office/powerpoint/2010/main" val="2902821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r>
              <a:rPr lang="he-IL" dirty="0" smtClean="0"/>
              <a:t>המשך..</a:t>
            </a:r>
            <a:endParaRPr lang="he-IL" dirty="0"/>
          </a:p>
        </p:txBody>
      </p:sp>
      <p:sp>
        <p:nvSpPr>
          <p:cNvPr id="3" name="מציין מיקום תוכן 2"/>
          <p:cNvSpPr>
            <a:spLocks noGrp="1"/>
          </p:cNvSpPr>
          <p:nvPr>
            <p:ph idx="1"/>
          </p:nvPr>
        </p:nvSpPr>
        <p:spPr>
          <a:xfrm>
            <a:off x="2388359" y="1501505"/>
            <a:ext cx="9148858" cy="4967534"/>
          </a:xfrm>
        </p:spPr>
        <p:txBody>
          <a:bodyPr>
            <a:normAutofit lnSpcReduction="10000"/>
          </a:bodyPr>
          <a:lstStyle/>
          <a:p>
            <a:endParaRPr lang="he-IL" dirty="0" smtClean="0"/>
          </a:p>
          <a:p>
            <a:pPr marL="0" indent="0">
              <a:buNone/>
            </a:pPr>
            <a:r>
              <a:rPr lang="he-IL" sz="2000" dirty="0" smtClean="0"/>
              <a:t>באותן </a:t>
            </a:r>
            <a:r>
              <a:rPr lang="he-IL" sz="2000" dirty="0"/>
              <a:t>שנים הימאות הגיעה לשיאה במסחר עם ארצות רחוקות והצורך להגן על הסחורות הביא להקמת ערבויות הדדיות לבטוח סיכונים. </a:t>
            </a:r>
            <a:endParaRPr lang="he-IL" sz="2000" dirty="0" smtClean="0"/>
          </a:p>
          <a:p>
            <a:pPr marL="0" indent="0">
              <a:buNone/>
            </a:pPr>
            <a:r>
              <a:rPr lang="he-IL" sz="2000" dirty="0" smtClean="0"/>
              <a:t>בשנת </a:t>
            </a:r>
            <a:r>
              <a:rPr lang="he-IL" sz="2000" dirty="0"/>
              <a:t>1688 בבית הקפה של אדוארד </a:t>
            </a:r>
            <a:r>
              <a:rPr lang="he-IL" sz="2000" dirty="0" err="1"/>
              <a:t>לוידס</a:t>
            </a:r>
            <a:r>
              <a:rPr lang="he-IL" sz="2000" dirty="0"/>
              <a:t> בלונדון שילמו סוחרים, בעלי </a:t>
            </a:r>
            <a:r>
              <a:rPr lang="he-IL" sz="2000" dirty="0" err="1"/>
              <a:t>אוניות</a:t>
            </a:r>
            <a:r>
              <a:rPr lang="he-IL" sz="2000" dirty="0"/>
              <a:t> ורבי חובלים פרמיות לנציגים של בעלי ההון (סינדיקטים). </a:t>
            </a:r>
            <a:endParaRPr lang="he-IL" sz="2000" dirty="0" smtClean="0"/>
          </a:p>
          <a:p>
            <a:pPr marL="0" indent="0">
              <a:buNone/>
            </a:pPr>
            <a:r>
              <a:rPr lang="he-IL" sz="2000" dirty="0" smtClean="0"/>
              <a:t>במידה </a:t>
            </a:r>
            <a:r>
              <a:rPr lang="he-IL" sz="2000" dirty="0"/>
              <a:t>וארע אסון שילמו בעלי ההון למבוטחים על פי חלקם בערבות ההדדית. כמו שהיום הפרמיה לביטוח רכב נקבעת על פי גיל הנהג, עבר התאונות וסוג הרכב, גם אז שאלו את רב החובל אשר ביקש לבטח את הפלגתו על ניסיונו, עבר </a:t>
            </a:r>
            <a:r>
              <a:rPr lang="he-IL" sz="2000" dirty="0" err="1"/>
              <a:t>האוניה</a:t>
            </a:r>
            <a:r>
              <a:rPr lang="he-IL" sz="2000" dirty="0"/>
              <a:t>, כמות הסחורה ומסלול ההפלגה, ובהתאם קבעו את הפרמיה לתשלום</a:t>
            </a:r>
            <a:r>
              <a:rPr lang="he-IL" sz="2000" dirty="0" smtClean="0"/>
              <a:t>.</a:t>
            </a:r>
          </a:p>
          <a:p>
            <a:pPr marL="0" indent="0">
              <a:buNone/>
            </a:pPr>
            <a:r>
              <a:rPr lang="he-IL" sz="2000" dirty="0" smtClean="0"/>
              <a:t>מאז </a:t>
            </a:r>
            <a:r>
              <a:rPr lang="he-IL" sz="2000" dirty="0"/>
              <a:t>השתכלל המנגנון והסינדיקטים של בית הקפה של </a:t>
            </a:r>
            <a:r>
              <a:rPr lang="he-IL" sz="2000" dirty="0" err="1"/>
              <a:t>לוידס</a:t>
            </a:r>
            <a:r>
              <a:rPr lang="he-IL" sz="2000" dirty="0"/>
              <a:t> הפכו לתאגיד הביטוח הגדול: חברת </a:t>
            </a:r>
            <a:r>
              <a:rPr lang="he-IL" sz="2000" dirty="0" err="1"/>
              <a:t>לוידס</a:t>
            </a:r>
            <a:r>
              <a:rPr lang="he-IL" sz="2000" dirty="0"/>
              <a:t>. מכאן נולדו תאגידי הביטוח המשדכים בין אנשים שרוצים לבטח את רכושם ומשלמים פרמיה, לבין אלה שארע להם אסון וזקוקים לכסף כדי להשיב את מצבם לנקודה שלפני קרות האסון</a:t>
            </a:r>
            <a:r>
              <a:rPr lang="he-IL" sz="2000" dirty="0" smtClean="0"/>
              <a:t>.</a:t>
            </a:r>
            <a:endParaRPr lang="en-US" sz="2000" dirty="0"/>
          </a:p>
          <a:p>
            <a:pPr marL="0" indent="0">
              <a:buNone/>
            </a:pPr>
            <a:r>
              <a:rPr lang="he-IL" sz="2000" dirty="0"/>
              <a:t>במשך השנים נוצרו מאות סוגים שונים של פוליסות שמבטחות כל סיכון אפשרי בהתאם לשינויים חברתיים וטכנולוגיים. </a:t>
            </a:r>
            <a:endParaRPr lang="en-US" sz="2000" dirty="0"/>
          </a:p>
          <a:p>
            <a:endParaRPr lang="he-IL" dirty="0"/>
          </a:p>
        </p:txBody>
      </p:sp>
    </p:spTree>
    <p:extLst>
      <p:ext uri="{BB962C8B-B14F-4D97-AF65-F5344CB8AC3E}">
        <p14:creationId xmlns:p14="http://schemas.microsoft.com/office/powerpoint/2010/main" val="3213322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סקירה של חברות הביטוח הגדולות בישראל</a:t>
            </a:r>
            <a:endParaRPr lang="he-IL" dirty="0"/>
          </a:p>
        </p:txBody>
      </p:sp>
      <p:sp>
        <p:nvSpPr>
          <p:cNvPr id="3" name="מציין מיקום תוכן 2"/>
          <p:cNvSpPr>
            <a:spLocks noGrp="1"/>
          </p:cNvSpPr>
          <p:nvPr>
            <p:ph idx="1"/>
          </p:nvPr>
        </p:nvSpPr>
        <p:spPr>
          <a:xfrm>
            <a:off x="2233127" y="2057589"/>
            <a:ext cx="9462245" cy="4302267"/>
          </a:xfrm>
        </p:spPr>
        <p:txBody>
          <a:bodyPr>
            <a:normAutofit fontScale="62500" lnSpcReduction="20000"/>
          </a:bodyPr>
          <a:lstStyle/>
          <a:p>
            <a:r>
              <a:rPr lang="he-IL" dirty="0"/>
              <a:t>מוטו החברה: בשביל השקט הנפשי </a:t>
            </a:r>
            <a:r>
              <a:rPr lang="he-IL" dirty="0" smtClean="0"/>
              <a:t>.</a:t>
            </a:r>
            <a:endParaRPr lang="he-IL" dirty="0"/>
          </a:p>
          <a:p>
            <a:r>
              <a:rPr lang="he-IL" dirty="0"/>
              <a:t>חברה בבעלות מלאה של קבוצת הראל, שעיסוקה בכל ענפי הביטוח הכוללים ביטוח אלמנטרי, ביטוח חיים, ביטוחי בריאות לסוגיהם, ביטוח סיעודי, וביטוחי נסיעות לחו"ל. </a:t>
            </a:r>
          </a:p>
          <a:p>
            <a:r>
              <a:rPr lang="he-IL" dirty="0"/>
              <a:t>לחברה זו מוזגו כל פעילויות הביטוח שנרכשו ע"י קבוצת הראל ביטוח ופיננסים במהלך השנים: "הראל" שהוקמה ע"י הקבוצה בשנת 1975, "שלוח" (נרכשה ב- 1984) תיק "</a:t>
            </a:r>
            <a:r>
              <a:rPr lang="he-IL" dirty="0" err="1"/>
              <a:t>ירדניה</a:t>
            </a:r>
            <a:r>
              <a:rPr lang="he-IL" dirty="0"/>
              <a:t>" (1985) "סהר" (1989) </a:t>
            </a:r>
            <a:r>
              <a:rPr lang="he-IL" dirty="0" smtClean="0"/>
              <a:t>ו"ציון</a:t>
            </a:r>
            <a:r>
              <a:rPr lang="he-IL" dirty="0"/>
              <a:t>" (1999). </a:t>
            </a:r>
            <a:endParaRPr lang="he-IL" dirty="0" smtClean="0"/>
          </a:p>
          <a:p>
            <a:r>
              <a:rPr lang="he-IL" dirty="0" smtClean="0"/>
              <a:t>השלב </a:t>
            </a:r>
            <a:r>
              <a:rPr lang="he-IL" dirty="0"/>
              <a:t>האחרון במיזוג נעשה ב- 1/1/2003 </a:t>
            </a:r>
            <a:r>
              <a:rPr lang="he-IL" dirty="0" err="1"/>
              <a:t>כש"סהר</a:t>
            </a:r>
            <a:r>
              <a:rPr lang="he-IL" dirty="0"/>
              <a:t>-ציון" מוזגה עם "שלוח" אשר שינתה את שמה להראל חברה לביטוח בע"מ כשם החברה שהחלה את עסקי הביטוח של הקבוצה ב- 1975. </a:t>
            </a:r>
          </a:p>
          <a:p>
            <a:r>
              <a:rPr lang="he-IL" dirty="0"/>
              <a:t>להראל חברה לביטוח קשרים בינלאומיים הדוקים עם חברות ביטוח המשנה הגדולות בעולם </a:t>
            </a:r>
            <a:r>
              <a:rPr lang="he-IL" dirty="0" smtClean="0"/>
              <a:t>ועם </a:t>
            </a:r>
            <a:r>
              <a:rPr lang="en-US" dirty="0" smtClean="0"/>
              <a:t>Lloyd's</a:t>
            </a:r>
            <a:r>
              <a:rPr lang="he-IL" dirty="0" smtClean="0"/>
              <a:t> כמו </a:t>
            </a:r>
            <a:r>
              <a:rPr lang="he-IL" dirty="0"/>
              <a:t>כן נבחרה להיות </a:t>
            </a:r>
            <a:r>
              <a:rPr lang="en-US" dirty="0"/>
              <a:t>Global Partner </a:t>
            </a:r>
            <a:r>
              <a:rPr lang="he-IL" dirty="0" smtClean="0"/>
              <a:t> של </a:t>
            </a:r>
            <a:r>
              <a:rPr lang="he-IL" dirty="0"/>
              <a:t>חברות ענק בינלאומיות כמו </a:t>
            </a:r>
            <a:r>
              <a:rPr lang="en-US" dirty="0"/>
              <a:t>Allianz, </a:t>
            </a:r>
            <a:r>
              <a:rPr lang="en-US" dirty="0" smtClean="0"/>
              <a:t>AXA , </a:t>
            </a:r>
            <a:r>
              <a:rPr lang="en-US" dirty="0"/>
              <a:t>Alliance Sun&amp; </a:t>
            </a:r>
            <a:r>
              <a:rPr lang="en-US" dirty="0" smtClean="0"/>
              <a:t>Royal , </a:t>
            </a:r>
            <a:r>
              <a:rPr lang="en-US" dirty="0"/>
              <a:t>Ace</a:t>
            </a:r>
            <a:r>
              <a:rPr lang="he-IL" dirty="0"/>
              <a:t>ו- </a:t>
            </a:r>
            <a:r>
              <a:rPr lang="en-US" dirty="0"/>
              <a:t>Chubb </a:t>
            </a:r>
            <a:r>
              <a:rPr lang="he-IL" dirty="0" smtClean="0"/>
              <a:t> והיא </a:t>
            </a:r>
            <a:r>
              <a:rPr lang="he-IL" dirty="0"/>
              <a:t>מבטחת בישראל את השלוחות הישראליות של מספר רב של חברות רב-לאומיות הפועלות בישראל. </a:t>
            </a:r>
          </a:p>
          <a:p>
            <a:r>
              <a:rPr lang="he-IL" dirty="0"/>
              <a:t>יאיר המבורגר, יו"ר הדירקטוריון מנכ"ל החברה:  מישל סיבוני </a:t>
            </a:r>
            <a:r>
              <a:rPr lang="he-IL" dirty="0" smtClean="0"/>
              <a:t>.</a:t>
            </a:r>
            <a:endParaRPr lang="he-IL" dirty="0"/>
          </a:p>
        </p:txBody>
      </p:sp>
      <p:pic>
        <p:nvPicPr>
          <p:cNvPr id="4" name="תמונה 3"/>
          <p:cNvPicPr>
            <a:picLocks noChangeAspect="1"/>
          </p:cNvPicPr>
          <p:nvPr/>
        </p:nvPicPr>
        <p:blipFill>
          <a:blip r:embed="rId2"/>
          <a:stretch>
            <a:fillRect/>
          </a:stretch>
        </p:blipFill>
        <p:spPr>
          <a:xfrm>
            <a:off x="1021325" y="1155813"/>
            <a:ext cx="1865538" cy="1079086"/>
          </a:xfrm>
          <a:prstGeom prst="rect">
            <a:avLst/>
          </a:prstGeom>
        </p:spPr>
      </p:pic>
    </p:spTree>
    <p:extLst>
      <p:ext uri="{BB962C8B-B14F-4D97-AF65-F5344CB8AC3E}">
        <p14:creationId xmlns:p14="http://schemas.microsoft.com/office/powerpoint/2010/main" val="2901097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a:xfrm>
            <a:off x="1468853" y="1656213"/>
            <a:ext cx="10391052" cy="4929496"/>
          </a:xfrm>
        </p:spPr>
        <p:txBody>
          <a:bodyPr>
            <a:normAutofit fontScale="62500" lnSpcReduction="20000"/>
          </a:bodyPr>
          <a:lstStyle/>
          <a:p>
            <a:r>
              <a:rPr lang="he-IL" dirty="0" smtClean="0"/>
              <a:t>כלל </a:t>
            </a:r>
            <a:r>
              <a:rPr lang="he-IL" dirty="0"/>
              <a:t>החזקות עסקי ביטוח בע"מ נוסדה בשנות ה – 70 של המאה שעברה ובאמצעות רכישות, מיזוגים וצמיחה פנימית הפכה לחברת הביטוח המובילה בישראל.</a:t>
            </a:r>
          </a:p>
          <a:p>
            <a:r>
              <a:rPr lang="he-IL" dirty="0"/>
              <a:t>חזון הקבוצה הינו להוביל את עולם הביטוח, הפנסיה והפיננסים בישראל ולהעניק לכל לקוח את ההרגשה כי הוא בידיים טובות.</a:t>
            </a:r>
          </a:p>
          <a:p>
            <a:r>
              <a:rPr lang="he-IL" dirty="0"/>
              <a:t>כלל ביטוח הינה חלק מקבוצת כלל, הפועלת בארץ ובעולם, מעסיקה למעלה מ-4,000 עובדים, ומשווקת את מוצריה באמצעות כ-2,000 סוכני ביטוח. </a:t>
            </a:r>
            <a:endParaRPr lang="he-IL" dirty="0" smtClean="0"/>
          </a:p>
          <a:p>
            <a:r>
              <a:rPr lang="he-IL" dirty="0" smtClean="0"/>
              <a:t>כלל </a:t>
            </a:r>
            <a:r>
              <a:rPr lang="he-IL" dirty="0"/>
              <a:t>ביטוח מציעה מגוון שירותים ומוצרים ללקוחות פרטיים ועסקיים כאחד</a:t>
            </a:r>
            <a:r>
              <a:rPr lang="he-IL" dirty="0" smtClean="0"/>
              <a:t>.</a:t>
            </a:r>
          </a:p>
          <a:p>
            <a:r>
              <a:rPr lang="he-IL" dirty="0" smtClean="0"/>
              <a:t>כל </a:t>
            </a:r>
            <a:r>
              <a:rPr lang="he-IL" dirty="0"/>
              <a:t>אלה מציבים אותה בצמרת קבוצות הביטוח בישראל. </a:t>
            </a:r>
          </a:p>
          <a:p>
            <a:r>
              <a:rPr lang="he-IL" dirty="0"/>
              <a:t>כלל ביטוח מורכבת מחטיבת ביטוח כללי ומחטיבת ביטוח חיים. </a:t>
            </a:r>
          </a:p>
          <a:p>
            <a:pPr marL="82296" indent="0">
              <a:buNone/>
            </a:pPr>
            <a:r>
              <a:rPr lang="he-IL" dirty="0"/>
              <a:t> </a:t>
            </a:r>
            <a:r>
              <a:rPr lang="he-IL" dirty="0" smtClean="0"/>
              <a:t>    </a:t>
            </a:r>
          </a:p>
          <a:p>
            <a:pPr marL="82296" indent="0">
              <a:buNone/>
            </a:pPr>
            <a:r>
              <a:rPr lang="he-IL" u="sng" dirty="0" smtClean="0"/>
              <a:t>חטיבת </a:t>
            </a:r>
            <a:r>
              <a:rPr lang="he-IL" u="sng" dirty="0"/>
              <a:t>ביטוח כללי </a:t>
            </a:r>
          </a:p>
          <a:p>
            <a:r>
              <a:rPr lang="he-IL" dirty="0"/>
              <a:t>קבוצת כלל הינה הגדולה בישראל בתחום הביטוח הכללי, ומציעה מגוון </a:t>
            </a:r>
            <a:r>
              <a:rPr lang="he-IL" dirty="0" err="1"/>
              <a:t>תוכניות</a:t>
            </a:r>
            <a:r>
              <a:rPr lang="he-IL" dirty="0"/>
              <a:t> לפרט ולעסקים. </a:t>
            </a:r>
            <a:endParaRPr lang="he-IL" dirty="0" smtClean="0"/>
          </a:p>
          <a:p>
            <a:r>
              <a:rPr lang="he-IL" dirty="0" smtClean="0"/>
              <a:t>פעילותה </a:t>
            </a:r>
            <a:r>
              <a:rPr lang="he-IL" dirty="0"/>
              <a:t>כוללת ביטוחי רכב, ביטוחי רכוש, חבויות ומבחר שירותים חדשניים בעלי ערך מוסף ללקוחות עסקיים. </a:t>
            </a:r>
          </a:p>
          <a:p>
            <a:r>
              <a:rPr lang="he-IL" dirty="0"/>
              <a:t>הקבוצה פועלת גם מחוץ לגבולות ישראל. בבעלותה סינדיקט הביטוח </a:t>
            </a:r>
            <a:r>
              <a:rPr lang="he-IL" dirty="0" err="1"/>
              <a:t>ברודגייט</a:t>
            </a:r>
            <a:r>
              <a:rPr lang="he-IL" dirty="0"/>
              <a:t> </a:t>
            </a:r>
            <a:r>
              <a:rPr lang="he-IL" dirty="0" smtClean="0"/>
              <a:t>הפועל </a:t>
            </a:r>
            <a:r>
              <a:rPr lang="he-IL" dirty="0"/>
              <a:t>במסגרת תאגיד הביטוח </a:t>
            </a:r>
            <a:r>
              <a:rPr lang="he-IL" dirty="0" err="1"/>
              <a:t>לוידס</a:t>
            </a:r>
            <a:r>
              <a:rPr lang="he-IL" dirty="0"/>
              <a:t> בלונדון וחברת הביטוח האמריקאית </a:t>
            </a:r>
            <a:r>
              <a:rPr lang="he-IL" dirty="0" err="1"/>
              <a:t>גארד</a:t>
            </a:r>
            <a:r>
              <a:rPr lang="he-IL" dirty="0"/>
              <a:t> </a:t>
            </a:r>
            <a:r>
              <a:rPr lang="he-IL" dirty="0" smtClean="0"/>
              <a:t>אשר </a:t>
            </a:r>
            <a:r>
              <a:rPr lang="he-IL" dirty="0"/>
              <a:t>פועלת בתחום פיצויי עובדים בארה"ב. </a:t>
            </a:r>
          </a:p>
          <a:p>
            <a:endParaRPr lang="he-I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887" y="676370"/>
            <a:ext cx="2438400" cy="10797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105278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p:txBody>
          <a:bodyPr>
            <a:normAutofit fontScale="70000" lnSpcReduction="20000"/>
          </a:bodyPr>
          <a:lstStyle/>
          <a:p>
            <a:pPr marL="82296" indent="0">
              <a:buNone/>
            </a:pPr>
            <a:r>
              <a:rPr lang="he-IL" u="sng" dirty="0"/>
              <a:t>חטיבת ביטוח חיים וחיסכון ארוך הטווח </a:t>
            </a:r>
          </a:p>
          <a:p>
            <a:pPr>
              <a:buFont typeface="Arial" panose="020B0604020202020204" pitchFamily="34" charset="0"/>
              <a:buChar char="•"/>
            </a:pPr>
            <a:r>
              <a:rPr lang="he-IL" dirty="0"/>
              <a:t>קבוצת כלל מחזיקה בכ-15% משוק החיסכון ארוך הטווח, כהגדרתו על ידי המפקח על הביטוח. </a:t>
            </a:r>
          </a:p>
          <a:p>
            <a:pPr>
              <a:buFont typeface="Arial" panose="020B0604020202020204" pitchFamily="34" charset="0"/>
              <a:buChar char="•"/>
            </a:pPr>
            <a:r>
              <a:rPr lang="he-IL" dirty="0"/>
              <a:t>הקבוצה הינה הגדולה בישראל בניהול נכסי חיסכון ארוך טווח, אשר כוללים ביטוח חיים, קרנות פנסיה וקופות גמל</a:t>
            </a:r>
            <a:r>
              <a:rPr lang="he-IL" dirty="0" smtClean="0"/>
              <a:t>.</a:t>
            </a:r>
          </a:p>
          <a:p>
            <a:pPr>
              <a:buFont typeface="Arial" panose="020B0604020202020204" pitchFamily="34" charset="0"/>
              <a:buChar char="•"/>
            </a:pPr>
            <a:r>
              <a:rPr lang="he-IL" dirty="0" smtClean="0"/>
              <a:t> </a:t>
            </a:r>
            <a:r>
              <a:rPr lang="he-IL" dirty="0"/>
              <a:t>החטיבה לחיסכון ארוך טווח מספקת פתרונות מקיפים ללקוחות פרטיים ועסקיים בכל מגזרי המשק, בין לקוחותיה נמנים תאגידים גדולים רבים ורבים מתושבי מדינת ישראל.  </a:t>
            </a:r>
          </a:p>
          <a:p>
            <a:pPr marL="82296" indent="0">
              <a:buNone/>
            </a:pPr>
            <a:r>
              <a:rPr lang="he-IL" u="sng" dirty="0"/>
              <a:t>חטיבת בריאות</a:t>
            </a:r>
          </a:p>
          <a:p>
            <a:pPr>
              <a:buFont typeface="Arial" panose="020B0604020202020204" pitchFamily="34" charset="0"/>
              <a:buChar char="•"/>
            </a:pPr>
            <a:r>
              <a:rPr lang="he-IL" dirty="0"/>
              <a:t>חטיבת הבריאות שמה דגש על פיתוח תחום ביטוחי הבריאות ופעילותה נמצאת במגמת צמיחה מתמדת. </a:t>
            </a:r>
          </a:p>
          <a:p>
            <a:pPr>
              <a:buFont typeface="Arial" panose="020B0604020202020204" pitchFamily="34" charset="0"/>
              <a:buChar char="•"/>
            </a:pPr>
            <a:r>
              <a:rPr lang="he-IL" dirty="0"/>
              <a:t>החטיבה מציעה מגוון רחב של מוצרים לפרט, למשפחה ולקולקטיבים, וכן מתמחה במתן פתרונות כוללים לקבוצות </a:t>
            </a:r>
            <a:r>
              <a:rPr lang="he-IL" dirty="0" err="1"/>
              <a:t>יחודיות</a:t>
            </a:r>
            <a:r>
              <a:rPr lang="he-IL" dirty="0"/>
              <a:t> כגון: נשים וילדים</a:t>
            </a:r>
            <a:r>
              <a:rPr lang="he-IL" dirty="0" smtClean="0"/>
              <a:t>.</a:t>
            </a:r>
          </a:p>
          <a:p>
            <a:pPr>
              <a:buFont typeface="Arial" panose="020B0604020202020204" pitchFamily="34" charset="0"/>
              <a:buChar char="•"/>
            </a:pPr>
            <a:r>
              <a:rPr lang="he-IL" dirty="0" smtClean="0"/>
              <a:t> </a:t>
            </a:r>
            <a:r>
              <a:rPr lang="he-IL" dirty="0"/>
              <a:t>כמו כן, החטיבה מציעה מגוון </a:t>
            </a:r>
            <a:r>
              <a:rPr lang="he-IL" dirty="0" err="1"/>
              <a:t>תוכניות</a:t>
            </a:r>
            <a:r>
              <a:rPr lang="he-IL" dirty="0"/>
              <a:t> לעובדים זרים לביטוח נסיעות לחו"ל, לביטוח לישראלים השוהים בחו"ל ועוד.  </a:t>
            </a:r>
          </a:p>
          <a:p>
            <a:pPr>
              <a:buFont typeface="Arial" panose="020B0604020202020204" pitchFamily="34" charset="0"/>
              <a:buChar char="•"/>
            </a:pPr>
            <a:r>
              <a:rPr lang="he-IL" dirty="0" err="1"/>
              <a:t>נוה</a:t>
            </a:r>
            <a:r>
              <a:rPr lang="he-IL" dirty="0"/>
              <a:t> דני, יו"ר דירקטוריון    איזי כהן, מנהל כללי </a:t>
            </a:r>
          </a:p>
          <a:p>
            <a:endParaRPr lang="he-IL" dirty="0"/>
          </a:p>
        </p:txBody>
      </p:sp>
      <p:pic>
        <p:nvPicPr>
          <p:cNvPr id="4" name="תמונה 3"/>
          <p:cNvPicPr>
            <a:picLocks noChangeAspect="1"/>
          </p:cNvPicPr>
          <p:nvPr/>
        </p:nvPicPr>
        <p:blipFill>
          <a:blip r:embed="rId2"/>
          <a:stretch>
            <a:fillRect/>
          </a:stretch>
        </p:blipFill>
        <p:spPr>
          <a:xfrm>
            <a:off x="827479" y="859809"/>
            <a:ext cx="2438611" cy="824721"/>
          </a:xfrm>
          <a:prstGeom prst="rect">
            <a:avLst/>
          </a:prstGeom>
        </p:spPr>
      </p:pic>
    </p:spTree>
    <p:extLst>
      <p:ext uri="{BB962C8B-B14F-4D97-AF65-F5344CB8AC3E}">
        <p14:creationId xmlns:p14="http://schemas.microsoft.com/office/powerpoint/2010/main" val="34251028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a:xfrm>
            <a:off x="1154954" y="1815152"/>
            <a:ext cx="10786837" cy="4674548"/>
          </a:xfrm>
        </p:spPr>
        <p:txBody>
          <a:bodyPr>
            <a:normAutofit fontScale="55000" lnSpcReduction="20000"/>
          </a:bodyPr>
          <a:lstStyle/>
          <a:p>
            <a:r>
              <a:rPr lang="he-IL" dirty="0"/>
              <a:t>חזון החברה: כבר מראשית פעילותה, חרתה מגדל על דגלה את סמל החדשנות והיצירתיות בפיתוח מוצרי ביטוח. </a:t>
            </a:r>
            <a:endParaRPr lang="he-IL" dirty="0" smtClean="0"/>
          </a:p>
          <a:p>
            <a:pPr marL="82296" indent="0">
              <a:buNone/>
            </a:pPr>
            <a:r>
              <a:rPr lang="he-IL" dirty="0" smtClean="0"/>
              <a:t>    כך השיקה מגדל </a:t>
            </a:r>
            <a:r>
              <a:rPr lang="he-IL" dirty="0"/>
              <a:t>את ביטוח המנהלים הראשון בישראל.</a:t>
            </a:r>
          </a:p>
          <a:p>
            <a:r>
              <a:rPr lang="he-IL" dirty="0"/>
              <a:t>במקביל לביטוח החיים, עוסקת החברה במגוון רחב של סוגי ביטוח כללי – לעסקים גדולים וקטנים, ביטוחי רכוש, בריאות ועוד.</a:t>
            </a:r>
          </a:p>
          <a:p>
            <a:r>
              <a:rPr lang="he-IL" dirty="0"/>
              <a:t>מגדל נוסדה בשנת 1934 בירושלים, על ידי משפחות של אנשי עסקים שפעלו תחת השלטון הבריטי, קבוצה של משפחות יהודיות מאלכסנדריה וחברת הביטוח האיטלקית "ג'נרלי".</a:t>
            </a:r>
          </a:p>
          <a:p>
            <a:r>
              <a:rPr lang="he-IL" dirty="0"/>
              <a:t>את השם מגדל, העניק לחברה המשורר הלאומי חיים נחמן ביאליק, כביטוי לחוסן ולביטחון שמעניקה מגדל ללקוחותיה. </a:t>
            </a:r>
            <a:endParaRPr lang="he-IL" dirty="0" smtClean="0"/>
          </a:p>
          <a:p>
            <a:pPr marL="82296" indent="0">
              <a:buNone/>
            </a:pPr>
            <a:r>
              <a:rPr lang="he-IL" dirty="0" smtClean="0"/>
              <a:t>    המשורר </a:t>
            </a:r>
            <a:r>
              <a:rPr lang="he-IL" dirty="0"/>
              <a:t>שאול טשרניחובסקי, שימש כרופאה הראשון של החברה.</a:t>
            </a:r>
          </a:p>
          <a:p>
            <a:r>
              <a:rPr lang="he-IL" dirty="0"/>
              <a:t>בשנות הארבעים, הצטרף למחזיקי המניות בחברת מגדל, גם הבנק שהפך לימים "בנק לאומי לישראל". </a:t>
            </a:r>
            <a:endParaRPr lang="he-IL" dirty="0" smtClean="0"/>
          </a:p>
          <a:p>
            <a:pPr marL="82296" indent="0">
              <a:buNone/>
            </a:pPr>
            <a:r>
              <a:rPr lang="he-IL" dirty="0" smtClean="0"/>
              <a:t>    מאז</a:t>
            </a:r>
            <a:r>
              <a:rPr lang="he-IL" dirty="0"/>
              <a:t>, נשמרה השותפות העסקית בין "ג'נרלי" לבין "בנק לאומי".</a:t>
            </a:r>
          </a:p>
          <a:p>
            <a:r>
              <a:rPr lang="he-IL" dirty="0"/>
              <a:t>פעילות קבוצת מגדל מבוצעת במסגרת תאגיד "מגדל אחזקות בטוח ופיננסים בע"מ". </a:t>
            </a:r>
            <a:endParaRPr lang="he-IL" dirty="0" smtClean="0"/>
          </a:p>
          <a:p>
            <a:pPr marL="82296" indent="0">
              <a:buNone/>
            </a:pPr>
            <a:r>
              <a:rPr lang="he-IL" dirty="0" smtClean="0"/>
              <a:t>    התאגיד </a:t>
            </a:r>
            <a:r>
              <a:rPr lang="he-IL" dirty="0"/>
              <a:t>מחזיק ישירות או בעקיפין ובבעלות מלאה או חלקית בחברות שונות באמצעותן פועלת הקבוצה בתחומי </a:t>
            </a:r>
            <a:r>
              <a:rPr lang="en-US" dirty="0" smtClean="0"/>
              <a:t>              </a:t>
            </a:r>
            <a:r>
              <a:rPr lang="he-IL" dirty="0" smtClean="0"/>
              <a:t>חיסכון</a:t>
            </a:r>
            <a:r>
              <a:rPr lang="en-US" dirty="0" smtClean="0"/>
              <a:t> </a:t>
            </a:r>
            <a:r>
              <a:rPr lang="he-IL" dirty="0" smtClean="0"/>
              <a:t>פנסיוני</a:t>
            </a:r>
            <a:r>
              <a:rPr lang="he-IL" dirty="0"/>
              <a:t>, ביטוח, השקעות ושירותים פיננסיים. </a:t>
            </a:r>
          </a:p>
          <a:p>
            <a:r>
              <a:rPr lang="he-IL" dirty="0"/>
              <a:t>בעלי מניותיה של מגדל הם: אליהו חברה לבטוח בע"מ  כ-69.3% והציבור כ-30.7% </a:t>
            </a:r>
            <a:r>
              <a:rPr lang="he-IL" dirty="0" smtClean="0"/>
              <a:t>.</a:t>
            </a:r>
            <a:endParaRPr lang="he-IL" dirty="0"/>
          </a:p>
          <a:p>
            <a:r>
              <a:rPr lang="he-IL" dirty="0"/>
              <a:t>יוחנן דנינו, יו"ר דירקטוריון עופר אליהו מנכ"ל ומנהל חטיבת לקוחות וערוצי הפצה </a:t>
            </a:r>
            <a:r>
              <a:rPr lang="he-IL" dirty="0" smtClean="0"/>
              <a:t>.</a:t>
            </a:r>
            <a:endParaRPr lang="he-IL" dirty="0"/>
          </a:p>
          <a:p>
            <a:endParaRPr lang="he-IL" dirty="0"/>
          </a:p>
        </p:txBody>
      </p:sp>
      <p:pic>
        <p:nvPicPr>
          <p:cNvPr id="4" name="תמונה 3"/>
          <p:cNvPicPr>
            <a:picLocks noChangeAspect="1"/>
          </p:cNvPicPr>
          <p:nvPr/>
        </p:nvPicPr>
        <p:blipFill>
          <a:blip r:embed="rId2"/>
          <a:stretch>
            <a:fillRect/>
          </a:stretch>
        </p:blipFill>
        <p:spPr>
          <a:xfrm>
            <a:off x="1175693" y="562876"/>
            <a:ext cx="1237595" cy="1237595"/>
          </a:xfrm>
          <a:prstGeom prst="rect">
            <a:avLst/>
          </a:prstGeom>
        </p:spPr>
      </p:pic>
    </p:spTree>
    <p:extLst>
      <p:ext uri="{BB962C8B-B14F-4D97-AF65-F5344CB8AC3E}">
        <p14:creationId xmlns:p14="http://schemas.microsoft.com/office/powerpoint/2010/main" val="17047990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a:xfrm>
            <a:off x="928048" y="1460311"/>
            <a:ext cx="11263952" cy="5595582"/>
          </a:xfrm>
        </p:spPr>
        <p:txBody>
          <a:bodyPr>
            <a:normAutofit fontScale="55000" lnSpcReduction="20000"/>
          </a:bodyPr>
          <a:lstStyle/>
          <a:p>
            <a:pPr marL="82296" indent="0">
              <a:buNone/>
            </a:pPr>
            <a:r>
              <a:rPr lang="he-IL" dirty="0"/>
              <a:t>חברת מנורה נוסדה בשנת 1935. </a:t>
            </a:r>
            <a:endParaRPr lang="he-IL" dirty="0" smtClean="0"/>
          </a:p>
          <a:p>
            <a:pPr marL="82296" indent="0">
              <a:buNone/>
            </a:pPr>
            <a:r>
              <a:rPr lang="he-IL" dirty="0" smtClean="0"/>
              <a:t>נתח </a:t>
            </a:r>
            <a:r>
              <a:rPr lang="he-IL" dirty="0"/>
              <a:t>השוק של מנורה בתחום הביטוח הוא כ- 10% מסך הפרמיות הנמכרות בישראל, נתון המציב אותה במקום החמישי בשוק הביטוח הכללי. </a:t>
            </a:r>
          </a:p>
          <a:p>
            <a:pPr marL="82296" indent="0">
              <a:buNone/>
            </a:pPr>
            <a:r>
              <a:rPr lang="he-IL" dirty="0"/>
              <a:t>בעקבות רכישת מנורה את קרן הפנסיה הגדולה בישראל מבטחים, הפכה מנורה לחברת הביטוח השלישית בגודלה בענף ביטוחי החיים והפנסיה, עם שיעור של למעלה מ 21% הן בנכסים והן בפרמיות. בענף הפנסיה עם היקף נכסים כולל של 19 מיליארד </a:t>
            </a:r>
            <a:r>
              <a:rPr lang="he-IL" dirty="0" smtClean="0"/>
              <a:t>ש"ח </a:t>
            </a:r>
            <a:r>
              <a:rPr lang="he-IL" dirty="0"/>
              <a:t>ומחזור של 3.5 מיליארד </a:t>
            </a:r>
            <a:r>
              <a:rPr lang="he-IL" dirty="0" smtClean="0"/>
              <a:t>ש"ח </a:t>
            </a:r>
            <a:r>
              <a:rPr lang="he-IL" dirty="0"/>
              <a:t>מחברת הביטוח ו 2.7 מיליארד </a:t>
            </a:r>
            <a:r>
              <a:rPr lang="he-IL" dirty="0" smtClean="0"/>
              <a:t>ש"ח </a:t>
            </a:r>
            <a:r>
              <a:rPr lang="he-IL" dirty="0"/>
              <a:t>מחברת הפנסיה ("מבטחים החדשה").</a:t>
            </a:r>
          </a:p>
          <a:p>
            <a:pPr marL="82296" indent="0">
              <a:buNone/>
            </a:pPr>
            <a:r>
              <a:rPr lang="he-IL" dirty="0"/>
              <a:t>במהלך דצמבר 2007 רכשה מנורה את חברת הביטוח שומרה וסוכנות הביטוח הוותיקה – סיני. </a:t>
            </a:r>
            <a:endParaRPr lang="he-IL" dirty="0" smtClean="0"/>
          </a:p>
          <a:p>
            <a:pPr marL="82296" indent="0">
              <a:buNone/>
            </a:pPr>
            <a:r>
              <a:rPr lang="he-IL" dirty="0" smtClean="0"/>
              <a:t>חברת </a:t>
            </a:r>
            <a:r>
              <a:rPr lang="he-IL" dirty="0"/>
              <a:t>שומרה, פועלת בכל ענפי הביטוח הכללי באמצעות סוכני ביטוח נבחרים עם </a:t>
            </a:r>
            <a:r>
              <a:rPr lang="he-IL" dirty="0" err="1"/>
              <a:t>תוכניות</a:t>
            </a:r>
            <a:r>
              <a:rPr lang="he-IL" dirty="0"/>
              <a:t> ביטוח ייחודיות המותאמות לצרכי הלקוחות. </a:t>
            </a:r>
          </a:p>
          <a:p>
            <a:pPr marL="82296" indent="0">
              <a:buNone/>
            </a:pPr>
            <a:r>
              <a:rPr lang="he-IL" dirty="0"/>
              <a:t>שומרה היא מהחברות הצומחות ביותר בתחום הביטוח האלמנטרי בשנים האחרונות ורכישתה מחזקת את הזרוע האלמנטרית של מנורה ומהווה נדבך נוסף במימוש התוכנית האסטרטגית של מנורה בתחום הביטוח האלמנטרי. </a:t>
            </a:r>
          </a:p>
          <a:p>
            <a:pPr marL="82296" indent="0">
              <a:buNone/>
            </a:pPr>
            <a:r>
              <a:rPr lang="he-IL" u="sng" dirty="0"/>
              <a:t>תחומי פעילות </a:t>
            </a:r>
          </a:p>
          <a:p>
            <a:pPr>
              <a:buFont typeface="Arial" panose="020B0604020202020204" pitchFamily="34" charset="0"/>
              <a:buChar char="•"/>
            </a:pPr>
            <a:r>
              <a:rPr lang="he-IL" dirty="0" smtClean="0"/>
              <a:t>ביטוח </a:t>
            </a:r>
            <a:r>
              <a:rPr lang="he-IL" dirty="0"/>
              <a:t>חיים </a:t>
            </a:r>
          </a:p>
          <a:p>
            <a:pPr>
              <a:buFont typeface="Arial" panose="020B0604020202020204" pitchFamily="34" charset="0"/>
              <a:buChar char="•"/>
            </a:pPr>
            <a:r>
              <a:rPr lang="he-IL" dirty="0" smtClean="0"/>
              <a:t>ביטוח </a:t>
            </a:r>
            <a:r>
              <a:rPr lang="he-IL" dirty="0"/>
              <a:t>כללי </a:t>
            </a:r>
          </a:p>
          <a:p>
            <a:pPr>
              <a:buFont typeface="Arial" panose="020B0604020202020204" pitchFamily="34" charset="0"/>
              <a:buChar char="•"/>
            </a:pPr>
            <a:r>
              <a:rPr lang="he-IL" dirty="0" smtClean="0"/>
              <a:t>ביטוח </a:t>
            </a:r>
            <a:r>
              <a:rPr lang="he-IL" dirty="0"/>
              <a:t>בריאות </a:t>
            </a:r>
          </a:p>
          <a:p>
            <a:pPr>
              <a:buFont typeface="Arial" panose="020B0604020202020204" pitchFamily="34" charset="0"/>
              <a:buChar char="•"/>
            </a:pPr>
            <a:r>
              <a:rPr lang="he-IL" dirty="0" smtClean="0"/>
              <a:t>פנסיה </a:t>
            </a:r>
            <a:r>
              <a:rPr lang="he-IL" dirty="0"/>
              <a:t>וגמל </a:t>
            </a:r>
          </a:p>
          <a:p>
            <a:pPr marL="82296" indent="0">
              <a:buNone/>
            </a:pPr>
            <a:r>
              <a:rPr lang="he-IL" dirty="0"/>
              <a:t>בעלי מניות עיקריים: מנורה החזקות בע"מ.</a:t>
            </a:r>
          </a:p>
          <a:p>
            <a:pPr marL="82296" indent="0">
              <a:buNone/>
            </a:pPr>
            <a:r>
              <a:rPr lang="he-IL" dirty="0"/>
              <a:t>בעלי שליטה: בעלת השליטה במנורה ביטוח היא מנורה החזקות בע"מ.  </a:t>
            </a:r>
          </a:p>
          <a:p>
            <a:pPr marL="82296" indent="0">
              <a:buNone/>
            </a:pPr>
            <a:r>
              <a:rPr lang="he-IL" dirty="0"/>
              <a:t>מר ארי קלמן, יו"ר   מר מוטי רוזן, מנכ"ל</a:t>
            </a:r>
          </a:p>
          <a:p>
            <a:endParaRPr lang="he-IL" dirty="0"/>
          </a:p>
        </p:txBody>
      </p:sp>
      <p:pic>
        <p:nvPicPr>
          <p:cNvPr id="4" name="תמונה 3"/>
          <p:cNvPicPr>
            <a:picLocks noChangeAspect="1"/>
          </p:cNvPicPr>
          <p:nvPr/>
        </p:nvPicPr>
        <p:blipFill>
          <a:blip r:embed="rId2"/>
          <a:stretch>
            <a:fillRect/>
          </a:stretch>
        </p:blipFill>
        <p:spPr>
          <a:xfrm>
            <a:off x="435248" y="803862"/>
            <a:ext cx="2456901" cy="883997"/>
          </a:xfrm>
          <a:prstGeom prst="rect">
            <a:avLst/>
          </a:prstGeom>
        </p:spPr>
      </p:pic>
    </p:spTree>
    <p:extLst>
      <p:ext uri="{BB962C8B-B14F-4D97-AF65-F5344CB8AC3E}">
        <p14:creationId xmlns:p14="http://schemas.microsoft.com/office/powerpoint/2010/main" val="38603394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a:xfrm>
            <a:off x="1154954" y="1692322"/>
            <a:ext cx="10623064" cy="4987878"/>
          </a:xfrm>
        </p:spPr>
        <p:txBody>
          <a:bodyPr>
            <a:normAutofit fontScale="70000" lnSpcReduction="20000"/>
          </a:bodyPr>
          <a:lstStyle/>
          <a:p>
            <a:pPr marL="82296" indent="0">
              <a:buNone/>
            </a:pPr>
            <a:r>
              <a:rPr lang="he-IL" u="sng" dirty="0"/>
              <a:t>חזון </a:t>
            </a:r>
            <a:r>
              <a:rPr lang="he-IL" u="sng" dirty="0" smtClean="0"/>
              <a:t>החברה</a:t>
            </a:r>
            <a:endParaRPr lang="he-IL" u="sng" dirty="0"/>
          </a:p>
          <a:p>
            <a:pPr marL="82296" indent="0">
              <a:buNone/>
            </a:pPr>
            <a:r>
              <a:rPr lang="he-IL" dirty="0" smtClean="0"/>
              <a:t>הפניקס </a:t>
            </a:r>
            <a:r>
              <a:rPr lang="he-IL" dirty="0"/>
              <a:t>היא נבחרת אנושית הלוקחת על עצמה אחריות להענקת ביטחון כלכלי לציבור לקוחותיה.</a:t>
            </a:r>
          </a:p>
          <a:p>
            <a:pPr marL="82296" indent="0">
              <a:buNone/>
            </a:pPr>
            <a:r>
              <a:rPr lang="he-IL" dirty="0" smtClean="0"/>
              <a:t>הפניקס </a:t>
            </a:r>
            <a:r>
              <a:rPr lang="he-IL" dirty="0"/>
              <a:t>מחויבת לעובדיה ולסוכניה, תוך חתירה למקצועיות ולמצוינות, להגינות מוחלטת, למסירות משפחתית ולטיפוח של גאוות </a:t>
            </a:r>
            <a:r>
              <a:rPr lang="he-IL" dirty="0" smtClean="0"/>
              <a:t>יחידה.</a:t>
            </a:r>
            <a:endParaRPr lang="he-IL" dirty="0"/>
          </a:p>
          <a:p>
            <a:pPr marL="82296" indent="0">
              <a:buNone/>
            </a:pPr>
            <a:r>
              <a:rPr lang="he-IL" dirty="0"/>
              <a:t>שנת הקמה : 1949</a:t>
            </a:r>
          </a:p>
          <a:p>
            <a:pPr marL="82296" indent="0">
              <a:buNone/>
            </a:pPr>
            <a:r>
              <a:rPr lang="he-IL" dirty="0"/>
              <a:t>החברה הוקמה ע"י : דוד חכמי, ז"ל</a:t>
            </a:r>
          </a:p>
          <a:p>
            <a:pPr marL="82296" indent="0">
              <a:buNone/>
            </a:pPr>
            <a:r>
              <a:rPr lang="he-IL" dirty="0"/>
              <a:t>בעלים: 100% הפניקס אחזקות בע"מ </a:t>
            </a:r>
          </a:p>
          <a:p>
            <a:pPr marL="82296" indent="0">
              <a:buNone/>
            </a:pPr>
            <a:r>
              <a:rPr lang="he-IL" u="sng" dirty="0"/>
              <a:t>תחומי </a:t>
            </a:r>
            <a:r>
              <a:rPr lang="he-IL" u="sng" dirty="0" smtClean="0"/>
              <a:t>פעילות</a:t>
            </a:r>
            <a:endParaRPr lang="he-IL" u="sng" dirty="0"/>
          </a:p>
          <a:p>
            <a:pPr>
              <a:buFont typeface="Arial" panose="020B0604020202020204" pitchFamily="34" charset="0"/>
              <a:buChar char="•"/>
            </a:pPr>
            <a:r>
              <a:rPr lang="he-IL" dirty="0" smtClean="0"/>
              <a:t>ביטוח </a:t>
            </a:r>
            <a:r>
              <a:rPr lang="he-IL" dirty="0"/>
              <a:t>החיים וחסכון לטווח ארוך. </a:t>
            </a:r>
          </a:p>
          <a:p>
            <a:pPr>
              <a:buFont typeface="Arial" panose="020B0604020202020204" pitchFamily="34" charset="0"/>
              <a:buChar char="•"/>
            </a:pPr>
            <a:r>
              <a:rPr lang="he-IL" dirty="0" smtClean="0"/>
              <a:t>ביטוח </a:t>
            </a:r>
            <a:r>
              <a:rPr lang="he-IL" dirty="0"/>
              <a:t>רכב חובה.</a:t>
            </a:r>
          </a:p>
          <a:p>
            <a:pPr>
              <a:buFont typeface="Arial" panose="020B0604020202020204" pitchFamily="34" charset="0"/>
              <a:buChar char="•"/>
            </a:pPr>
            <a:r>
              <a:rPr lang="he-IL" dirty="0" smtClean="0"/>
              <a:t>ביטוח </a:t>
            </a:r>
            <a:r>
              <a:rPr lang="he-IL" dirty="0"/>
              <a:t>רכב רכוש.</a:t>
            </a:r>
          </a:p>
          <a:p>
            <a:pPr>
              <a:buFont typeface="Arial" panose="020B0604020202020204" pitchFamily="34" charset="0"/>
              <a:buChar char="•"/>
            </a:pPr>
            <a:r>
              <a:rPr lang="he-IL" dirty="0" smtClean="0"/>
              <a:t>ביטוח </a:t>
            </a:r>
            <a:r>
              <a:rPr lang="he-IL" dirty="0"/>
              <a:t>כללי אחר (רכוש, חבויות).</a:t>
            </a:r>
          </a:p>
          <a:p>
            <a:pPr>
              <a:buFont typeface="Arial" panose="020B0604020202020204" pitchFamily="34" charset="0"/>
              <a:buChar char="•"/>
            </a:pPr>
            <a:r>
              <a:rPr lang="he-IL" dirty="0" smtClean="0"/>
              <a:t>ביטוח </a:t>
            </a:r>
            <a:r>
              <a:rPr lang="he-IL" dirty="0"/>
              <a:t>בריאות. </a:t>
            </a:r>
          </a:p>
          <a:p>
            <a:pPr marL="82296" indent="0">
              <a:buNone/>
            </a:pPr>
            <a:r>
              <a:rPr lang="he-IL" dirty="0"/>
              <a:t>יו"ר החברה: אסף </a:t>
            </a:r>
            <a:r>
              <a:rPr lang="he-IL" dirty="0" err="1"/>
              <a:t>ברטפלד</a:t>
            </a:r>
            <a:r>
              <a:rPr lang="he-IL" dirty="0"/>
              <a:t>  מנכ"ל החברה: אייל לפידות</a:t>
            </a:r>
          </a:p>
          <a:p>
            <a:endParaRPr lang="he-IL" dirty="0"/>
          </a:p>
        </p:txBody>
      </p:sp>
      <p:pic>
        <p:nvPicPr>
          <p:cNvPr id="4" name="תמונה 3"/>
          <p:cNvPicPr>
            <a:picLocks noChangeAspect="1"/>
          </p:cNvPicPr>
          <p:nvPr/>
        </p:nvPicPr>
        <p:blipFill>
          <a:blip r:embed="rId2"/>
          <a:stretch>
            <a:fillRect/>
          </a:stretch>
        </p:blipFill>
        <p:spPr>
          <a:xfrm>
            <a:off x="817981" y="660523"/>
            <a:ext cx="2568659" cy="1151468"/>
          </a:xfrm>
          <a:prstGeom prst="rect">
            <a:avLst/>
          </a:prstGeom>
        </p:spPr>
      </p:pic>
    </p:spTree>
    <p:extLst>
      <p:ext uri="{BB962C8B-B14F-4D97-AF65-F5344CB8AC3E}">
        <p14:creationId xmlns:p14="http://schemas.microsoft.com/office/powerpoint/2010/main" val="32325187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a:xfrm>
            <a:off x="1914144" y="1447800"/>
            <a:ext cx="9997440" cy="5185012"/>
          </a:xfrm>
        </p:spPr>
        <p:txBody>
          <a:bodyPr>
            <a:normAutofit fontScale="70000" lnSpcReduction="20000"/>
          </a:bodyPr>
          <a:lstStyle/>
          <a:p>
            <a:endParaRPr lang="he-IL" dirty="0"/>
          </a:p>
          <a:p>
            <a:pPr>
              <a:buFont typeface="Arial" panose="020B0604020202020204" pitchFamily="34" charset="0"/>
              <a:buChar char="•"/>
            </a:pPr>
            <a:r>
              <a:rPr lang="he-IL" dirty="0"/>
              <a:t>בעלת המניות: החברה מוחזקת בבעלות מלאה ע"י איילון אחזקות בע"מ (חברה ציבורית).</a:t>
            </a:r>
          </a:p>
          <a:p>
            <a:pPr>
              <a:buFont typeface="Arial" panose="020B0604020202020204" pitchFamily="34" charset="0"/>
              <a:buChar char="•"/>
            </a:pPr>
            <a:r>
              <a:rPr lang="he-IL" dirty="0" smtClean="0"/>
              <a:t>החברה </a:t>
            </a:r>
            <a:r>
              <a:rPr lang="he-IL" dirty="0"/>
              <a:t>נוסדה בשלהי 1976 ע"י לוי יצחק רחמני באמצעות חברת שלמה רחמני ובניו בע"מ (73%) וחברת הביטוח הזרה “ניו-זילנד” (27</a:t>
            </a:r>
            <a:r>
              <a:rPr lang="he-IL" dirty="0" smtClean="0"/>
              <a:t>%).</a:t>
            </a:r>
          </a:p>
          <a:p>
            <a:pPr>
              <a:buFont typeface="Arial" panose="020B0604020202020204" pitchFamily="34" charset="0"/>
              <a:buChar char="•"/>
            </a:pPr>
            <a:r>
              <a:rPr lang="he-IL" dirty="0" smtClean="0"/>
              <a:t>שלמה </a:t>
            </a:r>
            <a:r>
              <a:rPr lang="he-IL" dirty="0"/>
              <a:t>רחמני ובניו בע"מ הינה סוכנות ביטוח משפחתית, אשר נוסדה ע"י מר שלמה זלמן רחמני ז"ל ופעילה בשוק הבטוח בישראל מזה כ- 86 שנה.</a:t>
            </a:r>
          </a:p>
          <a:p>
            <a:pPr>
              <a:buFont typeface="Arial" panose="020B0604020202020204" pitchFamily="34" charset="0"/>
              <a:buChar char="•"/>
            </a:pPr>
            <a:r>
              <a:rPr lang="he-IL" dirty="0" smtClean="0"/>
              <a:t>הסיסמה </a:t>
            </a:r>
            <a:r>
              <a:rPr lang="he-IL" dirty="0"/>
              <a:t>שליוותה את החברה מיום </a:t>
            </a:r>
            <a:r>
              <a:rPr lang="he-IL" dirty="0" err="1"/>
              <a:t>היווסדה</a:t>
            </a:r>
            <a:r>
              <a:rPr lang="he-IL" dirty="0"/>
              <a:t> הייתה "חברת הביטוח המקצועית בישראל" ולא בכדי. </a:t>
            </a:r>
            <a:endParaRPr lang="he-IL" dirty="0" smtClean="0"/>
          </a:p>
          <a:p>
            <a:pPr>
              <a:buFont typeface="Arial" panose="020B0604020202020204" pitchFamily="34" charset="0"/>
              <a:buChar char="•"/>
            </a:pPr>
            <a:r>
              <a:rPr lang="he-IL" dirty="0" smtClean="0"/>
              <a:t>מאז </a:t>
            </a:r>
            <a:r>
              <a:rPr lang="he-IL" dirty="0" err="1"/>
              <a:t>היווסדה</a:t>
            </a:r>
            <a:r>
              <a:rPr lang="he-IL" dirty="0"/>
              <a:t> התמחתה איילון במגוון ביטוחים מקצועיים ייחודיים בתחום ההנדסה, קבלנים, רכוש וחבויות, ביטוחי בריאות וחיים. </a:t>
            </a:r>
          </a:p>
          <a:p>
            <a:pPr>
              <a:buFont typeface="Arial" panose="020B0604020202020204" pitchFamily="34" charset="0"/>
              <a:buChar char="•"/>
            </a:pPr>
            <a:r>
              <a:rPr lang="he-IL" dirty="0" smtClean="0"/>
              <a:t>באפריל </a:t>
            </a:r>
            <a:r>
              <a:rPr lang="he-IL" dirty="0"/>
              <a:t>1986, כתוצאה מארגון מחדש בקבוצת הביטוח הבינלאומית "ניו-זילנד," </a:t>
            </a:r>
            <a:r>
              <a:rPr lang="he-IL" dirty="0" smtClean="0"/>
              <a:t>החליטה "ניו-זילנד</a:t>
            </a:r>
            <a:r>
              <a:rPr lang="he-IL" dirty="0"/>
              <a:t>" למכור את 27% אחזקותיה באיילון למשפחת רחמני.</a:t>
            </a:r>
          </a:p>
          <a:p>
            <a:pPr>
              <a:buFont typeface="Arial" panose="020B0604020202020204" pitchFamily="34" charset="0"/>
              <a:buChar char="•"/>
            </a:pPr>
            <a:r>
              <a:rPr lang="he-IL" dirty="0" smtClean="0"/>
              <a:t>ביולי </a:t>
            </a:r>
            <a:r>
              <a:rPr lang="he-IL" dirty="0"/>
              <a:t>1987 הנפיקה איילון את מניותיה לציבור, והחל מ- 1.1.95 החברה הציבורית היא חברת האם - איילון אחזקות בע"מ, שבעל המניות העיקרי הוא מר לוי יצחק רחמני ב – 80</a:t>
            </a:r>
            <a:r>
              <a:rPr lang="he-IL" dirty="0" smtClean="0"/>
              <a:t>%.</a:t>
            </a:r>
          </a:p>
          <a:p>
            <a:pPr marL="82296" indent="0">
              <a:buNone/>
            </a:pPr>
            <a:r>
              <a:rPr lang="he-IL" dirty="0"/>
              <a:t> </a:t>
            </a:r>
            <a:r>
              <a:rPr lang="he-IL" dirty="0" smtClean="0"/>
              <a:t>  </a:t>
            </a:r>
            <a:r>
              <a:rPr lang="he-IL" dirty="0"/>
              <a:t>איילון אחזקות  מחזיקה ב- 100% מניות חברת הבת - איילון חברה לביטוח בע"מ.</a:t>
            </a:r>
          </a:p>
          <a:p>
            <a:endParaRPr lang="he-IL" dirty="0"/>
          </a:p>
        </p:txBody>
      </p:sp>
      <p:pic>
        <p:nvPicPr>
          <p:cNvPr id="4" name="תמונה 3"/>
          <p:cNvPicPr>
            <a:picLocks noChangeAspect="1"/>
          </p:cNvPicPr>
          <p:nvPr/>
        </p:nvPicPr>
        <p:blipFill>
          <a:blip r:embed="rId2"/>
          <a:stretch>
            <a:fillRect/>
          </a:stretch>
        </p:blipFill>
        <p:spPr>
          <a:xfrm>
            <a:off x="825597" y="894161"/>
            <a:ext cx="2758352" cy="890554"/>
          </a:xfrm>
          <a:prstGeom prst="rect">
            <a:avLst/>
          </a:prstGeom>
        </p:spPr>
      </p:pic>
    </p:spTree>
    <p:extLst>
      <p:ext uri="{BB962C8B-B14F-4D97-AF65-F5344CB8AC3E}">
        <p14:creationId xmlns:p14="http://schemas.microsoft.com/office/powerpoint/2010/main" val="5368290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a:xfrm>
            <a:off x="1154953" y="1705970"/>
            <a:ext cx="10664007" cy="4732930"/>
          </a:xfrm>
        </p:spPr>
        <p:txBody>
          <a:bodyPr>
            <a:normAutofit fontScale="62500" lnSpcReduction="20000"/>
          </a:bodyPr>
          <a:lstStyle/>
          <a:p>
            <a:pPr>
              <a:buFont typeface="Arial" panose="020B0604020202020204" pitchFamily="34" charset="0"/>
              <a:buChar char="•"/>
            </a:pPr>
            <a:r>
              <a:rPr lang="he-IL" dirty="0"/>
              <a:t>החברה פועלת באמצעות ארבעה משרדים אזוריים – מחוז תל אביב, מחוז חיפה, מחוז ירושלים וסניף נתניה המפעילים מערך של כ-1200 סוכנים וסוכנויות  בכל רחבי הארץ. </a:t>
            </a:r>
          </a:p>
          <a:p>
            <a:pPr>
              <a:buFont typeface="Arial" panose="020B0604020202020204" pitchFamily="34" charset="0"/>
              <a:buChar char="•"/>
            </a:pPr>
            <a:r>
              <a:rPr lang="he-IL" dirty="0" smtClean="0"/>
              <a:t>החברה </a:t>
            </a:r>
            <a:r>
              <a:rPr lang="he-IL" dirty="0"/>
              <a:t>פועלת כיום בכל ענפי הביטוח הכללי, בביטוח חיים ובביטוחי ובריאות, גמל, פנסיה ומוצרים פיננסיים. </a:t>
            </a:r>
          </a:p>
          <a:p>
            <a:pPr>
              <a:buFont typeface="Arial" panose="020B0604020202020204" pitchFamily="34" charset="0"/>
              <a:buChar char="•"/>
            </a:pPr>
            <a:r>
              <a:rPr lang="he-IL" dirty="0" smtClean="0"/>
              <a:t>לחברה </a:t>
            </a:r>
            <a:r>
              <a:rPr lang="he-IL" dirty="0"/>
              <a:t>גיבוי רחב ממבטחי המשנה מהמובילים בעולם, כאשר העיקריים שבהם הם "סוויס </a:t>
            </a:r>
            <a:r>
              <a:rPr lang="he-IL" dirty="0" err="1"/>
              <a:t>רי</a:t>
            </a:r>
            <a:r>
              <a:rPr lang="he-IL" dirty="0"/>
              <a:t>", "</a:t>
            </a:r>
            <a:r>
              <a:rPr lang="he-IL" dirty="0" err="1"/>
              <a:t>מיוניק</a:t>
            </a:r>
            <a:r>
              <a:rPr lang="he-IL" dirty="0"/>
              <a:t> </a:t>
            </a:r>
            <a:r>
              <a:rPr lang="he-IL" dirty="0" err="1"/>
              <a:t>רי</a:t>
            </a:r>
            <a:r>
              <a:rPr lang="he-IL" dirty="0"/>
              <a:t>","פרטנר </a:t>
            </a:r>
            <a:r>
              <a:rPr lang="he-IL" dirty="0" err="1"/>
              <a:t>רי</a:t>
            </a:r>
            <a:r>
              <a:rPr lang="he-IL" dirty="0"/>
              <a:t>", "</a:t>
            </a:r>
            <a:r>
              <a:rPr lang="he-IL" dirty="0" err="1"/>
              <a:t>אברסט</a:t>
            </a:r>
            <a:r>
              <a:rPr lang="he-IL" dirty="0"/>
              <a:t> </a:t>
            </a:r>
            <a:r>
              <a:rPr lang="he-IL" dirty="0" err="1"/>
              <a:t>רי</a:t>
            </a:r>
            <a:r>
              <a:rPr lang="he-IL" dirty="0"/>
              <a:t>" ו"סקור".</a:t>
            </a:r>
          </a:p>
          <a:p>
            <a:pPr>
              <a:buFont typeface="Arial" panose="020B0604020202020204" pitchFamily="34" charset="0"/>
              <a:buChar char="•"/>
            </a:pPr>
            <a:r>
              <a:rPr lang="he-IL" dirty="0" smtClean="0"/>
              <a:t>על </a:t>
            </a:r>
            <a:r>
              <a:rPr lang="he-IL" dirty="0"/>
              <a:t>לקוחות החברה נמנים: "חבר" – משרתי הקבע והגמלאים, התעשייה האווירית, מקורות, הקואופרטיבים אגד ודן, חברות קבלניות גדולות: </a:t>
            </a:r>
            <a:r>
              <a:rPr lang="he-IL" dirty="0" err="1"/>
              <a:t>א.דורי</a:t>
            </a:r>
            <a:r>
              <a:rPr lang="he-IL" dirty="0"/>
              <a:t>, </a:t>
            </a:r>
            <a:r>
              <a:rPr lang="he-IL" dirty="0" err="1"/>
              <a:t>מנרב</a:t>
            </a:r>
            <a:r>
              <a:rPr lang="he-IL" dirty="0"/>
              <a:t>, </a:t>
            </a:r>
            <a:r>
              <a:rPr lang="he-IL" dirty="0" err="1"/>
              <a:t>רמט</a:t>
            </a:r>
            <a:r>
              <a:rPr lang="he-IL" dirty="0"/>
              <a:t>, עיריות כגון תל אביב, באר שבע, רמת גן, חיפה, לשכת סוכני הביטוח, משרדי עו"ד, רואי חשבון, מהנדסים ואדריכלים מהגדולים בארץ, מוסדות ת"ת, גני ילדים במגזר החרדי ועוד לקוחות רבים וטובים.</a:t>
            </a:r>
          </a:p>
          <a:p>
            <a:pPr>
              <a:buFont typeface="Arial" panose="020B0604020202020204" pitchFamily="34" charset="0"/>
              <a:buChar char="•"/>
            </a:pPr>
            <a:r>
              <a:rPr lang="he-IL" dirty="0" smtClean="0"/>
              <a:t>בחודש </a:t>
            </a:r>
            <a:r>
              <a:rPr lang="he-IL" dirty="0"/>
              <a:t>מאי 2005 העתיקה חברת איילון את משרדיה מאזור תל אביב למשכנה החדש: בית איילון ביטוח, בניין משרדים חדש ומודרני בן 20 קומות, הנמצא בדרך אבא הלל </a:t>
            </a:r>
            <a:r>
              <a:rPr lang="he-IL" dirty="0" err="1"/>
              <a:t>סילבר</a:t>
            </a:r>
            <a:r>
              <a:rPr lang="he-IL" dirty="0"/>
              <a:t> 12, רמת גן.</a:t>
            </a:r>
          </a:p>
          <a:p>
            <a:pPr>
              <a:buFont typeface="Arial" panose="020B0604020202020204" pitchFamily="34" charset="0"/>
              <a:buChar char="•"/>
            </a:pPr>
            <a:r>
              <a:rPr lang="he-IL" dirty="0" smtClean="0"/>
              <a:t>לזכרו </a:t>
            </a:r>
            <a:r>
              <a:rPr lang="he-IL" dirty="0"/>
              <a:t>של מר שלמה רחמני ז"ל, מייסד עסקי הביטוח של משפחת רחמני ,הוקמה על ידי לשכת סוכני הביטוח בישראל בתמיכת משפחת רחמני, המכללה לפיננסים וביטוח ע"ש שלמה רחמני ז"ל</a:t>
            </a:r>
            <a:r>
              <a:rPr lang="he-IL" dirty="0" smtClean="0"/>
              <a:t>.</a:t>
            </a:r>
          </a:p>
          <a:p>
            <a:pPr marL="82296" indent="0">
              <a:buNone/>
            </a:pPr>
            <a:r>
              <a:rPr lang="he-IL" dirty="0"/>
              <a:t> </a:t>
            </a:r>
            <a:r>
              <a:rPr lang="he-IL" dirty="0" smtClean="0"/>
              <a:t>   מר </a:t>
            </a:r>
            <a:r>
              <a:rPr lang="he-IL" dirty="0"/>
              <a:t>לוי יצחק רחמני מכהן כנשיא המכללה.</a:t>
            </a:r>
          </a:p>
          <a:p>
            <a:pPr>
              <a:buFont typeface="Arial" panose="020B0604020202020204" pitchFamily="34" charset="0"/>
              <a:buChar char="•"/>
            </a:pPr>
            <a:r>
              <a:rPr lang="he-IL" dirty="0"/>
              <a:t>  </a:t>
            </a:r>
            <a:r>
              <a:rPr lang="he-IL" dirty="0" smtClean="0"/>
              <a:t>מר </a:t>
            </a:r>
            <a:r>
              <a:rPr lang="he-IL" dirty="0" err="1"/>
              <a:t>יונל</a:t>
            </a:r>
            <a:r>
              <a:rPr lang="he-IL" dirty="0"/>
              <a:t> כהן- יו"ר הדירקטוריון    מר אריק יוגב, מנכ"ל </a:t>
            </a:r>
          </a:p>
          <a:p>
            <a:endParaRPr lang="he-IL" dirty="0"/>
          </a:p>
          <a:p>
            <a:endParaRPr lang="he-IL" dirty="0"/>
          </a:p>
        </p:txBody>
      </p:sp>
      <p:pic>
        <p:nvPicPr>
          <p:cNvPr id="4" name="תמונה 3"/>
          <p:cNvPicPr>
            <a:picLocks noChangeAspect="1"/>
          </p:cNvPicPr>
          <p:nvPr/>
        </p:nvPicPr>
        <p:blipFill>
          <a:blip r:embed="rId2"/>
          <a:stretch>
            <a:fillRect/>
          </a:stretch>
        </p:blipFill>
        <p:spPr>
          <a:xfrm>
            <a:off x="282527" y="684056"/>
            <a:ext cx="2863247" cy="924420"/>
          </a:xfrm>
          <a:prstGeom prst="rect">
            <a:avLst/>
          </a:prstGeom>
        </p:spPr>
      </p:pic>
    </p:spTree>
    <p:extLst>
      <p:ext uri="{BB962C8B-B14F-4D97-AF65-F5344CB8AC3E}">
        <p14:creationId xmlns:p14="http://schemas.microsoft.com/office/powerpoint/2010/main" val="27773159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a:xfrm>
            <a:off x="1299001" y="1748364"/>
            <a:ext cx="10236200" cy="4521200"/>
          </a:xfrm>
        </p:spPr>
        <p:txBody>
          <a:bodyPr>
            <a:normAutofit fontScale="85000" lnSpcReduction="20000"/>
          </a:bodyPr>
          <a:lstStyle/>
          <a:p>
            <a:pPr marL="82296" indent="0">
              <a:buNone/>
            </a:pPr>
            <a:r>
              <a:rPr lang="he-IL" dirty="0"/>
              <a:t>הכשרה חברה לביטוח הינה אחת החברות </a:t>
            </a:r>
            <a:r>
              <a:rPr lang="he-IL" dirty="0" err="1"/>
              <a:t>הותיקות</a:t>
            </a:r>
            <a:r>
              <a:rPr lang="he-IL" dirty="0"/>
              <a:t> בארץ אשר  נרכשה  בשנת 2006 ע"י קבוצת </a:t>
            </a:r>
            <a:r>
              <a:rPr lang="he-IL" dirty="0" err="1"/>
              <a:t>אלעזרא</a:t>
            </a:r>
            <a:r>
              <a:rPr lang="he-IL" dirty="0"/>
              <a:t> ומשמשת כזרוע </a:t>
            </a:r>
            <a:r>
              <a:rPr lang="he-IL" dirty="0" err="1"/>
              <a:t>הביטוחית</a:t>
            </a:r>
            <a:r>
              <a:rPr lang="he-IL" dirty="0"/>
              <a:t> של הקבוצה, המתמקדת בשלושה תחומי התמחות מרכזיים: ביטוח, נדל"ן ורכב. </a:t>
            </a:r>
            <a:endParaRPr lang="he-IL" dirty="0" smtClean="0"/>
          </a:p>
          <a:p>
            <a:pPr marL="82296" indent="0">
              <a:buNone/>
            </a:pPr>
            <a:endParaRPr lang="he-IL" dirty="0"/>
          </a:p>
          <a:p>
            <a:pPr marL="82296" indent="0">
              <a:buNone/>
            </a:pPr>
            <a:r>
              <a:rPr lang="he-IL" u="sng" dirty="0"/>
              <a:t>חזון </a:t>
            </a:r>
            <a:r>
              <a:rPr lang="he-IL" u="sng" dirty="0" smtClean="0"/>
              <a:t>החברה</a:t>
            </a:r>
            <a:endParaRPr lang="he-IL" u="sng" dirty="0"/>
          </a:p>
          <a:p>
            <a:pPr marL="82296" indent="0">
              <a:buNone/>
            </a:pPr>
            <a:r>
              <a:rPr lang="he-IL" dirty="0"/>
              <a:t>הכשרה חברה לביטוח שואפת להיות חברה:</a:t>
            </a:r>
          </a:p>
          <a:p>
            <a:r>
              <a:rPr lang="he-IL" dirty="0" smtClean="0"/>
              <a:t> </a:t>
            </a:r>
            <a:r>
              <a:rPr lang="he-IL" dirty="0"/>
              <a:t>משווקת ביטוח, פנסיה ופיננסים באמצעות </a:t>
            </a:r>
            <a:r>
              <a:rPr lang="he-IL" dirty="0" smtClean="0"/>
              <a:t>סוכנים.</a:t>
            </a:r>
            <a:endParaRPr lang="he-IL" dirty="0"/>
          </a:p>
          <a:p>
            <a:r>
              <a:rPr lang="he-IL" dirty="0" smtClean="0"/>
              <a:t> </a:t>
            </a:r>
            <a:r>
              <a:rPr lang="he-IL" dirty="0"/>
              <a:t>מהמועדפות על-ידי </a:t>
            </a:r>
            <a:r>
              <a:rPr lang="he-IL" dirty="0" smtClean="0"/>
              <a:t>הסוכנים.</a:t>
            </a:r>
            <a:endParaRPr lang="he-IL" dirty="0"/>
          </a:p>
          <a:p>
            <a:r>
              <a:rPr lang="he-IL" dirty="0" smtClean="0"/>
              <a:t> </a:t>
            </a:r>
            <a:r>
              <a:rPr lang="he-IL" dirty="0"/>
              <a:t>מוערכת, איכותית </a:t>
            </a:r>
            <a:r>
              <a:rPr lang="he-IL" dirty="0" err="1" smtClean="0"/>
              <a:t>ושירותית</a:t>
            </a:r>
            <a:r>
              <a:rPr lang="he-IL" dirty="0" smtClean="0"/>
              <a:t>.</a:t>
            </a:r>
            <a:endParaRPr lang="he-IL" dirty="0"/>
          </a:p>
          <a:p>
            <a:r>
              <a:rPr lang="he-IL" dirty="0" smtClean="0"/>
              <a:t> </a:t>
            </a:r>
            <a:r>
              <a:rPr lang="he-IL" dirty="0"/>
              <a:t>משפחתית לעובדיה </a:t>
            </a:r>
            <a:r>
              <a:rPr lang="he-IL" dirty="0" smtClean="0"/>
              <a:t>וסוכניה.</a:t>
            </a:r>
            <a:endParaRPr lang="he-IL" dirty="0"/>
          </a:p>
          <a:p>
            <a:r>
              <a:rPr lang="he-IL" dirty="0" smtClean="0"/>
              <a:t>רגישה </a:t>
            </a:r>
            <a:r>
              <a:rPr lang="he-IL" dirty="0"/>
              <a:t>לצורכי סוכניה ומפתחת עמם מגוון של פתרונות לצורכי </a:t>
            </a:r>
            <a:r>
              <a:rPr lang="he-IL" dirty="0" smtClean="0"/>
              <a:t>הלקוחות.</a:t>
            </a:r>
            <a:endParaRPr lang="he-IL" dirty="0"/>
          </a:p>
          <a:p>
            <a:endParaRPr lang="he-IL" dirty="0"/>
          </a:p>
          <a:p>
            <a:endParaRPr lang="he-IL" dirty="0"/>
          </a:p>
          <a:p>
            <a:endParaRPr lang="he-IL" dirty="0"/>
          </a:p>
        </p:txBody>
      </p:sp>
      <p:pic>
        <p:nvPicPr>
          <p:cNvPr id="4" name="תמונה 3"/>
          <p:cNvPicPr>
            <a:picLocks noChangeAspect="1"/>
          </p:cNvPicPr>
          <p:nvPr/>
        </p:nvPicPr>
        <p:blipFill>
          <a:blip r:embed="rId2"/>
          <a:stretch>
            <a:fillRect/>
          </a:stretch>
        </p:blipFill>
        <p:spPr>
          <a:xfrm>
            <a:off x="740044" y="827167"/>
            <a:ext cx="2383743" cy="743776"/>
          </a:xfrm>
          <a:prstGeom prst="rect">
            <a:avLst/>
          </a:prstGeom>
        </p:spPr>
      </p:pic>
    </p:spTree>
    <p:extLst>
      <p:ext uri="{BB962C8B-B14F-4D97-AF65-F5344CB8AC3E}">
        <p14:creationId xmlns:p14="http://schemas.microsoft.com/office/powerpoint/2010/main" val="16000631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p:txBody>
          <a:bodyPr>
            <a:normAutofit fontScale="85000" lnSpcReduction="20000"/>
          </a:bodyPr>
          <a:lstStyle/>
          <a:p>
            <a:pPr marL="82296" indent="0">
              <a:buNone/>
            </a:pPr>
            <a:r>
              <a:rPr lang="he-IL" dirty="0"/>
              <a:t> </a:t>
            </a:r>
            <a:r>
              <a:rPr lang="he-IL" u="sng" dirty="0"/>
              <a:t>התחומים בהם עוסקת החברה </a:t>
            </a:r>
          </a:p>
          <a:p>
            <a:pPr>
              <a:buFont typeface="Arial" panose="020B0604020202020204" pitchFamily="34" charset="0"/>
              <a:buChar char="•"/>
            </a:pPr>
            <a:r>
              <a:rPr lang="he-IL" dirty="0" smtClean="0"/>
              <a:t>ביטוח </a:t>
            </a:r>
            <a:r>
              <a:rPr lang="he-IL" dirty="0"/>
              <a:t>אלמנטרי (כללי</a:t>
            </a:r>
            <a:r>
              <a:rPr lang="he-IL" dirty="0" smtClean="0"/>
              <a:t>).</a:t>
            </a:r>
            <a:endParaRPr lang="he-IL" dirty="0"/>
          </a:p>
          <a:p>
            <a:pPr>
              <a:buFont typeface="Arial" panose="020B0604020202020204" pitchFamily="34" charset="0"/>
              <a:buChar char="•"/>
            </a:pPr>
            <a:r>
              <a:rPr lang="he-IL" dirty="0" smtClean="0"/>
              <a:t>ביטוח </a:t>
            </a:r>
            <a:r>
              <a:rPr lang="he-IL" dirty="0"/>
              <a:t>חיים </a:t>
            </a:r>
            <a:r>
              <a:rPr lang="he-IL" dirty="0" smtClean="0"/>
              <a:t>.</a:t>
            </a:r>
            <a:endParaRPr lang="he-IL" dirty="0"/>
          </a:p>
          <a:p>
            <a:pPr>
              <a:buFont typeface="Arial" panose="020B0604020202020204" pitchFamily="34" charset="0"/>
              <a:buChar char="•"/>
            </a:pPr>
            <a:r>
              <a:rPr lang="he-IL" dirty="0" smtClean="0"/>
              <a:t>ביטוח בריאות.  </a:t>
            </a:r>
            <a:endParaRPr lang="he-IL" dirty="0"/>
          </a:p>
          <a:p>
            <a:pPr>
              <a:buFont typeface="Arial" panose="020B0604020202020204" pitchFamily="34" charset="0"/>
              <a:buChar char="•"/>
            </a:pPr>
            <a:r>
              <a:rPr lang="he-IL" dirty="0" smtClean="0"/>
              <a:t>פיננסים.</a:t>
            </a:r>
            <a:endParaRPr lang="he-IL" dirty="0"/>
          </a:p>
          <a:p>
            <a:pPr marL="82296" indent="0">
              <a:buNone/>
            </a:pPr>
            <a:r>
              <a:rPr lang="he-IL" u="sng" dirty="0"/>
              <a:t> ערכי </a:t>
            </a:r>
            <a:r>
              <a:rPr lang="he-IL" u="sng" dirty="0" smtClean="0"/>
              <a:t>החברה</a:t>
            </a:r>
            <a:endParaRPr lang="he-IL" u="sng" dirty="0"/>
          </a:p>
          <a:p>
            <a:pPr>
              <a:buFont typeface="Arial" panose="020B0604020202020204" pitchFamily="34" charset="0"/>
              <a:buChar char="•"/>
            </a:pPr>
            <a:r>
              <a:rPr lang="he-IL" dirty="0" smtClean="0"/>
              <a:t>איכות </a:t>
            </a:r>
            <a:r>
              <a:rPr lang="he-IL" dirty="0"/>
              <a:t>לסוכנים </a:t>
            </a:r>
            <a:r>
              <a:rPr lang="he-IL" dirty="0" smtClean="0"/>
              <a:t>וללקוחות. </a:t>
            </a:r>
            <a:endParaRPr lang="he-IL" dirty="0"/>
          </a:p>
          <a:p>
            <a:pPr>
              <a:buFont typeface="Arial" panose="020B0604020202020204" pitchFamily="34" charset="0"/>
              <a:buChar char="•"/>
            </a:pPr>
            <a:r>
              <a:rPr lang="he-IL" dirty="0" smtClean="0"/>
              <a:t>אמינות </a:t>
            </a:r>
            <a:r>
              <a:rPr lang="he-IL" dirty="0"/>
              <a:t>והוגנות </a:t>
            </a:r>
            <a:r>
              <a:rPr lang="he-IL" dirty="0" smtClean="0"/>
              <a:t>.</a:t>
            </a:r>
            <a:endParaRPr lang="he-IL" dirty="0"/>
          </a:p>
          <a:p>
            <a:pPr>
              <a:buFont typeface="Arial" panose="020B0604020202020204" pitchFamily="34" charset="0"/>
              <a:buChar char="•"/>
            </a:pPr>
            <a:r>
              <a:rPr lang="he-IL" dirty="0" smtClean="0"/>
              <a:t>מקצועיות וחדשנות.</a:t>
            </a:r>
            <a:endParaRPr lang="he-IL" dirty="0"/>
          </a:p>
          <a:p>
            <a:pPr>
              <a:buFont typeface="Arial" panose="020B0604020202020204" pitchFamily="34" charset="0"/>
              <a:buChar char="•"/>
            </a:pPr>
            <a:r>
              <a:rPr lang="he-IL" dirty="0" smtClean="0"/>
              <a:t>משפחתיות.</a:t>
            </a:r>
            <a:endParaRPr lang="he-IL" dirty="0"/>
          </a:p>
          <a:p>
            <a:pPr marL="82296" indent="0">
              <a:buNone/>
            </a:pPr>
            <a:r>
              <a:rPr lang="he-IL" dirty="0"/>
              <a:t>  אלי </a:t>
            </a:r>
            <a:r>
              <a:rPr lang="he-IL" dirty="0" err="1"/>
              <a:t>אלעזרא</a:t>
            </a:r>
            <a:r>
              <a:rPr lang="he-IL" dirty="0"/>
              <a:t> , יו"ר   אתי </a:t>
            </a:r>
            <a:r>
              <a:rPr lang="he-IL" dirty="0" err="1"/>
              <a:t>אלישקוב</a:t>
            </a:r>
            <a:r>
              <a:rPr lang="he-IL" dirty="0"/>
              <a:t>, </a:t>
            </a:r>
            <a:r>
              <a:rPr lang="he-IL" dirty="0" smtClean="0"/>
              <a:t>מנכ"ל.</a:t>
            </a:r>
            <a:endParaRPr lang="he-IL" dirty="0"/>
          </a:p>
          <a:p>
            <a:endParaRPr lang="he-IL" dirty="0"/>
          </a:p>
        </p:txBody>
      </p:sp>
      <p:pic>
        <p:nvPicPr>
          <p:cNvPr id="4" name="תמונה 3"/>
          <p:cNvPicPr>
            <a:picLocks noChangeAspect="1"/>
          </p:cNvPicPr>
          <p:nvPr/>
        </p:nvPicPr>
        <p:blipFill>
          <a:blip r:embed="rId2"/>
          <a:stretch>
            <a:fillRect/>
          </a:stretch>
        </p:blipFill>
        <p:spPr>
          <a:xfrm>
            <a:off x="522628" y="1026402"/>
            <a:ext cx="2383743" cy="743776"/>
          </a:xfrm>
          <a:prstGeom prst="rect">
            <a:avLst/>
          </a:prstGeom>
        </p:spPr>
      </p:pic>
    </p:spTree>
    <p:extLst>
      <p:ext uri="{BB962C8B-B14F-4D97-AF65-F5344CB8AC3E}">
        <p14:creationId xmlns:p14="http://schemas.microsoft.com/office/powerpoint/2010/main" val="1418927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6000" dirty="0" smtClean="0"/>
              <a:t>מהו ביטוח?</a:t>
            </a:r>
            <a:endParaRPr lang="he-IL" sz="6000" dirty="0"/>
          </a:p>
        </p:txBody>
      </p:sp>
      <p:sp>
        <p:nvSpPr>
          <p:cNvPr id="3" name="מציין מיקום תוכן 2"/>
          <p:cNvSpPr>
            <a:spLocks noGrp="1"/>
          </p:cNvSpPr>
          <p:nvPr>
            <p:ph idx="1"/>
          </p:nvPr>
        </p:nvSpPr>
        <p:spPr>
          <a:xfrm>
            <a:off x="1914144" y="1624084"/>
            <a:ext cx="9822931" cy="4804012"/>
          </a:xfrm>
        </p:spPr>
        <p:txBody>
          <a:bodyPr>
            <a:normAutofit fontScale="77500" lnSpcReduction="20000"/>
          </a:bodyPr>
          <a:lstStyle/>
          <a:p>
            <a:pPr marL="0" indent="0">
              <a:buNone/>
            </a:pPr>
            <a:r>
              <a:rPr lang="he-IL" dirty="0"/>
              <a:t>ביטוח הוא אמצעי חוקי וכלכלי המיועד לחלק בין </a:t>
            </a:r>
            <a:r>
              <a:rPr lang="he-IL" dirty="0" smtClean="0"/>
              <a:t>רבים </a:t>
            </a:r>
            <a:r>
              <a:rPr lang="he-IL" dirty="0"/>
              <a:t>את הנזקים העלולים ליפול למעמסה על היחיד.</a:t>
            </a:r>
            <a:endParaRPr lang="en-US" dirty="0"/>
          </a:p>
          <a:p>
            <a:pPr marL="0" indent="0">
              <a:buNone/>
            </a:pPr>
            <a:r>
              <a:rPr lang="he-IL" dirty="0"/>
              <a:t>בהיבט הכלכלי מטרת הביטוח היא לספק הגנה מפני היבטים </a:t>
            </a:r>
            <a:r>
              <a:rPr lang="he-IL" dirty="0" smtClean="0"/>
              <a:t>כספיים של סיכון אי וודאות.</a:t>
            </a:r>
          </a:p>
          <a:p>
            <a:pPr marL="0" indent="0">
              <a:buNone/>
            </a:pPr>
            <a:r>
              <a:rPr lang="he-IL" dirty="0" smtClean="0"/>
              <a:t> ביטוח </a:t>
            </a:r>
            <a:r>
              <a:rPr lang="he-IL" dirty="0"/>
              <a:t>מאפשר </a:t>
            </a:r>
            <a:r>
              <a:rPr lang="he-IL" dirty="0" smtClean="0"/>
              <a:t>לנהל סיכונים באמצעות גידור. </a:t>
            </a:r>
            <a:r>
              <a:rPr lang="he-IL" dirty="0"/>
              <a:t>כאשר מתקיים סיכון טהור, כלומר, סיכוי לקרות נזק או לאי קרות נזק שיכול להביא הפסד בלבד, לוקח הצד המבטח את הסיכון על עצמו ובמקרה שהנזק קרה הוא יביא את המבוטח למצב הקרוב ביותר שהיה בו ערב קרות מקרה הביטוח.</a:t>
            </a:r>
            <a:endParaRPr lang="en-US" dirty="0"/>
          </a:p>
          <a:p>
            <a:pPr marL="0" indent="0">
              <a:buNone/>
            </a:pPr>
            <a:r>
              <a:rPr lang="he-IL" dirty="0"/>
              <a:t>ההיבט החוקי מסדיר את הדרך בה הביטוח </a:t>
            </a:r>
            <a:r>
              <a:rPr lang="he-IL" dirty="0" smtClean="0"/>
              <a:t>נעשה, ביטוח </a:t>
            </a:r>
            <a:r>
              <a:rPr lang="he-IL" dirty="0"/>
              <a:t>יכול שיתקיים מכוח </a:t>
            </a:r>
            <a:r>
              <a:rPr lang="he-IL" dirty="0" smtClean="0"/>
              <a:t>חוק או </a:t>
            </a:r>
            <a:r>
              <a:rPr lang="he-IL" dirty="0"/>
              <a:t>מכוח </a:t>
            </a:r>
            <a:r>
              <a:rPr lang="he-IL" dirty="0" smtClean="0"/>
              <a:t>חוזה. המבטח </a:t>
            </a:r>
            <a:r>
              <a:rPr lang="he-IL" dirty="0"/>
              <a:t>יכול שתהיה המדינה, חברת ביטוח ממשלתית או </a:t>
            </a:r>
            <a:r>
              <a:rPr lang="he-IL" dirty="0" smtClean="0"/>
              <a:t>חברת ביטוח פרטית.</a:t>
            </a:r>
          </a:p>
          <a:p>
            <a:pPr marL="0" indent="0">
              <a:buNone/>
            </a:pPr>
            <a:r>
              <a:rPr lang="he-IL" dirty="0" smtClean="0"/>
              <a:t> לפי </a:t>
            </a:r>
            <a:r>
              <a:rPr lang="he-IL" dirty="0"/>
              <a:t>ההסכם מתחייב המבטח לשלם תגמולי ביטוח למוטב בקרות מקרה הביטוח. </a:t>
            </a:r>
            <a:endParaRPr lang="he-IL" dirty="0" smtClean="0"/>
          </a:p>
          <a:p>
            <a:pPr marL="0" indent="0">
              <a:buNone/>
            </a:pPr>
            <a:r>
              <a:rPr lang="he-IL" dirty="0" smtClean="0"/>
              <a:t>בהתאם </a:t>
            </a:r>
            <a:r>
              <a:rPr lang="he-IL" dirty="0"/>
              <a:t>להסכם, משלם המבוטח למבטח </a:t>
            </a:r>
            <a:r>
              <a:rPr lang="he-IL" dirty="0" smtClean="0"/>
              <a:t>פרמיה (דמי </a:t>
            </a:r>
            <a:r>
              <a:rPr lang="he-IL" dirty="0"/>
              <a:t>ביטוח) במועדים שסוכמו ביניהם, בתשלום אחד או במספר </a:t>
            </a:r>
            <a:r>
              <a:rPr lang="he-IL" dirty="0" smtClean="0"/>
              <a:t>בתשלומים </a:t>
            </a:r>
            <a:r>
              <a:rPr lang="he-IL" dirty="0"/>
              <a:t>חודשיים או שנתיים קבועים.</a:t>
            </a:r>
            <a:endParaRPr lang="en-US" dirty="0"/>
          </a:p>
          <a:p>
            <a:endParaRPr lang="he-IL" dirty="0"/>
          </a:p>
        </p:txBody>
      </p:sp>
    </p:spTree>
    <p:extLst>
      <p:ext uri="{BB962C8B-B14F-4D97-AF65-F5344CB8AC3E}">
        <p14:creationId xmlns:p14="http://schemas.microsoft.com/office/powerpoint/2010/main" val="12593612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p:txBody>
          <a:bodyPr/>
          <a:lstStyle/>
          <a:p>
            <a:r>
              <a:rPr lang="he-IL" dirty="0"/>
              <a:t>בעלי שליטה וחברות בנות </a:t>
            </a:r>
            <a:r>
              <a:rPr lang="he-IL" dirty="0" smtClean="0"/>
              <a:t>.</a:t>
            </a:r>
            <a:endParaRPr lang="he-IL" dirty="0"/>
          </a:p>
          <a:p>
            <a:r>
              <a:rPr lang="he-IL" dirty="0"/>
              <a:t>ביטוח חקלאי אגודה שיתופית מרכזית בע"מ נמצאת בבעלות 279 קיבוצים, מושבים ואגודות במגזר ההתיישבותי.</a:t>
            </a:r>
          </a:p>
          <a:p>
            <a:r>
              <a:rPr lang="he-IL" dirty="0"/>
              <a:t>בשנת 2001 בוצע שיוך ההון לכל אחד ואחד מהבעלים המחזיקים כיום ביחידות השתתפות מונפקות. </a:t>
            </a:r>
          </a:p>
          <a:p>
            <a:r>
              <a:rPr lang="he-IL" dirty="0"/>
              <a:t>האגודה מחזיקה ב-100 אחוזי בעלות בחברת הבת משקי הקיבוצים - סוכנות לביטוח בע"מ וב-50 אחוזי בעלות, יחד עם כלל חברה לביטוח בע"מ, בעתודות - קרן פנסיה לשכירים ועצמאיים בע"מ, ובשבח - ניהול קופות פנסיה בע"מ.</a:t>
            </a:r>
          </a:p>
          <a:p>
            <a:endParaRPr lang="he-IL" dirty="0"/>
          </a:p>
        </p:txBody>
      </p:sp>
      <p:pic>
        <p:nvPicPr>
          <p:cNvPr id="5" name="תמונה 4"/>
          <p:cNvPicPr>
            <a:picLocks noChangeAspect="1"/>
          </p:cNvPicPr>
          <p:nvPr/>
        </p:nvPicPr>
        <p:blipFill>
          <a:blip r:embed="rId2"/>
          <a:stretch>
            <a:fillRect/>
          </a:stretch>
        </p:blipFill>
        <p:spPr>
          <a:xfrm>
            <a:off x="513918" y="1327150"/>
            <a:ext cx="4102964" cy="506012"/>
          </a:xfrm>
          <a:prstGeom prst="rect">
            <a:avLst/>
          </a:prstGeom>
        </p:spPr>
      </p:pic>
    </p:spTree>
    <p:extLst>
      <p:ext uri="{BB962C8B-B14F-4D97-AF65-F5344CB8AC3E}">
        <p14:creationId xmlns:p14="http://schemas.microsoft.com/office/powerpoint/2010/main" val="4739669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p:txBody>
          <a:bodyPr>
            <a:normAutofit fontScale="70000" lnSpcReduction="20000"/>
          </a:bodyPr>
          <a:lstStyle/>
          <a:p>
            <a:pPr marL="82296" indent="0">
              <a:buNone/>
            </a:pPr>
            <a:r>
              <a:rPr lang="he-IL" u="sng" dirty="0"/>
              <a:t>חזון וייעוד</a:t>
            </a:r>
          </a:p>
          <a:p>
            <a:pPr marL="82296" indent="0">
              <a:buNone/>
            </a:pPr>
            <a:r>
              <a:rPr lang="he-IL" dirty="0"/>
              <a:t>החזון של החברה כפי שהוגדר בתחילת שנת 2008 ע"י הנהלת ביטוח חקלאי הינו: להיות חברת ביטוח צומחת ומתחדשת בשליטת הקיבוצים, הפועלת לפי קריטריונים עסקיים וכלכליים במגזר הקיבוצי ובמגזר הפרטי, בכל  תחומי הביטוח האלמנטרי, תוך ניצול יתרונות יחסיים למתן ערך מוסף למבוטחים ושלמבוטחים </a:t>
            </a:r>
            <a:r>
              <a:rPr lang="he-IL" dirty="0" err="1"/>
              <a:t>יהייה</a:t>
            </a:r>
            <a:r>
              <a:rPr lang="he-IL" dirty="0"/>
              <a:t> כדאי לבטח בה. </a:t>
            </a:r>
          </a:p>
          <a:p>
            <a:pPr marL="82296" indent="0">
              <a:buNone/>
            </a:pPr>
            <a:r>
              <a:rPr lang="he-IL" dirty="0"/>
              <a:t>החברה תשרת את לקוחותיה בנאמנות, ביושר, באמינות, בהגינות ובמקצועיות</a:t>
            </a:r>
          </a:p>
          <a:p>
            <a:pPr marL="82296" indent="0">
              <a:buNone/>
            </a:pPr>
            <a:r>
              <a:rPr lang="he-IL" dirty="0"/>
              <a:t> </a:t>
            </a:r>
          </a:p>
          <a:p>
            <a:pPr marL="82296" indent="0">
              <a:buNone/>
            </a:pPr>
            <a:r>
              <a:rPr lang="he-IL" u="sng" dirty="0"/>
              <a:t>תחומי פעילות</a:t>
            </a:r>
          </a:p>
          <a:p>
            <a:pPr marL="82296" indent="0">
              <a:buNone/>
            </a:pPr>
            <a:r>
              <a:rPr lang="he-IL" dirty="0"/>
              <a:t>ביטוח חקלאי פעילה כיום בתחום הביטוח הכללי בלבד, הן במגזר הקיבוצי והן במגזר הפרטי. למגזר הקיבוצי אנו משווקים מגוון פוליסות רכוש וחבויות לקיבוצים, לתעשייה ולעסקים הקשורים אליהם, וכן פוליסות רכב, בעלי חיים, ותאונות אישיות לחברים. למגזר הפרטי משווקת החברה פוליסות רכב ודירות, וכן פוליסה משולבת של ביטוחי רכוש וחבויות לבתי עסק ולמושבים.</a:t>
            </a:r>
          </a:p>
          <a:p>
            <a:pPr marL="82296" indent="0">
              <a:buNone/>
            </a:pPr>
            <a:endParaRPr lang="he-IL" dirty="0"/>
          </a:p>
          <a:p>
            <a:pPr marL="82296" indent="0">
              <a:buNone/>
            </a:pPr>
            <a:r>
              <a:rPr lang="he-IL" dirty="0"/>
              <a:t> דורון סט, יו"ר הועד המנהל    אריה הרמן, מנכ"ל</a:t>
            </a:r>
          </a:p>
          <a:p>
            <a:endParaRPr lang="he-IL" dirty="0"/>
          </a:p>
          <a:p>
            <a:endParaRPr lang="he-IL" dirty="0"/>
          </a:p>
        </p:txBody>
      </p:sp>
      <p:pic>
        <p:nvPicPr>
          <p:cNvPr id="5" name="תמונה 4"/>
          <p:cNvPicPr>
            <a:picLocks noChangeAspect="1"/>
          </p:cNvPicPr>
          <p:nvPr/>
        </p:nvPicPr>
        <p:blipFill>
          <a:blip r:embed="rId2"/>
          <a:stretch>
            <a:fillRect/>
          </a:stretch>
        </p:blipFill>
        <p:spPr>
          <a:xfrm>
            <a:off x="663095" y="931365"/>
            <a:ext cx="4102964" cy="506012"/>
          </a:xfrm>
          <a:prstGeom prst="rect">
            <a:avLst/>
          </a:prstGeom>
        </p:spPr>
      </p:pic>
    </p:spTree>
    <p:extLst>
      <p:ext uri="{BB962C8B-B14F-4D97-AF65-F5344CB8AC3E}">
        <p14:creationId xmlns:p14="http://schemas.microsoft.com/office/powerpoint/2010/main" val="41016657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dirty="0"/>
          </a:p>
        </p:txBody>
      </p:sp>
      <p:sp>
        <p:nvSpPr>
          <p:cNvPr id="3" name="מציין מיקום תוכן 2"/>
          <p:cNvSpPr>
            <a:spLocks noGrp="1"/>
          </p:cNvSpPr>
          <p:nvPr>
            <p:ph idx="1"/>
          </p:nvPr>
        </p:nvSpPr>
        <p:spPr>
          <a:xfrm>
            <a:off x="1003300" y="1859144"/>
            <a:ext cx="10761070" cy="4579756"/>
          </a:xfrm>
        </p:spPr>
        <p:txBody>
          <a:bodyPr>
            <a:normAutofit fontScale="85000" lnSpcReduction="20000"/>
          </a:bodyPr>
          <a:lstStyle/>
          <a:p>
            <a:r>
              <a:rPr lang="he-IL" dirty="0"/>
              <a:t>שלמה חברה לביטוח נמנית עם קבוצת שלמה החזקות בע"מ. </a:t>
            </a:r>
          </a:p>
          <a:p>
            <a:r>
              <a:rPr lang="he-IL" dirty="0" smtClean="0"/>
              <a:t>שלמה </a:t>
            </a:r>
            <a:r>
              <a:rPr lang="he-IL" dirty="0"/>
              <a:t>חברה לביטוח בע"מ, החלה לפעול כחברת ביטוח ביום 1 בינואר 2008, לאחר שקיבלה רישיון מבטח מהממונה על שוק ההון, ביטוח וחסכון.</a:t>
            </a:r>
          </a:p>
          <a:p>
            <a:r>
              <a:rPr lang="he-IL" dirty="0"/>
              <a:t>מטרת החברה היא להיות אחת מחמש חברות הביטוח המובילות בביטוח כללי בישראל תוך 5 עד 7 שנים.</a:t>
            </a:r>
          </a:p>
          <a:p>
            <a:r>
              <a:rPr lang="he-IL" dirty="0"/>
              <a:t>החברה חרתה על דגלה להיות חברת הסוכנים המובילה בישראל</a:t>
            </a:r>
            <a:r>
              <a:rPr lang="he-IL" dirty="0" smtClean="0"/>
              <a:t>.</a:t>
            </a:r>
          </a:p>
          <a:p>
            <a:r>
              <a:rPr lang="he-IL" dirty="0" smtClean="0"/>
              <a:t> </a:t>
            </a:r>
            <a:r>
              <a:rPr lang="he-IL" dirty="0"/>
              <a:t>לפיכך, היא פועלת אך ורק באמצעות סוכני ביטוח. </a:t>
            </a:r>
          </a:p>
          <a:p>
            <a:r>
              <a:rPr lang="he-IL" dirty="0"/>
              <a:t>נכון להיום פעילה החברה בביטוח כללי בלבד בענפי הרכב (ביטוח חובה וביטוח מקיף) ובביטוח דירה.</a:t>
            </a:r>
          </a:p>
          <a:p>
            <a:r>
              <a:rPr lang="he-IL" dirty="0"/>
              <a:t>בעלי השליטה בחברה: שלמה ועתליה </a:t>
            </a:r>
            <a:r>
              <a:rPr lang="he-IL" dirty="0" smtClean="0"/>
              <a:t>שמלצר. </a:t>
            </a:r>
            <a:endParaRPr lang="he-IL" dirty="0"/>
          </a:p>
          <a:p>
            <a:r>
              <a:rPr lang="he-IL" dirty="0"/>
              <a:t>ישראל </a:t>
            </a:r>
            <a:r>
              <a:rPr lang="he-IL" dirty="0" err="1"/>
              <a:t>פיקהולץ</a:t>
            </a:r>
            <a:r>
              <a:rPr lang="he-IL" dirty="0"/>
              <a:t> – יו"ר דירקטוריון    אורי </a:t>
            </a:r>
            <a:r>
              <a:rPr lang="he-IL" dirty="0" err="1"/>
              <a:t>אומיד</a:t>
            </a:r>
            <a:r>
              <a:rPr lang="he-IL" dirty="0"/>
              <a:t> –  </a:t>
            </a:r>
            <a:r>
              <a:rPr lang="he-IL" dirty="0" smtClean="0"/>
              <a:t>מנכ"ל.</a:t>
            </a:r>
            <a:endParaRPr lang="he-IL" dirty="0"/>
          </a:p>
          <a:p>
            <a:endParaRPr lang="he-IL" dirty="0"/>
          </a:p>
        </p:txBody>
      </p:sp>
      <p:pic>
        <p:nvPicPr>
          <p:cNvPr id="4" name="תמונה 3"/>
          <p:cNvPicPr>
            <a:picLocks noChangeAspect="1"/>
          </p:cNvPicPr>
          <p:nvPr/>
        </p:nvPicPr>
        <p:blipFill>
          <a:blip r:embed="rId2"/>
          <a:stretch>
            <a:fillRect/>
          </a:stretch>
        </p:blipFill>
        <p:spPr>
          <a:xfrm>
            <a:off x="541399" y="1078788"/>
            <a:ext cx="2981202" cy="780356"/>
          </a:xfrm>
          <a:prstGeom prst="rect">
            <a:avLst/>
          </a:prstGeom>
        </p:spPr>
      </p:pic>
    </p:spTree>
    <p:extLst>
      <p:ext uri="{BB962C8B-B14F-4D97-AF65-F5344CB8AC3E}">
        <p14:creationId xmlns:p14="http://schemas.microsoft.com/office/powerpoint/2010/main" val="33212057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r"/>
            <a:endParaRPr lang="he-IL" sz="6000" dirty="0"/>
          </a:p>
        </p:txBody>
      </p:sp>
      <p:sp>
        <p:nvSpPr>
          <p:cNvPr id="3" name="מציין מיקום תוכן 2"/>
          <p:cNvSpPr>
            <a:spLocks noGrp="1"/>
          </p:cNvSpPr>
          <p:nvPr>
            <p:ph idx="1"/>
          </p:nvPr>
        </p:nvSpPr>
        <p:spPr>
          <a:xfrm>
            <a:off x="717217" y="1658650"/>
            <a:ext cx="11385834" cy="4769825"/>
          </a:xfrm>
        </p:spPr>
        <p:txBody>
          <a:bodyPr>
            <a:normAutofit fontScale="70000" lnSpcReduction="20000"/>
          </a:bodyPr>
          <a:lstStyle/>
          <a:p>
            <a:endParaRPr lang="he-IL" dirty="0"/>
          </a:p>
          <a:p>
            <a:r>
              <a:rPr lang="he-IL" dirty="0" smtClean="0"/>
              <a:t>החברה </a:t>
            </a:r>
            <a:r>
              <a:rPr lang="he-IL" dirty="0"/>
              <a:t>נוסדה ב- 1943, והנה אחת החברות הוותיקות בענף הביטוח בישראל. </a:t>
            </a:r>
            <a:endParaRPr lang="he-IL" dirty="0" smtClean="0"/>
          </a:p>
          <a:p>
            <a:r>
              <a:rPr lang="he-IL" dirty="0" smtClean="0"/>
              <a:t>משנותיה </a:t>
            </a:r>
            <a:r>
              <a:rPr lang="he-IL" dirty="0"/>
              <a:t>הראשונות ועד ראשית שנות התשעים, פעלה החברה בתחום ביטוחי השמשות במגזר העסקי.  ב- 1986 נרכשה החברה (שכבר הספיקה עד אז לעברת את שמה מ- "</a:t>
            </a:r>
            <a:r>
              <a:rPr lang="he-IL" dirty="0" err="1"/>
              <a:t>פלגלס</a:t>
            </a:r>
            <a:r>
              <a:rPr lang="he-IL" dirty="0"/>
              <a:t>" ל- "שומרה") ע"י היו"ר והמייסד של קבוצת הביטוח סיני, מר ב.צ. </a:t>
            </a:r>
            <a:r>
              <a:rPr lang="he-IL" dirty="0" err="1"/>
              <a:t>וינשטוק</a:t>
            </a:r>
            <a:r>
              <a:rPr lang="he-IL" dirty="0"/>
              <a:t>. </a:t>
            </a:r>
            <a:endParaRPr lang="he-IL" dirty="0" smtClean="0"/>
          </a:p>
          <a:p>
            <a:r>
              <a:rPr lang="he-IL" dirty="0" smtClean="0"/>
              <a:t>הרכישה </a:t>
            </a:r>
            <a:r>
              <a:rPr lang="he-IL" dirty="0"/>
              <a:t>ע"י סיני הביאה לגידולים ניכרים בהיקף הפעילות. </a:t>
            </a:r>
            <a:endParaRPr lang="he-IL" dirty="0" smtClean="0"/>
          </a:p>
          <a:p>
            <a:r>
              <a:rPr lang="he-IL" dirty="0" smtClean="0"/>
              <a:t>בשנות </a:t>
            </a:r>
            <a:r>
              <a:rPr lang="he-IL" dirty="0"/>
              <a:t>התשעים נכנסה החברה לתחום השמשות בכלי-רכב, תחום שהעלה את מכירות החברה ורווחיותה מדרגה נוספת. </a:t>
            </a:r>
          </a:p>
          <a:p>
            <a:endParaRPr lang="he-IL" dirty="0"/>
          </a:p>
          <a:p>
            <a:r>
              <a:rPr lang="he-IL" dirty="0"/>
              <a:t> </a:t>
            </a:r>
            <a:r>
              <a:rPr lang="he-IL" dirty="0" smtClean="0"/>
              <a:t>בתהליך </a:t>
            </a:r>
            <a:r>
              <a:rPr lang="he-IL" dirty="0"/>
              <a:t>מדורג, בין השנים 2002 - 1998, הרחיבה החברה את רישיון המבטח שלה לשאר ענפי הביטוח הכללי והחלה פעילות באופן של "ביטוח משותף" עם חברות ביטוח מקומיות (מנורה, אריה והדר מקבוצת הפניקס). </a:t>
            </a:r>
          </a:p>
          <a:p>
            <a:endParaRPr lang="he-IL" dirty="0"/>
          </a:p>
          <a:p>
            <a:r>
              <a:rPr lang="he-IL" dirty="0"/>
              <a:t>בשנת 2002 עם השלמת רישיון המבטח שהוענק ע"י משרד האוצר, החלה החברה את פעילותה באופן עצמאי ומלא כחברת ביטוח, בכל ענפי הביטוח הכללי, הפועלת באמצעות סוכני ביטוח מובחרים. </a:t>
            </a:r>
          </a:p>
          <a:p>
            <a:endParaRPr lang="he-IL" dirty="0"/>
          </a:p>
          <a:p>
            <a:endParaRPr lang="he-IL" dirty="0"/>
          </a:p>
          <a:p>
            <a:endParaRPr lang="he-IL" dirty="0"/>
          </a:p>
          <a:p>
            <a:endParaRPr lang="he-IL" dirty="0"/>
          </a:p>
          <a:p>
            <a:endParaRPr lang="he-IL" dirty="0"/>
          </a:p>
          <a:p>
            <a:endParaRPr lang="he-IL" dirty="0"/>
          </a:p>
          <a:p>
            <a:endParaRPr lang="he-IL" dirty="0"/>
          </a:p>
          <a:p>
            <a:endParaRPr lang="he-IL" dirty="0"/>
          </a:p>
          <a:p>
            <a:endParaRPr lang="he-IL" dirty="0"/>
          </a:p>
        </p:txBody>
      </p:sp>
      <p:pic>
        <p:nvPicPr>
          <p:cNvPr id="4" name="תמונה 3"/>
          <p:cNvPicPr>
            <a:picLocks noChangeAspect="1"/>
          </p:cNvPicPr>
          <p:nvPr/>
        </p:nvPicPr>
        <p:blipFill>
          <a:blip r:embed="rId2"/>
          <a:stretch>
            <a:fillRect/>
          </a:stretch>
        </p:blipFill>
        <p:spPr>
          <a:xfrm>
            <a:off x="717217" y="845524"/>
            <a:ext cx="1816765" cy="963251"/>
          </a:xfrm>
          <a:prstGeom prst="rect">
            <a:avLst/>
          </a:prstGeom>
        </p:spPr>
      </p:pic>
    </p:spTree>
    <p:extLst>
      <p:ext uri="{BB962C8B-B14F-4D97-AF65-F5344CB8AC3E}">
        <p14:creationId xmlns:p14="http://schemas.microsoft.com/office/powerpoint/2010/main" val="5684280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dirty="0"/>
              <a:t/>
            </a:r>
            <a:br>
              <a:rPr lang="he-IL" dirty="0"/>
            </a:br>
            <a:endParaRPr lang="he-IL" dirty="0"/>
          </a:p>
        </p:txBody>
      </p:sp>
      <p:sp>
        <p:nvSpPr>
          <p:cNvPr id="3" name="מציין מיקום תוכן 2"/>
          <p:cNvSpPr>
            <a:spLocks noGrp="1"/>
          </p:cNvSpPr>
          <p:nvPr>
            <p:ph idx="1"/>
          </p:nvPr>
        </p:nvSpPr>
        <p:spPr>
          <a:xfrm>
            <a:off x="1364777" y="1327149"/>
            <a:ext cx="10686196" cy="5226051"/>
          </a:xfrm>
        </p:spPr>
        <p:txBody>
          <a:bodyPr>
            <a:normAutofit fontScale="55000" lnSpcReduction="20000"/>
          </a:bodyPr>
          <a:lstStyle/>
          <a:p>
            <a:pPr marL="82296" indent="0">
              <a:buNone/>
            </a:pPr>
            <a:r>
              <a:rPr lang="he-IL" u="sng" dirty="0"/>
              <a:t>לחברה 2 חברות בת </a:t>
            </a:r>
            <a:r>
              <a:rPr lang="he-IL" u="sng" dirty="0" smtClean="0"/>
              <a:t>פעילות</a:t>
            </a:r>
            <a:endParaRPr lang="he-IL" u="sng" dirty="0"/>
          </a:p>
          <a:p>
            <a:pPr>
              <a:buFont typeface="Wingdings" panose="05000000000000000000" pitchFamily="2" charset="2"/>
              <a:buChar char="v"/>
            </a:pPr>
            <a:r>
              <a:rPr lang="he-IL" dirty="0" smtClean="0"/>
              <a:t>סיני </a:t>
            </a:r>
            <a:r>
              <a:rPr lang="he-IL" dirty="0"/>
              <a:t>סוכנות לביטוח בע"מ שנוסדה בשנת 1982 ע"י ב.צ. </a:t>
            </a:r>
            <a:r>
              <a:rPr lang="he-IL" dirty="0" err="1"/>
              <a:t>וינשטוק</a:t>
            </a:r>
            <a:r>
              <a:rPr lang="he-IL" dirty="0"/>
              <a:t> ופועלת מאז כברוקר של ביטוח באמצעות סוכנים נבחרים.</a:t>
            </a:r>
          </a:p>
          <a:p>
            <a:pPr>
              <a:buFont typeface="Wingdings" panose="05000000000000000000" pitchFamily="2" charset="2"/>
              <a:buChar char="v"/>
            </a:pPr>
            <a:r>
              <a:rPr lang="he-IL" dirty="0" smtClean="0"/>
              <a:t>שומרה </a:t>
            </a:r>
            <a:r>
              <a:rPr lang="he-IL" dirty="0"/>
              <a:t>נדל"ן שהינה חברת נדל"ן המחזיקה ומנהלת מספר נכסי נדל"ן מניב בישראל. </a:t>
            </a:r>
          </a:p>
          <a:p>
            <a:pPr marL="82296" indent="0">
              <a:buNone/>
            </a:pPr>
            <a:r>
              <a:rPr lang="he-IL" dirty="0" smtClean="0"/>
              <a:t> בדצמבר </a:t>
            </a:r>
            <a:r>
              <a:rPr lang="he-IL" dirty="0"/>
              <a:t>2007 נמכרה שומרה וחברות הבת שלה למנורה מבטחים ביטוח בע"מ</a:t>
            </a:r>
            <a:r>
              <a:rPr lang="he-IL" dirty="0" smtClean="0"/>
              <a:t>.</a:t>
            </a:r>
          </a:p>
          <a:p>
            <a:pPr marL="82296" indent="0">
              <a:buNone/>
            </a:pPr>
            <a:r>
              <a:rPr lang="he-IL" dirty="0" smtClean="0"/>
              <a:t> </a:t>
            </a:r>
            <a:r>
              <a:rPr lang="he-IL" dirty="0"/>
              <a:t>רכישה זו וההפעלה העצמאית של שומרה הינה הבעת אמון ותוספת כוח משמעותית להנהלת החברה עובדיה וסוכניה. </a:t>
            </a:r>
          </a:p>
          <a:p>
            <a:pPr marL="82296" indent="0">
              <a:buNone/>
            </a:pPr>
            <a:r>
              <a:rPr lang="he-IL" u="sng" dirty="0"/>
              <a:t>ערכי החברה </a:t>
            </a:r>
          </a:p>
          <a:p>
            <a:pPr>
              <a:buFont typeface="Arial" panose="020B0604020202020204" pitchFamily="34" charset="0"/>
              <a:buChar char="•"/>
            </a:pPr>
            <a:r>
              <a:rPr lang="he-IL" dirty="0" smtClean="0"/>
              <a:t>בית </a:t>
            </a:r>
            <a:r>
              <a:rPr lang="he-IL" dirty="0"/>
              <a:t>ומשפחה</a:t>
            </a:r>
          </a:p>
          <a:p>
            <a:pPr>
              <a:buFont typeface="Arial" panose="020B0604020202020204" pitchFamily="34" charset="0"/>
              <a:buChar char="•"/>
            </a:pPr>
            <a:r>
              <a:rPr lang="he-IL" dirty="0" smtClean="0"/>
              <a:t>שותפות </a:t>
            </a:r>
            <a:r>
              <a:rPr lang="he-IL" dirty="0"/>
              <a:t>בהצלחה</a:t>
            </a:r>
          </a:p>
          <a:p>
            <a:pPr>
              <a:buFont typeface="Arial" panose="020B0604020202020204" pitchFamily="34" charset="0"/>
              <a:buChar char="•"/>
            </a:pPr>
            <a:r>
              <a:rPr lang="he-IL" dirty="0" smtClean="0"/>
              <a:t>יושר </a:t>
            </a:r>
            <a:r>
              <a:rPr lang="he-IL" dirty="0"/>
              <a:t>והגינות</a:t>
            </a:r>
          </a:p>
          <a:p>
            <a:pPr>
              <a:buFont typeface="Arial" panose="020B0604020202020204" pitchFamily="34" charset="0"/>
              <a:buChar char="•"/>
            </a:pPr>
            <a:r>
              <a:rPr lang="he-IL" dirty="0" smtClean="0"/>
              <a:t>חתירה </a:t>
            </a:r>
            <a:r>
              <a:rPr lang="he-IL" dirty="0"/>
              <a:t>למצוינות</a:t>
            </a:r>
          </a:p>
          <a:p>
            <a:pPr>
              <a:buFont typeface="Arial" panose="020B0604020202020204" pitchFamily="34" charset="0"/>
              <a:buChar char="•"/>
            </a:pPr>
            <a:r>
              <a:rPr lang="he-IL" dirty="0" smtClean="0"/>
              <a:t>רווחיות</a:t>
            </a:r>
            <a:endParaRPr lang="he-IL" dirty="0"/>
          </a:p>
          <a:p>
            <a:pPr marL="82296" indent="0">
              <a:buNone/>
            </a:pPr>
            <a:r>
              <a:rPr lang="he-IL" dirty="0"/>
              <a:t> </a:t>
            </a:r>
            <a:endParaRPr lang="he-IL" dirty="0" smtClean="0"/>
          </a:p>
          <a:p>
            <a:pPr marL="82296" indent="0">
              <a:buNone/>
            </a:pPr>
            <a:r>
              <a:rPr lang="he-IL" dirty="0" smtClean="0"/>
              <a:t>בעלי </a:t>
            </a:r>
            <a:r>
              <a:rPr lang="he-IL" dirty="0"/>
              <a:t>מניות ושליטה:</a:t>
            </a:r>
          </a:p>
          <a:p>
            <a:pPr marL="82296" indent="0">
              <a:buNone/>
            </a:pPr>
            <a:r>
              <a:rPr lang="he-IL" dirty="0"/>
              <a:t>בעלת השליטה בחברה הינה מנורה מבטחים ביטוח בע"מ אשר מחזיקה 100% ממניות החברה.  </a:t>
            </a:r>
          </a:p>
          <a:p>
            <a:pPr marL="82296" indent="0">
              <a:buNone/>
            </a:pPr>
            <a:r>
              <a:rPr lang="he-IL" dirty="0"/>
              <a:t> </a:t>
            </a:r>
          </a:p>
          <a:p>
            <a:pPr marL="82296" indent="0">
              <a:buNone/>
            </a:pPr>
            <a:r>
              <a:rPr lang="he-IL" dirty="0"/>
              <a:t>מר מנחם הרפז, יו"ר הדירקטוריון    מר דן יצחקי - מנכ"ל </a:t>
            </a:r>
          </a:p>
          <a:p>
            <a:endParaRPr lang="he-IL" dirty="0"/>
          </a:p>
        </p:txBody>
      </p:sp>
      <p:pic>
        <p:nvPicPr>
          <p:cNvPr id="4" name="תמונה 3"/>
          <p:cNvPicPr>
            <a:picLocks noChangeAspect="1"/>
          </p:cNvPicPr>
          <p:nvPr/>
        </p:nvPicPr>
        <p:blipFill>
          <a:blip r:embed="rId2"/>
          <a:stretch>
            <a:fillRect/>
          </a:stretch>
        </p:blipFill>
        <p:spPr>
          <a:xfrm>
            <a:off x="457162" y="681112"/>
            <a:ext cx="1816765" cy="963251"/>
          </a:xfrm>
          <a:prstGeom prst="rect">
            <a:avLst/>
          </a:prstGeom>
        </p:spPr>
      </p:pic>
    </p:spTree>
    <p:extLst>
      <p:ext uri="{BB962C8B-B14F-4D97-AF65-F5344CB8AC3E}">
        <p14:creationId xmlns:p14="http://schemas.microsoft.com/office/powerpoint/2010/main" val="23268398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לסיכום</a:t>
            </a:r>
            <a:endParaRPr lang="he-IL" dirty="0"/>
          </a:p>
        </p:txBody>
      </p:sp>
      <p:sp>
        <p:nvSpPr>
          <p:cNvPr id="3" name="מציין מיקום תוכן 2"/>
          <p:cNvSpPr>
            <a:spLocks noGrp="1"/>
          </p:cNvSpPr>
          <p:nvPr>
            <p:ph idx="1"/>
          </p:nvPr>
        </p:nvSpPr>
        <p:spPr/>
        <p:txBody>
          <a:bodyPr>
            <a:normAutofit lnSpcReduction="10000"/>
          </a:bodyPr>
          <a:lstStyle/>
          <a:p>
            <a:r>
              <a:rPr lang="he-IL" dirty="0" smtClean="0"/>
              <a:t>עולם הביטוח הוא עולם הקיים מהמאה ה-17 .</a:t>
            </a:r>
          </a:p>
          <a:p>
            <a:r>
              <a:rPr lang="he-IL" dirty="0" smtClean="0"/>
              <a:t>במשך השנים התפתח רבות בתחומים שונים , ביטוחי רכוש , חיים, בריאות, פנסיה. </a:t>
            </a:r>
          </a:p>
          <a:p>
            <a:r>
              <a:rPr lang="he-IL" dirty="0" smtClean="0"/>
              <a:t>הענף מפוקח ברגולציה הפועלת על חוקים ותקנות.</a:t>
            </a:r>
          </a:p>
          <a:p>
            <a:r>
              <a:rPr lang="he-IL" dirty="0" smtClean="0"/>
              <a:t>בארץ קיימות חמש חברות הגדולות בביטוח מגדל, הראל, כלל, הפניקס ומנורה.</a:t>
            </a:r>
          </a:p>
          <a:p>
            <a:endParaRPr lang="he-IL" dirty="0"/>
          </a:p>
          <a:p>
            <a:r>
              <a:rPr lang="he-IL" dirty="0" smtClean="0"/>
              <a:t>ענף הביטוח הוא תחום דינמי הנמצא בצמיחה מתמדת המתפתח עם השוק לתחומים חדשים כגון סייבר </a:t>
            </a:r>
            <a:r>
              <a:rPr lang="he-IL" dirty="0" err="1" smtClean="0"/>
              <a:t>וכו</a:t>
            </a:r>
            <a:r>
              <a:rPr lang="he-IL" dirty="0" smtClean="0"/>
              <a:t>'.</a:t>
            </a:r>
          </a:p>
        </p:txBody>
      </p:sp>
    </p:spTree>
    <p:extLst>
      <p:ext uri="{BB962C8B-B14F-4D97-AF65-F5344CB8AC3E}">
        <p14:creationId xmlns:p14="http://schemas.microsoft.com/office/powerpoint/2010/main" val="3050428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92500" lnSpcReduction="20000"/>
          </a:bodyPr>
          <a:lstStyle/>
          <a:p>
            <a:pPr marL="0" indent="0">
              <a:buNone/>
            </a:pPr>
            <a:r>
              <a:rPr lang="he-IL" dirty="0"/>
              <a:t>גובה דמי הביטוח נקבע בהסכמה בין המבטח לבין המבוטח</a:t>
            </a:r>
            <a:r>
              <a:rPr lang="he-IL" dirty="0" smtClean="0"/>
              <a:t>.</a:t>
            </a:r>
          </a:p>
          <a:p>
            <a:pPr marL="0" indent="0">
              <a:buNone/>
            </a:pPr>
            <a:r>
              <a:rPr lang="he-IL" dirty="0" smtClean="0"/>
              <a:t> </a:t>
            </a:r>
            <a:r>
              <a:rPr lang="he-IL" dirty="0"/>
              <a:t>המבטח נעזר </a:t>
            </a:r>
            <a:r>
              <a:rPr lang="he-IL" dirty="0" smtClean="0"/>
              <a:t>באקטואריה </a:t>
            </a:r>
            <a:r>
              <a:rPr lang="he-IL" dirty="0"/>
              <a:t>לצורך חישוב הפרמיה הדרושה בעבור הביטוח, לפי </a:t>
            </a:r>
            <a:r>
              <a:rPr lang="he-IL" dirty="0" smtClean="0"/>
              <a:t>סטטיסטיקה </a:t>
            </a:r>
            <a:r>
              <a:rPr lang="he-IL" dirty="0"/>
              <a:t>של האירועים נגדם נרכש הביטוח, תוך התחשבות במצב הספציפי של המבוטח. </a:t>
            </a:r>
            <a:endParaRPr lang="he-IL" dirty="0" smtClean="0"/>
          </a:p>
          <a:p>
            <a:pPr marL="0" indent="0">
              <a:buNone/>
            </a:pPr>
            <a:r>
              <a:rPr lang="he-IL" dirty="0" smtClean="0"/>
              <a:t>למשל</a:t>
            </a:r>
            <a:r>
              <a:rPr lang="he-IL" dirty="0"/>
              <a:t>, </a:t>
            </a:r>
            <a:r>
              <a:rPr lang="he-IL" dirty="0" smtClean="0"/>
              <a:t>בביטוח חיים משתמשים </a:t>
            </a:r>
            <a:r>
              <a:rPr lang="he-IL" dirty="0"/>
              <a:t>בטבלאות אקטואריות, תוך התחשבות במחלות קודמות של המבוטח (המשפיעות על הסיכון של מבוטח ספציפי למות בגיל מוקדם יותר</a:t>
            </a:r>
            <a:r>
              <a:rPr lang="he-IL" dirty="0" smtClean="0"/>
              <a:t>).</a:t>
            </a:r>
          </a:p>
          <a:p>
            <a:pPr marL="0" indent="0">
              <a:buNone/>
            </a:pPr>
            <a:r>
              <a:rPr lang="he-IL" dirty="0" smtClean="0"/>
              <a:t>לא </a:t>
            </a:r>
            <a:r>
              <a:rPr lang="he-IL" dirty="0"/>
              <a:t>פעם נקבעת הפרמיה בביטוח כללי גם לפי שיקול מסחרי של המבטח.</a:t>
            </a:r>
            <a:endParaRPr lang="en-US" dirty="0"/>
          </a:p>
          <a:p>
            <a:pPr marL="0" indent="0">
              <a:buNone/>
            </a:pPr>
            <a:r>
              <a:rPr lang="he-IL" dirty="0"/>
              <a:t>מכירת </a:t>
            </a:r>
            <a:r>
              <a:rPr lang="he-IL" dirty="0" smtClean="0"/>
              <a:t>פוליסות ביטוח נעשית </a:t>
            </a:r>
            <a:r>
              <a:rPr lang="he-IL" dirty="0"/>
              <a:t>על ידי </a:t>
            </a:r>
            <a:r>
              <a:rPr lang="he-IL" dirty="0" smtClean="0"/>
              <a:t>סוכני ביטוח, </a:t>
            </a:r>
            <a:r>
              <a:rPr lang="he-IL" dirty="0"/>
              <a:t>המייצגים את חברות הביטוח, או ישירות על ידי החברות, </a:t>
            </a:r>
            <a:r>
              <a:rPr lang="he-IL" dirty="0" smtClean="0"/>
              <a:t>בביטוח ישיר.</a:t>
            </a:r>
            <a:endParaRPr lang="en-US" dirty="0"/>
          </a:p>
          <a:p>
            <a:endParaRPr lang="en-US" dirty="0"/>
          </a:p>
        </p:txBody>
      </p:sp>
    </p:spTree>
    <p:extLst>
      <p:ext uri="{BB962C8B-B14F-4D97-AF65-F5344CB8AC3E}">
        <p14:creationId xmlns:p14="http://schemas.microsoft.com/office/powerpoint/2010/main" val="148990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sz="6000" dirty="0" smtClean="0"/>
              <a:t>סוגי ביטוחים</a:t>
            </a:r>
            <a:endParaRPr lang="he-IL" sz="6000" dirty="0"/>
          </a:p>
        </p:txBody>
      </p:sp>
      <p:sp>
        <p:nvSpPr>
          <p:cNvPr id="3" name="מציין מיקום תוכן 2"/>
          <p:cNvSpPr>
            <a:spLocks noGrp="1"/>
          </p:cNvSpPr>
          <p:nvPr>
            <p:ph idx="1"/>
          </p:nvPr>
        </p:nvSpPr>
        <p:spPr>
          <a:xfrm>
            <a:off x="1796399" y="1610436"/>
            <a:ext cx="9995267" cy="4810457"/>
          </a:xfrm>
        </p:spPr>
        <p:txBody>
          <a:bodyPr>
            <a:normAutofit fontScale="85000" lnSpcReduction="20000"/>
          </a:bodyPr>
          <a:lstStyle/>
          <a:p>
            <a:pPr marL="0" indent="0">
              <a:buNone/>
            </a:pPr>
            <a:r>
              <a:rPr lang="he-IL" b="1" u="sng" dirty="0"/>
              <a:t>ביטוח אלמנטרי</a:t>
            </a:r>
            <a:endParaRPr lang="en-US" b="1" u="sng" dirty="0"/>
          </a:p>
          <a:p>
            <a:pPr marL="0" indent="0">
              <a:buNone/>
            </a:pPr>
            <a:r>
              <a:rPr lang="he-IL" dirty="0"/>
              <a:t>ביטוח אלמנטרי (נקרא גם ביטוח כללי) הוא מכלול ענפי הביטוח המבטחים מפני סיכון לרכוש: סיכון לאובדן הרכוש (כולו או חלקו) וסיכון לפגיעה בנפש כתוצאה משימוש ברכוש. </a:t>
            </a:r>
            <a:endParaRPr lang="he-IL" dirty="0" smtClean="0"/>
          </a:p>
          <a:p>
            <a:pPr marL="0" indent="0">
              <a:buNone/>
            </a:pPr>
            <a:r>
              <a:rPr lang="he-IL" dirty="0" smtClean="0"/>
              <a:t>ענפים </a:t>
            </a:r>
            <a:r>
              <a:rPr lang="he-IL" dirty="0"/>
              <a:t>עיקריים בביטוח אלמנטרי:</a:t>
            </a:r>
            <a:endParaRPr lang="en-US" dirty="0"/>
          </a:p>
          <a:p>
            <a:pPr marL="0" indent="0">
              <a:buNone/>
            </a:pPr>
            <a:r>
              <a:rPr lang="he-IL" dirty="0"/>
              <a:t>ביטוח רכב: ביטוח מפני נזקים </a:t>
            </a:r>
            <a:r>
              <a:rPr lang="he-IL" dirty="0" smtClean="0"/>
              <a:t>לרכב, </a:t>
            </a:r>
            <a:r>
              <a:rPr lang="he-IL" dirty="0"/>
              <a:t>וביטוח מפני נזק לצד שלישי.</a:t>
            </a:r>
            <a:endParaRPr lang="en-US" dirty="0"/>
          </a:p>
          <a:p>
            <a:pPr marL="0" indent="0">
              <a:buNone/>
            </a:pPr>
            <a:r>
              <a:rPr lang="he-IL" dirty="0"/>
              <a:t>ביטוח דירה: ביטוח מפני נזק לדירה ולרכוש שבה כתוצאה משריפה, שיטפון, רעידת אדמה, פריצה וכדומה.</a:t>
            </a:r>
            <a:endParaRPr lang="en-US" dirty="0"/>
          </a:p>
          <a:p>
            <a:pPr marL="0" indent="0">
              <a:buNone/>
            </a:pPr>
            <a:r>
              <a:rPr lang="he-IL" dirty="0"/>
              <a:t>ביטוח ימי ואווירי: ביטוח של סחורה הנמצאת בתובלה ימית או אווירית, וכן ביטוח כלי שיט וכלי טיס.</a:t>
            </a:r>
            <a:endParaRPr lang="en-US" dirty="0"/>
          </a:p>
          <a:p>
            <a:pPr marL="0" indent="0">
              <a:buNone/>
            </a:pPr>
            <a:r>
              <a:rPr lang="he-IL" dirty="0"/>
              <a:t>ביטוח נסיעות לחו"ל: ביטוח המכסה הוצאות רפואיות ורכוש המטייל הקורים בזמן תקופות הטיול</a:t>
            </a:r>
            <a:r>
              <a:rPr lang="he-IL" dirty="0" smtClean="0"/>
              <a:t>.</a:t>
            </a:r>
            <a:endParaRPr lang="en-US" dirty="0"/>
          </a:p>
        </p:txBody>
      </p:sp>
    </p:spTree>
    <p:extLst>
      <p:ext uri="{BB962C8B-B14F-4D97-AF65-F5344CB8AC3E}">
        <p14:creationId xmlns:p14="http://schemas.microsoft.com/office/powerpoint/2010/main" val="2037190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a:p>
        </p:txBody>
      </p:sp>
      <p:sp>
        <p:nvSpPr>
          <p:cNvPr id="3" name="מציין מיקום תוכן 2"/>
          <p:cNvSpPr>
            <a:spLocks noGrp="1"/>
          </p:cNvSpPr>
          <p:nvPr>
            <p:ph idx="1"/>
          </p:nvPr>
        </p:nvSpPr>
        <p:spPr/>
        <p:txBody>
          <a:bodyPr>
            <a:normAutofit fontScale="77500" lnSpcReduction="20000"/>
          </a:bodyPr>
          <a:lstStyle/>
          <a:p>
            <a:pPr marL="0" indent="0">
              <a:buNone/>
            </a:pPr>
            <a:r>
              <a:rPr lang="he-IL" dirty="0"/>
              <a:t>ביטוח אלמנטרי נעשה על פי פוליסה </a:t>
            </a:r>
            <a:r>
              <a:rPr lang="he-IL" dirty="0" smtClean="0"/>
              <a:t>חוזה </a:t>
            </a:r>
            <a:r>
              <a:rPr lang="he-IL" dirty="0"/>
              <a:t>ההתקשרות בין המבוטח למבטח </a:t>
            </a:r>
            <a:r>
              <a:rPr lang="he-IL" dirty="0" smtClean="0"/>
              <a:t>המפרטת </a:t>
            </a:r>
            <a:r>
              <a:rPr lang="he-IL" dirty="0"/>
              <a:t>את הרכוש המבוטח ואת ערכו, את המקרים שבהם ישולם סכום הביטוח, ואת הפרמיה </a:t>
            </a:r>
            <a:r>
              <a:rPr lang="he-IL" dirty="0" smtClean="0"/>
              <a:t>הסכום </a:t>
            </a:r>
            <a:r>
              <a:rPr lang="he-IL" dirty="0"/>
              <a:t>שמשלם המבוטח למבטח בתמורה לביטוח.</a:t>
            </a:r>
            <a:endParaRPr lang="en-US" dirty="0"/>
          </a:p>
          <a:p>
            <a:pPr marL="0" indent="0">
              <a:buNone/>
            </a:pPr>
            <a:r>
              <a:rPr lang="he-IL" dirty="0"/>
              <a:t>פוליסות לביטוח אלמנטרי כוללות בדרך כלל סכום של השתתפות עצמית - סכום נזק שאותו ישלם המבוטח מכיסו</a:t>
            </a:r>
            <a:r>
              <a:rPr lang="he-IL" dirty="0" smtClean="0"/>
              <a:t>.</a:t>
            </a:r>
          </a:p>
          <a:p>
            <a:pPr marL="0" indent="0">
              <a:buNone/>
            </a:pPr>
            <a:r>
              <a:rPr lang="he-IL" dirty="0" smtClean="0"/>
              <a:t> </a:t>
            </a:r>
            <a:r>
              <a:rPr lang="he-IL" u="sng" dirty="0"/>
              <a:t>להשתתפות העצמית שתי מטרות:</a:t>
            </a:r>
            <a:endParaRPr lang="en-US" u="sng" dirty="0"/>
          </a:p>
          <a:p>
            <a:r>
              <a:rPr lang="he-IL" dirty="0"/>
              <a:t>מניעתן של תביעות קטנות, כאלה שגובהן נמוך מגובה ההשתתפות העצמית.</a:t>
            </a:r>
            <a:endParaRPr lang="en-US" dirty="0"/>
          </a:p>
          <a:p>
            <a:r>
              <a:rPr lang="he-IL" dirty="0"/>
              <a:t>הקטנת הסיכון המוסרי של חברת הביטוח על ידי מתן תמריץ מסוים למבוטח לשמור על רכושו, כדי להימנע מההשתתפות העצמית.</a:t>
            </a:r>
            <a:endParaRPr lang="en-US" dirty="0"/>
          </a:p>
          <a:p>
            <a:pPr marL="0" indent="0">
              <a:buNone/>
            </a:pPr>
            <a:r>
              <a:rPr lang="he-IL" dirty="0"/>
              <a:t>לעתים מוצע סכום משתנה של השתתפות עצמית: ככל שההשתתפות העצמית גבוהה יותר, כך הפרמיה נמוכה יותר.</a:t>
            </a:r>
            <a:endParaRPr lang="en-US" dirty="0"/>
          </a:p>
          <a:p>
            <a:pPr marL="0" indent="0">
              <a:buNone/>
            </a:pPr>
            <a:r>
              <a:rPr lang="he-IL" dirty="0"/>
              <a:t>בקביעת גובה הפרמיה ניתנת הנחה בגין היעדר תביעות ,</a:t>
            </a:r>
            <a:r>
              <a:rPr lang="he-IL" dirty="0" smtClean="0"/>
              <a:t>הנחה </a:t>
            </a:r>
            <a:r>
              <a:rPr lang="he-IL" dirty="0"/>
              <a:t>שהיא תמריץ נוסף למבוטח להימנע מהגשת תביעה לחברת הביטוח.</a:t>
            </a:r>
            <a:endParaRPr lang="en-US" dirty="0"/>
          </a:p>
          <a:p>
            <a:endParaRPr lang="he-IL" dirty="0"/>
          </a:p>
        </p:txBody>
      </p:sp>
    </p:spTree>
    <p:extLst>
      <p:ext uri="{BB962C8B-B14F-4D97-AF65-F5344CB8AC3E}">
        <p14:creationId xmlns:p14="http://schemas.microsoft.com/office/powerpoint/2010/main" val="3369620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ביטוח רכב</a:t>
            </a:r>
            <a:endParaRPr lang="he-IL" dirty="0"/>
          </a:p>
        </p:txBody>
      </p:sp>
      <p:sp>
        <p:nvSpPr>
          <p:cNvPr id="3" name="מציין מיקום תוכן 2"/>
          <p:cNvSpPr>
            <a:spLocks noGrp="1"/>
          </p:cNvSpPr>
          <p:nvPr>
            <p:ph idx="1"/>
          </p:nvPr>
        </p:nvSpPr>
        <p:spPr>
          <a:xfrm>
            <a:off x="1848715" y="1501254"/>
            <a:ext cx="9779178" cy="4790364"/>
          </a:xfrm>
        </p:spPr>
        <p:txBody>
          <a:bodyPr>
            <a:normAutofit fontScale="62500" lnSpcReduction="20000"/>
          </a:bodyPr>
          <a:lstStyle/>
          <a:p>
            <a:pPr marL="82296" indent="0">
              <a:buNone/>
            </a:pPr>
            <a:r>
              <a:rPr lang="he-IL" dirty="0" smtClean="0"/>
              <a:t>בישראל </a:t>
            </a:r>
            <a:r>
              <a:rPr lang="he-IL" dirty="0"/>
              <a:t>ישנם שני סוגים עיקריים של ביטוחים לרכב:</a:t>
            </a:r>
            <a:endParaRPr lang="en-US" dirty="0"/>
          </a:p>
          <a:p>
            <a:pPr marL="82296" indent="0">
              <a:buNone/>
            </a:pPr>
            <a:r>
              <a:rPr lang="he-IL" u="sng" dirty="0"/>
              <a:t>ביטוח חובה </a:t>
            </a:r>
            <a:r>
              <a:rPr lang="he-IL" dirty="0"/>
              <a:t>- ביטוח לנזקי גוף (פציעה או מוות) שעלולים להיגרם לנהג, לנוסעי הרכב או לאנשים שמחוץ לרכב בתאונת דרכים</a:t>
            </a:r>
            <a:r>
              <a:rPr lang="he-IL" dirty="0" smtClean="0"/>
              <a:t>.</a:t>
            </a:r>
          </a:p>
          <a:p>
            <a:pPr marL="82296" indent="0">
              <a:buNone/>
            </a:pPr>
            <a:r>
              <a:rPr lang="he-IL" dirty="0" smtClean="0"/>
              <a:t> </a:t>
            </a:r>
            <a:r>
              <a:rPr lang="he-IL" dirty="0"/>
              <a:t>על פי "פקודת ביטוח רכב מנועי", אסור לנהוג ברכב שאינו מבוטח בביטוח חובה. ביטוח החובה מכסה את </a:t>
            </a:r>
            <a:r>
              <a:rPr lang="he-IL" u="sng" dirty="0"/>
              <a:t>התחומים הבאים: </a:t>
            </a:r>
            <a:endParaRPr lang="he-IL" u="sng" dirty="0" smtClean="0"/>
          </a:p>
          <a:p>
            <a:pPr>
              <a:buFont typeface="Arial" panose="020B0604020202020204" pitchFamily="34" charset="0"/>
              <a:buChar char="•"/>
            </a:pPr>
            <a:r>
              <a:rPr lang="he-IL" dirty="0" smtClean="0"/>
              <a:t>עלויות </a:t>
            </a:r>
            <a:r>
              <a:rPr lang="he-IL" dirty="0"/>
              <a:t>ללא הגבלה על הוצאות </a:t>
            </a:r>
            <a:r>
              <a:rPr lang="he-IL" dirty="0" smtClean="0"/>
              <a:t>רפואיות.</a:t>
            </a:r>
            <a:endParaRPr lang="en-US" dirty="0"/>
          </a:p>
          <a:p>
            <a:pPr>
              <a:buFont typeface="Arial" panose="020B0604020202020204" pitchFamily="34" charset="0"/>
              <a:buChar char="•"/>
            </a:pPr>
            <a:r>
              <a:rPr lang="he-IL" dirty="0"/>
              <a:t>פיצוי על אבדן השתכרות (עד לגובה של פי שלושה מן השכר הממוצע במשק) וכושר </a:t>
            </a:r>
            <a:r>
              <a:rPr lang="he-IL" dirty="0" smtClean="0"/>
              <a:t>השתכרות.</a:t>
            </a:r>
            <a:endParaRPr lang="en-US" dirty="0"/>
          </a:p>
          <a:p>
            <a:pPr>
              <a:buFont typeface="Arial" panose="020B0604020202020204" pitchFamily="34" charset="0"/>
              <a:buChar char="•"/>
            </a:pPr>
            <a:r>
              <a:rPr lang="he-IL" dirty="0"/>
              <a:t>פיצויים על סבל וכאבים כתוצאה מן התאונה (עד לגובה של כ- 150 אלף ₪</a:t>
            </a:r>
            <a:r>
              <a:rPr lang="he-IL" dirty="0" smtClean="0"/>
              <a:t>).</a:t>
            </a:r>
            <a:endParaRPr lang="en-US" dirty="0"/>
          </a:p>
          <a:p>
            <a:pPr marL="82296" indent="0">
              <a:buNone/>
            </a:pPr>
            <a:r>
              <a:rPr lang="he-IL" u="sng" dirty="0"/>
              <a:t>ביטוח מקיף </a:t>
            </a:r>
            <a:r>
              <a:rPr lang="he-IL" dirty="0"/>
              <a:t>- נקרא גם ביטוח רכוש, אינו חובה על פי חוק, וכולל שני סוגי ביטוח: ביטוח עצמי - זהו ביטוח לנזקי רכוש שעלולים להיגרם לכלי הרכב בשל מקרים המפורטים בפוליסה (מקרה הביטוח) כתוצאה מתאונה, נזק או אסון טבע כלשהם (למשל: גניבה, חבלה, שריפה, הצפה וכדומה) ולאחריות חוקית כלפי צד שלישי בשל נזקי רכוש. לביטוח רכב פרטי ומסחרי במשקל כולל עד 4 טון - למעט רכב דו גלגלי, נקבעו בתקנה, לפי חוק הפיקוח על שירותים פיננסיים (ביטוח), תנאי מינימום מחייבים. הביטוח אינו מכסה עלויות הנובעות מבלאי של חלקי הרכב, אולם תאונה שנגרמה בשל בלאי מבוטחת במסגרת הביטוח המקיף.</a:t>
            </a:r>
            <a:endParaRPr lang="en-US" dirty="0"/>
          </a:p>
          <a:p>
            <a:pPr marL="82296" indent="0">
              <a:buNone/>
            </a:pPr>
            <a:r>
              <a:rPr lang="he-IL" u="sng" dirty="0"/>
              <a:t>ביטוח צד ג' </a:t>
            </a:r>
            <a:r>
              <a:rPr lang="he-IL" dirty="0"/>
              <a:t>- ביטוח אחריותו החוקית של בעל הרכב לנזקי רכב ורכוש של צד שלישי שנגרמו על ידי הרכב המבוטח (למשל רכב מבוטח שפגע ברכב אחר או ברכוש שאינו רכב, כמו גדר, מבנה וכדומה).</a:t>
            </a:r>
            <a:endParaRPr lang="en-US" dirty="0"/>
          </a:p>
          <a:p>
            <a:pPr marL="0" indent="0">
              <a:buNone/>
            </a:pPr>
            <a:endParaRPr lang="en-US" dirty="0"/>
          </a:p>
          <a:p>
            <a:endParaRPr lang="he-IL" dirty="0"/>
          </a:p>
        </p:txBody>
      </p:sp>
    </p:spTree>
    <p:extLst>
      <p:ext uri="{BB962C8B-B14F-4D97-AF65-F5344CB8AC3E}">
        <p14:creationId xmlns:p14="http://schemas.microsoft.com/office/powerpoint/2010/main" val="3895130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pPr algn="ctr"/>
            <a:r>
              <a:rPr lang="he-IL" dirty="0" smtClean="0"/>
              <a:t>ביטוח דירה</a:t>
            </a:r>
            <a:endParaRPr lang="he-IL" dirty="0"/>
          </a:p>
        </p:txBody>
      </p:sp>
      <p:sp>
        <p:nvSpPr>
          <p:cNvPr id="3" name="מציין מיקום תוכן 2"/>
          <p:cNvSpPr>
            <a:spLocks noGrp="1"/>
          </p:cNvSpPr>
          <p:nvPr>
            <p:ph idx="1"/>
          </p:nvPr>
        </p:nvSpPr>
        <p:spPr>
          <a:xfrm>
            <a:off x="2123945" y="1469029"/>
            <a:ext cx="9690846" cy="5054601"/>
          </a:xfrm>
        </p:spPr>
        <p:txBody>
          <a:bodyPr>
            <a:normAutofit fontScale="70000" lnSpcReduction="20000"/>
          </a:bodyPr>
          <a:lstStyle/>
          <a:p>
            <a:r>
              <a:rPr lang="he-IL" b="1" dirty="0"/>
              <a:t>מהי פוליסת ביטוח דירה תקנית</a:t>
            </a:r>
            <a:endParaRPr lang="en-US" dirty="0"/>
          </a:p>
          <a:p>
            <a:pPr marL="0" indent="0">
              <a:buNone/>
            </a:pPr>
            <a:r>
              <a:rPr lang="he-IL" dirty="0"/>
              <a:t>פוליסה תקנית היא הפוליסה המינימאלית שנקבעה על ידי המדינה. פוליסה תקנית, במובנים רבים היא כמו הגדרת "שכר מינימום" </a:t>
            </a:r>
            <a:r>
              <a:rPr lang="he-IL" dirty="0" smtClean="0"/>
              <a:t>- </a:t>
            </a:r>
            <a:r>
              <a:rPr lang="he-IL" dirty="0"/>
              <a:t>כמו שלמעסיק אסור לשלם פחות מסכום מסוים שנקרא שכר מינימום כך גם </a:t>
            </a:r>
            <a:r>
              <a:rPr lang="he-IL" dirty="0" smtClean="0"/>
              <a:t>חברת הביטוח </a:t>
            </a:r>
            <a:r>
              <a:rPr lang="he-IL" dirty="0"/>
              <a:t>לא רשאית למכור פוליסה ביטוח דירה בתנאים גרועים יותר מהמינימום הקבוע בחוק. </a:t>
            </a:r>
            <a:endParaRPr lang="he-IL" dirty="0" smtClean="0"/>
          </a:p>
          <a:p>
            <a:pPr marL="0" indent="0">
              <a:buNone/>
            </a:pPr>
            <a:r>
              <a:rPr lang="he-IL" dirty="0" smtClean="0"/>
              <a:t>פוליסה </a:t>
            </a:r>
            <a:r>
              <a:rPr lang="he-IL" dirty="0"/>
              <a:t>תקנית היא, במרבית המקרים, פוליסת ביטוח דירה שמקבלים </a:t>
            </a:r>
            <a:r>
              <a:rPr lang="he-IL" dirty="0" err="1"/>
              <a:t>רוכשי</a:t>
            </a:r>
            <a:r>
              <a:rPr lang="he-IL" dirty="0"/>
              <a:t> דירות מהבנק למשכנתאות בעזרתו רכשו את הדירה</a:t>
            </a:r>
            <a:r>
              <a:rPr lang="en-US" dirty="0"/>
              <a:t>.</a:t>
            </a:r>
          </a:p>
          <a:p>
            <a:pPr marL="0" indent="0">
              <a:buNone/>
            </a:pPr>
            <a:r>
              <a:rPr lang="he-IL" dirty="0" smtClean="0"/>
              <a:t>יש</a:t>
            </a:r>
            <a:r>
              <a:rPr lang="he-IL" b="1" dirty="0" smtClean="0"/>
              <a:t> </a:t>
            </a:r>
            <a:r>
              <a:rPr lang="he-IL" dirty="0" smtClean="0"/>
              <a:t>לשים לב שפוליסת </a:t>
            </a:r>
            <a:r>
              <a:rPr lang="he-IL" dirty="0"/>
              <a:t>ביטוח דירה תקנית אינה מכסה </a:t>
            </a:r>
            <a:r>
              <a:rPr lang="he-IL" dirty="0" smtClean="0"/>
              <a:t>במקרה </a:t>
            </a:r>
            <a:r>
              <a:rPr lang="he-IL" dirty="0"/>
              <a:t>של נזקים לצד ג'. </a:t>
            </a:r>
            <a:endParaRPr lang="he-IL" dirty="0" smtClean="0"/>
          </a:p>
          <a:p>
            <a:pPr marL="0" indent="0">
              <a:buNone/>
            </a:pPr>
            <a:r>
              <a:rPr lang="he-IL" dirty="0" smtClean="0"/>
              <a:t>כך </a:t>
            </a:r>
            <a:r>
              <a:rPr lang="he-IL" dirty="0"/>
              <a:t>למשל, אם התפוצץ </a:t>
            </a:r>
            <a:r>
              <a:rPr lang="he-IL" dirty="0" smtClean="0"/>
              <a:t>בדירה </a:t>
            </a:r>
            <a:r>
              <a:rPr lang="he-IL" dirty="0"/>
              <a:t>צינור שגרם נזק לדירת השכנים </a:t>
            </a:r>
            <a:r>
              <a:rPr lang="he-IL" dirty="0" smtClean="0"/>
              <a:t>- הנזק לא מכוסה </a:t>
            </a:r>
            <a:r>
              <a:rPr lang="he-IL" dirty="0"/>
              <a:t>על ידי הביטוח. מיותר לציין, שנזק כזה עלול להסתכם בסכומי כסף נכבדים.</a:t>
            </a:r>
            <a:endParaRPr lang="en-US" dirty="0"/>
          </a:p>
          <a:p>
            <a:r>
              <a:rPr lang="he-IL" b="1" dirty="0"/>
              <a:t>מהי פוליסת ביטוח דירה סטנדרטית</a:t>
            </a:r>
            <a:endParaRPr lang="en-US" dirty="0"/>
          </a:p>
          <a:p>
            <a:pPr marL="0" indent="0">
              <a:buNone/>
            </a:pPr>
            <a:r>
              <a:rPr lang="he-IL" dirty="0"/>
              <a:t>פוליסת ביטוח דירה סטנדרטית היא פוליסת ביטוח דירה שמוצעת על ידי חברות הביטוח ולא על ידי הבנק. גם ביטוח זה הוא מינימאלי אך כן מכסה צד שלישי. כמו כן, הפוליסה מכסה נזקים לפריטים שונים בדירה כגון שמשות, מטבח, או תכשיטים ודברי ערך</a:t>
            </a:r>
            <a:r>
              <a:rPr lang="he-IL" dirty="0" smtClean="0"/>
              <a:t>.</a:t>
            </a:r>
          </a:p>
          <a:p>
            <a:pPr marL="0" indent="0">
              <a:buNone/>
            </a:pPr>
            <a:r>
              <a:rPr lang="he-IL" dirty="0" smtClean="0"/>
              <a:t> </a:t>
            </a:r>
            <a:r>
              <a:rPr lang="he-IL" dirty="0"/>
              <a:t>עם זאת, פוליסה זו אינה מקיפה והסיכונים שכלולים בה הם סיכונים קבועים שאין אפשרות להוסיף עליהם סיכונים המותאמים לך אישית.</a:t>
            </a:r>
            <a:endParaRPr lang="en-US" dirty="0"/>
          </a:p>
          <a:p>
            <a:endParaRPr lang="he-IL" dirty="0"/>
          </a:p>
        </p:txBody>
      </p:sp>
    </p:spTree>
    <p:extLst>
      <p:ext uri="{BB962C8B-B14F-4D97-AF65-F5344CB8AC3E}">
        <p14:creationId xmlns:p14="http://schemas.microsoft.com/office/powerpoint/2010/main" val="26233919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מפנה השמש">
  <a:themeElements>
    <a:clrScheme name="מפנה השמש">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מפנה השמש">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מפנה השמש">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546</TotalTime>
  <Words>5500</Words>
  <Application>Microsoft Office PowerPoint</Application>
  <PresentationFormat>מסך רחב</PresentationFormat>
  <Paragraphs>407</Paragraphs>
  <Slides>45</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45</vt:i4>
      </vt:variant>
    </vt:vector>
  </HeadingPairs>
  <TitlesOfParts>
    <vt:vector size="51" baseType="lpstr">
      <vt:lpstr>Arial</vt:lpstr>
      <vt:lpstr>Gill Sans MT</vt:lpstr>
      <vt:lpstr>Verdana</vt:lpstr>
      <vt:lpstr>Wingdings</vt:lpstr>
      <vt:lpstr>Wingdings 2</vt:lpstr>
      <vt:lpstr>מפנה השמש</vt:lpstr>
      <vt:lpstr>עולם הביטוח</vt:lpstr>
      <vt:lpstr>מאיפה עולם הביטוח התחיל?</vt:lpstr>
      <vt:lpstr>המשך..</vt:lpstr>
      <vt:lpstr>מהו ביטוח?</vt:lpstr>
      <vt:lpstr>מצגת של PowerPoint</vt:lpstr>
      <vt:lpstr>סוגי ביטוחים</vt:lpstr>
      <vt:lpstr>מצגת של PowerPoint</vt:lpstr>
      <vt:lpstr>ביטוח רכב</vt:lpstr>
      <vt:lpstr>ביטוח דירה</vt:lpstr>
      <vt:lpstr>ביטוח חיים</vt:lpstr>
      <vt:lpstr>פוליסות ביטוח חיים הן משלושה סוגים: </vt:lpstr>
      <vt:lpstr>ביטוח פנסיוני</vt:lpstr>
      <vt:lpstr>מצגת של PowerPoint</vt:lpstr>
      <vt:lpstr> הביטוח הפנסיוני מוסדר בחוקים רבים  העיקריים שבהם: </vt:lpstr>
      <vt:lpstr>מצגת של PowerPoint</vt:lpstr>
      <vt:lpstr>מצגת של PowerPoint</vt:lpstr>
      <vt:lpstr>ביטוח בריאות</vt:lpstr>
      <vt:lpstr>הרגולציה בביטוח</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החוקים המנחים ברגולציה </vt:lpstr>
      <vt:lpstr>חברת הביטוח הטובה בישראל – משרד האוצר 2015</vt:lpstr>
      <vt:lpstr>מצגת של PowerPoint</vt:lpstr>
      <vt:lpstr>סקירה של חברות הביטוח הגדולות בישראל</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 </vt:lpstr>
      <vt:lpstr>לסיכום</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 מרכזי קניות</dc:title>
  <dc:creator>טל אברהם</dc:creator>
  <cp:lastModifiedBy>זיו רייך</cp:lastModifiedBy>
  <cp:revision>68</cp:revision>
  <dcterms:created xsi:type="dcterms:W3CDTF">2016-03-31T15:16:29Z</dcterms:created>
  <dcterms:modified xsi:type="dcterms:W3CDTF">2016-07-26T06:09:22Z</dcterms:modified>
</cp:coreProperties>
</file>