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1.jpg" ContentType="image/jpg"/>
  <Override PartName="/ppt/media/image22.jpg" ContentType="image/jpg"/>
  <Override PartName="/ppt/charts/chart1.xml" ContentType="application/vnd.openxmlformats-officedocument.drawingml.chart+xml"/>
  <Override PartName="/ppt/media/image28.jpg" ContentType="image/jpg"/>
  <Override PartName="/ppt/media/image29.jpg" ContentType="image/jpg"/>
  <Override PartName="/ppt/media/image30.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2" r:id="rId1"/>
  </p:sldMasterIdLst>
  <p:notesMasterIdLst>
    <p:notesMasterId r:id="rId339"/>
  </p:notes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6" r:id="rId81"/>
    <p:sldId id="337" r:id="rId82"/>
    <p:sldId id="338" r:id="rId83"/>
    <p:sldId id="339" r:id="rId84"/>
    <p:sldId id="340" r:id="rId85"/>
    <p:sldId id="341" r:id="rId86"/>
    <p:sldId id="342" r:id="rId87"/>
    <p:sldId id="343" r:id="rId88"/>
    <p:sldId id="344" r:id="rId89"/>
    <p:sldId id="345"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 id="453" r:id="rId197"/>
    <p:sldId id="454" r:id="rId198"/>
    <p:sldId id="455" r:id="rId199"/>
    <p:sldId id="456" r:id="rId200"/>
    <p:sldId id="457" r:id="rId201"/>
    <p:sldId id="458" r:id="rId202"/>
    <p:sldId id="459" r:id="rId203"/>
    <p:sldId id="460"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482" r:id="rId226"/>
    <p:sldId id="483" r:id="rId227"/>
    <p:sldId id="484"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498" r:id="rId242"/>
    <p:sldId id="499" r:id="rId243"/>
    <p:sldId id="500" r:id="rId244"/>
    <p:sldId id="501" r:id="rId245"/>
    <p:sldId id="502" r:id="rId246"/>
    <p:sldId id="503" r:id="rId247"/>
    <p:sldId id="504" r:id="rId248"/>
    <p:sldId id="505" r:id="rId249"/>
    <p:sldId id="506" r:id="rId250"/>
    <p:sldId id="507" r:id="rId251"/>
    <p:sldId id="508" r:id="rId252"/>
    <p:sldId id="509" r:id="rId253"/>
    <p:sldId id="510"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4" r:id="rId268"/>
    <p:sldId id="525" r:id="rId269"/>
    <p:sldId id="526" r:id="rId270"/>
    <p:sldId id="527" r:id="rId271"/>
    <p:sldId id="528" r:id="rId272"/>
    <p:sldId id="529" r:id="rId273"/>
    <p:sldId id="530" r:id="rId274"/>
    <p:sldId id="531" r:id="rId275"/>
    <p:sldId id="532" r:id="rId276"/>
    <p:sldId id="533" r:id="rId277"/>
    <p:sldId id="534" r:id="rId278"/>
    <p:sldId id="535" r:id="rId279"/>
    <p:sldId id="536" r:id="rId280"/>
    <p:sldId id="537" r:id="rId281"/>
    <p:sldId id="538" r:id="rId282"/>
    <p:sldId id="539" r:id="rId283"/>
    <p:sldId id="540" r:id="rId284"/>
    <p:sldId id="541" r:id="rId285"/>
    <p:sldId id="542" r:id="rId286"/>
    <p:sldId id="543" r:id="rId287"/>
    <p:sldId id="544" r:id="rId288"/>
    <p:sldId id="545" r:id="rId289"/>
    <p:sldId id="546" r:id="rId290"/>
    <p:sldId id="547" r:id="rId291"/>
    <p:sldId id="548" r:id="rId292"/>
    <p:sldId id="549" r:id="rId293"/>
    <p:sldId id="550" r:id="rId294"/>
    <p:sldId id="551" r:id="rId295"/>
    <p:sldId id="552" r:id="rId296"/>
    <p:sldId id="553" r:id="rId297"/>
    <p:sldId id="554" r:id="rId298"/>
    <p:sldId id="555" r:id="rId299"/>
    <p:sldId id="556" r:id="rId300"/>
    <p:sldId id="557" r:id="rId301"/>
    <p:sldId id="558" r:id="rId302"/>
    <p:sldId id="559" r:id="rId303"/>
    <p:sldId id="560" r:id="rId304"/>
    <p:sldId id="561" r:id="rId305"/>
    <p:sldId id="562" r:id="rId306"/>
    <p:sldId id="563" r:id="rId307"/>
    <p:sldId id="564" r:id="rId308"/>
    <p:sldId id="565" r:id="rId309"/>
    <p:sldId id="566" r:id="rId310"/>
    <p:sldId id="567" r:id="rId311"/>
    <p:sldId id="568" r:id="rId312"/>
    <p:sldId id="569" r:id="rId313"/>
    <p:sldId id="570" r:id="rId314"/>
    <p:sldId id="571" r:id="rId315"/>
    <p:sldId id="572" r:id="rId316"/>
    <p:sldId id="573" r:id="rId317"/>
    <p:sldId id="574" r:id="rId318"/>
    <p:sldId id="575" r:id="rId319"/>
    <p:sldId id="576" r:id="rId320"/>
    <p:sldId id="577" r:id="rId321"/>
    <p:sldId id="578" r:id="rId322"/>
    <p:sldId id="579" r:id="rId323"/>
    <p:sldId id="580" r:id="rId324"/>
    <p:sldId id="581" r:id="rId325"/>
    <p:sldId id="582" r:id="rId326"/>
    <p:sldId id="583" r:id="rId327"/>
    <p:sldId id="584" r:id="rId328"/>
    <p:sldId id="585" r:id="rId329"/>
    <p:sldId id="586" r:id="rId330"/>
    <p:sldId id="587" r:id="rId331"/>
    <p:sldId id="588" r:id="rId332"/>
    <p:sldId id="589" r:id="rId333"/>
    <p:sldId id="590" r:id="rId334"/>
    <p:sldId id="591" r:id="rId335"/>
    <p:sldId id="592" r:id="rId336"/>
    <p:sldId id="593" r:id="rId337"/>
    <p:sldId id="594" r:id="rId33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presProps" Target="presProp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viewProps" Target="viewProp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theme" Target="theme/theme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1495;&#1493;&#1489;&#1512;&#1514;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dirty="0" smtClean="0"/>
              <a:t>מי משקיע בבורסה</a:t>
            </a:r>
            <a:endParaRPr lang="he-IL" dirty="0"/>
          </a:p>
        </c:rich>
      </c:tx>
      <c:layout>
        <c:manualLayout>
          <c:xMode val="edge"/>
          <c:yMode val="edge"/>
          <c:x val="0.69172808771734917"/>
          <c:y val="0.12597806592918248"/>
        </c:manualLayout>
      </c:layout>
      <c:overlay val="0"/>
    </c:title>
    <c:autoTitleDeleted val="0"/>
    <c:plotArea>
      <c:layout>
        <c:manualLayout>
          <c:layoutTarget val="inner"/>
          <c:xMode val="edge"/>
          <c:yMode val="edge"/>
          <c:x val="0.30710013702181238"/>
          <c:y val="0.10592451808705558"/>
          <c:w val="0.4424703298074093"/>
          <c:h val="0.80066059679435975"/>
        </c:manualLayout>
      </c:layout>
      <c:pieChart>
        <c:varyColors val="1"/>
        <c:ser>
          <c:idx val="1"/>
          <c:order val="1"/>
          <c:tx>
            <c:strRef>
              <c:f>גיליון1!$C$1</c:f>
              <c:strCache>
                <c:ptCount val="1"/>
                <c:pt idx="0">
                  <c:v>כמות צפה 60%</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גיליון1!$A$2:$A$12</c:f>
              <c:strCache>
                <c:ptCount val="7"/>
                <c:pt idx="0">
                  <c:v>בעלי עניין ישראלים</c:v>
                </c:pt>
                <c:pt idx="1">
                  <c:v>בעלי עניין תושבי חוץ</c:v>
                </c:pt>
                <c:pt idx="2">
                  <c:v>ציבור ומוסדיים זרים</c:v>
                </c:pt>
                <c:pt idx="3">
                  <c:v>ציבור ישראלי</c:v>
                </c:pt>
                <c:pt idx="4">
                  <c:v>קופות גמל ופנסיה</c:v>
                </c:pt>
                <c:pt idx="5">
                  <c:v>חברות ביטוח</c:v>
                </c:pt>
                <c:pt idx="6">
                  <c:v>קרנות נאמנות</c:v>
                </c:pt>
              </c:strCache>
            </c:strRef>
          </c:cat>
          <c:val>
            <c:numRef>
              <c:f>גיליון1!$C$2:$C$12</c:f>
              <c:numCache>
                <c:formatCode>General</c:formatCode>
                <c:ptCount val="11"/>
              </c:numCache>
            </c:numRef>
          </c:val>
        </c:ser>
        <c:dLbls>
          <c:showLegendKey val="0"/>
          <c:showVal val="0"/>
          <c:showCatName val="0"/>
          <c:showSerName val="0"/>
          <c:showPercent val="1"/>
          <c:showBubbleSize val="0"/>
          <c:showLeaderLines val="1"/>
        </c:dLbls>
        <c:firstSliceAng val="0"/>
      </c:pieChart>
      <c:pieChart>
        <c:varyColors val="1"/>
        <c:ser>
          <c:idx val="0"/>
          <c:order val="0"/>
          <c:tx>
            <c:strRef>
              <c:f>גיליון1!$B$1</c:f>
              <c:strCache>
                <c:ptCount val="1"/>
                <c:pt idx="0">
                  <c:v>בעלי עיניין 40%</c:v>
                </c:pt>
              </c:strCache>
            </c:strRef>
          </c:tx>
          <c:spPr>
            <a:ln>
              <a:prstDash val="solid"/>
            </a:ln>
          </c:spPr>
          <c:dLbls>
            <c:dLbl>
              <c:idx val="0"/>
              <c:layout>
                <c:manualLayout>
                  <c:x val="-6.7315010807766001E-2"/>
                  <c:y val="-0.17180983418068185"/>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0696411412377183"/>
                  <c:y val="-9.449501201806501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611643540581261"/>
                  <c:y val="0.1508562540670084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8.3066062835123577E-2"/>
                  <c:y val="0.14381933753392481"/>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3522754294357156"/>
                  <c:y val="9.067268539827139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2.3244493301913822E-2"/>
                  <c:y val="9.8847041686726169E-3"/>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100"/>
                </a:pPr>
                <a:endParaRPr lang="he-IL"/>
              </a:p>
            </c:txPr>
            <c:dLblPos val="inEnd"/>
            <c:showLegendKey val="0"/>
            <c:showVal val="0"/>
            <c:showCatName val="1"/>
            <c:showSerName val="0"/>
            <c:showPercent val="1"/>
            <c:showBubbleSize val="0"/>
            <c:showLeaderLines val="1"/>
            <c:extLst>
              <c:ext xmlns:c15="http://schemas.microsoft.com/office/drawing/2012/chart" uri="{CE6537A1-D6FC-4f65-9D91-7224C49458BB}"/>
            </c:extLst>
          </c:dLbls>
          <c:cat>
            <c:strRef>
              <c:f>גיליון1!$A$2:$A$12</c:f>
              <c:strCache>
                <c:ptCount val="7"/>
                <c:pt idx="0">
                  <c:v>בעלי עניין ישראלים</c:v>
                </c:pt>
                <c:pt idx="1">
                  <c:v>בעלי עניין תושבי חוץ</c:v>
                </c:pt>
                <c:pt idx="2">
                  <c:v>ציבור ומוסדיים זרים</c:v>
                </c:pt>
                <c:pt idx="3">
                  <c:v>ציבור ישראלי</c:v>
                </c:pt>
                <c:pt idx="4">
                  <c:v>קופות גמל ופנסיה</c:v>
                </c:pt>
                <c:pt idx="5">
                  <c:v>חברות ביטוח</c:v>
                </c:pt>
                <c:pt idx="6">
                  <c:v>קרנות נאמנות</c:v>
                </c:pt>
              </c:strCache>
            </c:strRef>
          </c:cat>
          <c:val>
            <c:numRef>
              <c:f>גיליון1!$B$2:$B$12</c:f>
              <c:numCache>
                <c:formatCode>0%</c:formatCode>
                <c:ptCount val="11"/>
                <c:pt idx="0">
                  <c:v>0.34</c:v>
                </c:pt>
                <c:pt idx="1">
                  <c:v>0.06</c:v>
                </c:pt>
                <c:pt idx="2">
                  <c:v>0.35</c:v>
                </c:pt>
                <c:pt idx="3">
                  <c:v>0.11</c:v>
                </c:pt>
                <c:pt idx="4">
                  <c:v>0.09</c:v>
                </c:pt>
                <c:pt idx="5">
                  <c:v>0.04</c:v>
                </c:pt>
                <c:pt idx="6">
                  <c:v>0.01</c:v>
                </c:pt>
              </c:numCache>
            </c:numRef>
          </c:val>
        </c:ser>
        <c:ser>
          <c:idx val="2"/>
          <c:order val="2"/>
          <c:tx>
            <c:strRef>
              <c:f>גיליון1!#REF!</c:f>
              <c:strCache>
                <c:ptCount val="1"/>
                <c:pt idx="0">
                  <c:v>#REF!</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גיליון1!$A$2:$A$12</c:f>
              <c:strCache>
                <c:ptCount val="7"/>
                <c:pt idx="0">
                  <c:v>בעלי עניין ישראלים</c:v>
                </c:pt>
                <c:pt idx="1">
                  <c:v>בעלי עניין תושבי חוץ</c:v>
                </c:pt>
                <c:pt idx="2">
                  <c:v>ציבור ומוסדיים זרים</c:v>
                </c:pt>
                <c:pt idx="3">
                  <c:v>ציבור ישראלי</c:v>
                </c:pt>
                <c:pt idx="4">
                  <c:v>קופות גמל ופנסיה</c:v>
                </c:pt>
                <c:pt idx="5">
                  <c:v>חברות ביטוח</c:v>
                </c:pt>
                <c:pt idx="6">
                  <c:v>קרנות נאמנות</c:v>
                </c:pt>
              </c:strCache>
            </c:strRef>
          </c:cat>
          <c:val>
            <c:numRef>
              <c:f>גיליון1!$D$2:$D$12</c:f>
              <c:numCache>
                <c:formatCode>General</c:formatCode>
                <c:ptCount val="11"/>
                <c:pt idx="0" formatCode="0%">
                  <c:v>0.35</c:v>
                </c:pt>
              </c:numCache>
            </c:numRef>
          </c:val>
        </c:ser>
        <c:dLbls>
          <c:showLegendKey val="0"/>
          <c:showVal val="0"/>
          <c:showCatName val="0"/>
          <c:showSerName val="0"/>
          <c:showPercent val="1"/>
          <c:showBubbleSize val="0"/>
          <c:showLeaderLines val="1"/>
        </c:dLbls>
        <c:firstSliceAng val="100"/>
      </c:pieChart>
      <c:spPr>
        <a:noFill/>
      </c:spPr>
    </c:plotArea>
    <c:plotVisOnly val="1"/>
    <c:dispBlanksAs val="gap"/>
    <c:showDLblsOverMax val="0"/>
  </c:chart>
  <c:txPr>
    <a:bodyPr/>
    <a:lstStyle/>
    <a:p>
      <a:pPr>
        <a:defRPr sz="1800"/>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he-IL"/>
              <a:t>מבנה מערכת הבנקאות בישראל</a:t>
            </a:r>
          </a:p>
        </c:rich>
      </c:tx>
      <c:overlay val="0"/>
    </c:title>
    <c:autoTitleDeleted val="0"/>
    <c:view3D>
      <c:rotX val="30"/>
      <c:rotY val="36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גיליון1!$A$1:$A$6</c:f>
              <c:strCache>
                <c:ptCount val="6"/>
                <c:pt idx="0">
                  <c:v>דיסקונט</c:v>
                </c:pt>
                <c:pt idx="1">
                  <c:v>לאומי</c:v>
                </c:pt>
                <c:pt idx="2">
                  <c:v>פועלים </c:v>
                </c:pt>
                <c:pt idx="3">
                  <c:v>מזרחי</c:v>
                </c:pt>
                <c:pt idx="4">
                  <c:v>בינלאומי </c:v>
                </c:pt>
                <c:pt idx="5">
                  <c:v>אחר</c:v>
                </c:pt>
              </c:strCache>
            </c:strRef>
          </c:cat>
          <c:val>
            <c:numRef>
              <c:f>גיליון1!$B$1:$B$6</c:f>
              <c:numCache>
                <c:formatCode>0.00%</c:formatCode>
                <c:ptCount val="6"/>
                <c:pt idx="0">
                  <c:v>0.17</c:v>
                </c:pt>
                <c:pt idx="1">
                  <c:v>0.30399999999999999</c:v>
                </c:pt>
                <c:pt idx="2">
                  <c:v>0.311</c:v>
                </c:pt>
                <c:pt idx="3">
                  <c:v>9.9000000000000005E-2</c:v>
                </c:pt>
                <c:pt idx="4">
                  <c:v>8.1000000000000003E-2</c:v>
                </c:pt>
                <c:pt idx="5">
                  <c:v>3.5000000000000003E-2</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2000">
          <a:latin typeface="Aharoni" pitchFamily="2" charset="-79"/>
          <a:cs typeface="Aharoni" pitchFamily="2" charset="-79"/>
        </a:defRPr>
      </a:pPr>
      <a:endParaRPr lang="he-IL"/>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B8EC95D-2865-4A97-ABA8-0856F6624BF6}" type="datetimeFigureOut">
              <a:rPr lang="he-IL" smtClean="0"/>
              <a:t>א'/סיון/תשע"ו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4CA0BD9-709F-486E-8855-013E2A2BA07D}" type="slidenum">
              <a:rPr lang="he-IL" smtClean="0"/>
              <a:t>‹#›</a:t>
            </a:fld>
            <a:endParaRPr lang="he-IL"/>
          </a:p>
        </p:txBody>
      </p:sp>
    </p:spTree>
    <p:extLst>
      <p:ext uri="{BB962C8B-B14F-4D97-AF65-F5344CB8AC3E}">
        <p14:creationId xmlns:p14="http://schemas.microsoft.com/office/powerpoint/2010/main" val="18842607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B535E56-9478-4FF4-B559-802DC1F5AA3B}" type="slidenum">
              <a:rPr lang="he-IL" smtClean="0"/>
              <a:t>29</a:t>
            </a:fld>
            <a:endParaRPr lang="he-IL"/>
          </a:p>
        </p:txBody>
      </p:sp>
    </p:spTree>
    <p:extLst>
      <p:ext uri="{BB962C8B-B14F-4D97-AF65-F5344CB8AC3E}">
        <p14:creationId xmlns:p14="http://schemas.microsoft.com/office/powerpoint/2010/main" val="324529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ACF5EE7-DBEC-41D2-94A8-FEB5680F38BD}" type="slidenum">
              <a:rPr lang="he-IL" smtClean="0"/>
              <a:t>63</a:t>
            </a:fld>
            <a:endParaRPr lang="he-IL"/>
          </a:p>
        </p:txBody>
      </p:sp>
    </p:spTree>
    <p:extLst>
      <p:ext uri="{BB962C8B-B14F-4D97-AF65-F5344CB8AC3E}">
        <p14:creationId xmlns:p14="http://schemas.microsoft.com/office/powerpoint/2010/main" val="311611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DD17498-7922-4C06-AEBD-4CF546CC7958}" type="slidenum">
              <a:rPr lang="he-IL" smtClean="0"/>
              <a:t>98</a:t>
            </a:fld>
            <a:endParaRPr lang="he-IL"/>
          </a:p>
        </p:txBody>
      </p:sp>
    </p:spTree>
    <p:extLst>
      <p:ext uri="{BB962C8B-B14F-4D97-AF65-F5344CB8AC3E}">
        <p14:creationId xmlns:p14="http://schemas.microsoft.com/office/powerpoint/2010/main" val="412429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Tree>
    <p:extLst>
      <p:ext uri="{BB962C8B-B14F-4D97-AF65-F5344CB8AC3E}">
        <p14:creationId xmlns:p14="http://schemas.microsoft.com/office/powerpoint/2010/main" val="8465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2384564-6947-4969-B2FB-75DC8DF57A52}" type="slidenum">
              <a:rPr lang="he-IL" altLang="he-IL" sz="1200" smtClean="0"/>
              <a:pPr eaLnBrk="1" hangingPunct="1"/>
              <a:t>123</a:t>
            </a:fld>
            <a:endParaRPr lang="en-US" altLang="he-IL"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smtClean="0"/>
          </a:p>
        </p:txBody>
      </p:sp>
    </p:spTree>
    <p:extLst>
      <p:ext uri="{BB962C8B-B14F-4D97-AF65-F5344CB8AC3E}">
        <p14:creationId xmlns:p14="http://schemas.microsoft.com/office/powerpoint/2010/main" val="400572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3B0D762-3E81-48F3-AF9C-02BC29A6C5C6}" type="slidenum">
              <a:rPr lang="he-IL" altLang="he-IL" sz="1200" smtClean="0"/>
              <a:pPr eaLnBrk="1" hangingPunct="1"/>
              <a:t>124</a:t>
            </a:fld>
            <a:endParaRPr lang="en-US" altLang="he-IL"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smtClean="0"/>
          </a:p>
        </p:txBody>
      </p:sp>
    </p:spTree>
    <p:extLst>
      <p:ext uri="{BB962C8B-B14F-4D97-AF65-F5344CB8AC3E}">
        <p14:creationId xmlns:p14="http://schemas.microsoft.com/office/powerpoint/2010/main" val="128890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he-IL" altLang="en-US" sz="1200" smtClean="0"/>
              <a:t>אגרות חוב</a:t>
            </a:r>
            <a:endParaRPr lang="en-US" altLang="en-US" sz="1200" smtClean="0"/>
          </a:p>
        </p:txBody>
      </p:sp>
      <p:sp>
        <p:nvSpPr>
          <p:cNvPr id="60419" name="Rectangle 2"/>
          <p:cNvSpPr>
            <a:spLocks noGrp="1" noRot="1" noChangeAspect="1" noChangeArrowheads="1" noTextEdit="1"/>
          </p:cNvSpPr>
          <p:nvPr>
            <p:ph type="sldImg"/>
          </p:nvPr>
        </p:nvSpPr>
        <p:spPr>
          <a:xfrm>
            <a:off x="1143000" y="685800"/>
            <a:ext cx="4573588" cy="3430588"/>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30884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he-IL" altLang="en-US" sz="1200" smtClean="0"/>
              <a:t>אגרות חוב</a:t>
            </a:r>
            <a:endParaRPr lang="en-US" altLang="en-US" sz="1200" smtClean="0"/>
          </a:p>
        </p:txBody>
      </p:sp>
      <p:sp>
        <p:nvSpPr>
          <p:cNvPr id="61443" name="Rectangle 2"/>
          <p:cNvSpPr>
            <a:spLocks noGrp="1" noRot="1" noChangeAspect="1" noChangeArrowheads="1" noTextEdit="1"/>
          </p:cNvSpPr>
          <p:nvPr>
            <p:ph type="sldImg"/>
          </p:nvPr>
        </p:nvSpPr>
        <p:spPr>
          <a:xfrm>
            <a:off x="1143000" y="685800"/>
            <a:ext cx="4573588" cy="3430588"/>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3239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he-IL" altLang="en-US" sz="1200" smtClean="0"/>
              <a:t>אגרות חוב</a:t>
            </a:r>
            <a:endParaRPr lang="en-US" altLang="en-US" sz="1200" smtClean="0"/>
          </a:p>
        </p:txBody>
      </p:sp>
      <p:sp>
        <p:nvSpPr>
          <p:cNvPr id="62467" name="Rectangle 2050"/>
          <p:cNvSpPr>
            <a:spLocks noGrp="1" noRot="1" noChangeAspect="1" noChangeArrowheads="1" noTextEdit="1"/>
          </p:cNvSpPr>
          <p:nvPr>
            <p:ph type="sldImg"/>
          </p:nvPr>
        </p:nvSpPr>
        <p:spPr>
          <a:xfrm>
            <a:off x="1143000" y="685800"/>
            <a:ext cx="4573588" cy="3430588"/>
          </a:xfrm>
          <a:ln/>
        </p:spPr>
      </p:sp>
      <p:sp>
        <p:nvSpPr>
          <p:cNvPr id="62468"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5660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7" name="Date Placeholder 6"/>
          <p:cNvSpPr>
            <a:spLocks noGrp="1"/>
          </p:cNvSpPr>
          <p:nvPr>
            <p:ph type="dt" sz="half" idx="10"/>
          </p:nvPr>
        </p:nvSpPr>
        <p:spPr/>
        <p:txBody>
          <a:bodyPr/>
          <a:lstStyle/>
          <a:p>
            <a:fld id="{4E7438E1-117D-44FB-AC24-B79D899BA877}" type="datetimeFigureOut">
              <a:rPr lang="he-IL" smtClean="0"/>
              <a:t>א'/סיון/תשע"ו</a:t>
            </a:fld>
            <a:endParaRPr lang="he-IL"/>
          </a:p>
        </p:txBody>
      </p:sp>
      <p:sp>
        <p:nvSpPr>
          <p:cNvPr id="8" name="Slide Number Placeholder 7"/>
          <p:cNvSpPr>
            <a:spLocks noGrp="1"/>
          </p:cNvSpPr>
          <p:nvPr>
            <p:ph type="sldNum" sz="quarter" idx="11"/>
          </p:nvPr>
        </p:nvSpPr>
        <p:spPr/>
        <p:txBody>
          <a:bodyPr/>
          <a:lstStyle/>
          <a:p>
            <a:fld id="{DAF22AC9-109E-4E4D-92F9-530E51D9A3A2}" type="slidenum">
              <a:rPr lang="he-IL" smtClean="0"/>
              <a:t>‹#›</a:t>
            </a:fld>
            <a:endParaRPr lang="he-IL"/>
          </a:p>
        </p:txBody>
      </p:sp>
      <p:sp>
        <p:nvSpPr>
          <p:cNvPr id="9" name="Footer Placeholder 8"/>
          <p:cNvSpPr>
            <a:spLocks noGrp="1"/>
          </p:cNvSpPr>
          <p:nvPr>
            <p:ph type="ftr" sz="quarter" idx="12"/>
          </p:nvPr>
        </p:nvSpPr>
        <p:spPr/>
        <p:txBody>
          <a:bodyPr/>
          <a:lstStyle/>
          <a:p>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4E7438E1-117D-44FB-AC24-B79D899BA877}" type="datetimeFigureOut">
              <a:rPr lang="he-IL" smtClean="0"/>
              <a:t>א'/סיון/תשע"ו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4E7438E1-117D-44FB-AC24-B79D899BA877}" type="datetimeFigureOut">
              <a:rPr lang="he-IL" smtClean="0"/>
              <a:t>א'/סיון/תשע"ו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כותרת, טקסט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792163" y="404813"/>
            <a:ext cx="7924800" cy="684212"/>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792163" y="1484313"/>
            <a:ext cx="3770312" cy="5005387"/>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714875" y="1484313"/>
            <a:ext cx="3770313" cy="5005387"/>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מספר שקופית 4"/>
          <p:cNvSpPr>
            <a:spLocks noGrp="1"/>
          </p:cNvSpPr>
          <p:nvPr>
            <p:ph type="sldNum" sz="quarter" idx="10"/>
          </p:nvPr>
        </p:nvSpPr>
        <p:spPr>
          <a:xfrm>
            <a:off x="0" y="6369050"/>
            <a:ext cx="587375" cy="488950"/>
          </a:xfrm>
        </p:spPr>
        <p:txBody>
          <a:bodyPr/>
          <a:lstStyle>
            <a:lvl1pPr>
              <a:defRPr/>
            </a:lvl1pPr>
          </a:lstStyle>
          <a:p>
            <a:pPr>
              <a:defRPr/>
            </a:pPr>
            <a:fld id="{BDB8FA1D-DFF4-40A8-9E8E-4F95C6AD7E19}" type="slidenum">
              <a:rPr lang="he-IL"/>
              <a:pPr>
                <a:defRPr/>
              </a:pPr>
              <a:t>‹#›</a:t>
            </a:fld>
            <a:endParaRPr lang="en-US"/>
          </a:p>
        </p:txBody>
      </p:sp>
    </p:spTree>
    <p:extLst>
      <p:ext uri="{BB962C8B-B14F-4D97-AF65-F5344CB8AC3E}">
        <p14:creationId xmlns:p14="http://schemas.microsoft.com/office/powerpoint/2010/main" val="363838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smtClean="0"/>
          </a:p>
        </p:txBody>
      </p:sp>
      <p:sp>
        <p:nvSpPr>
          <p:cNvPr id="4" name="Date Placeholder 3"/>
          <p:cNvSpPr>
            <a:spLocks noGrp="1"/>
          </p:cNvSpPr>
          <p:nvPr>
            <p:ph type="dt" sz="half" idx="10"/>
          </p:nvPr>
        </p:nvSpPr>
        <p:spPr/>
        <p:txBody>
          <a:bodyPr/>
          <a:lstStyle/>
          <a:p>
            <a:fld id="{4E7438E1-117D-44FB-AC24-B79D899BA877}" type="datetimeFigureOut">
              <a:rPr lang="he-IL" smtClean="0"/>
              <a:t>א'/סיון/תשע"ו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E7438E1-117D-44FB-AC24-B79D899BA877}" type="datetimeFigureOut">
              <a:rPr lang="he-IL" smtClean="0"/>
              <a:t>א'/סיון/תשע"ו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AF22AC9-109E-4E4D-92F9-530E51D9A3A2}" type="slidenum">
              <a:rPr lang="he-IL" smtClean="0"/>
              <a:t>‹#›</a:t>
            </a:fld>
            <a:endParaRPr lang="he-I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smtClean="0"/>
          </a:p>
        </p:txBody>
      </p:sp>
      <p:sp>
        <p:nvSpPr>
          <p:cNvPr id="5" name="Date Placeholder 4"/>
          <p:cNvSpPr>
            <a:spLocks noGrp="1"/>
          </p:cNvSpPr>
          <p:nvPr>
            <p:ph type="dt" sz="half" idx="10"/>
          </p:nvPr>
        </p:nvSpPr>
        <p:spPr/>
        <p:txBody>
          <a:bodyPr/>
          <a:lstStyle/>
          <a:p>
            <a:fld id="{4E7438E1-117D-44FB-AC24-B79D899BA877}" type="datetimeFigureOut">
              <a:rPr lang="he-IL" smtClean="0"/>
              <a:t>א'/סיון/תשע"ו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AF22AC9-109E-4E4D-92F9-530E51D9A3A2}" type="slidenum">
              <a:rPr lang="he-IL" smtClean="0"/>
              <a:t>‹#›</a:t>
            </a:fld>
            <a:endParaRPr lang="he-IL"/>
          </a:p>
        </p:txBody>
      </p:sp>
      <p:sp>
        <p:nvSpPr>
          <p:cNvPr id="9" name="Content Placeholder 8"/>
          <p:cNvSpPr>
            <a:spLocks noGrp="1"/>
          </p:cNvSpPr>
          <p:nvPr>
            <p:ph sz="quarter" idx="13"/>
          </p:nvPr>
        </p:nvSpPr>
        <p:spPr>
          <a:xfrm>
            <a:off x="365760" y="1600200"/>
            <a:ext cx="4041648" cy="452628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7" name="Date Placeholder 6"/>
          <p:cNvSpPr>
            <a:spLocks noGrp="1"/>
          </p:cNvSpPr>
          <p:nvPr>
            <p:ph type="dt" sz="half" idx="10"/>
          </p:nvPr>
        </p:nvSpPr>
        <p:spPr/>
        <p:txBody>
          <a:bodyPr/>
          <a:lstStyle/>
          <a:p>
            <a:fld id="{4E7438E1-117D-44FB-AC24-B79D899BA877}" type="datetimeFigureOut">
              <a:rPr lang="he-IL" smtClean="0"/>
              <a:t>א'/סיון/תשע"ו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AF22AC9-109E-4E4D-92F9-530E51D9A3A2}" type="slidenum">
              <a:rPr lang="he-IL" smtClean="0"/>
              <a:t>‹#›</a:t>
            </a:fld>
            <a:endParaRPr lang="he-IL"/>
          </a:p>
        </p:txBody>
      </p:sp>
      <p:sp>
        <p:nvSpPr>
          <p:cNvPr id="11" name="Content Placeholder 10"/>
          <p:cNvSpPr>
            <a:spLocks noGrp="1"/>
          </p:cNvSpPr>
          <p:nvPr>
            <p:ph sz="quarter" idx="13"/>
          </p:nvPr>
        </p:nvSpPr>
        <p:spPr>
          <a:xfrm>
            <a:off x="457200" y="2212848"/>
            <a:ext cx="4041648" cy="391363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E7438E1-117D-44FB-AC24-B79D899BA877}" type="datetimeFigureOut">
              <a:rPr lang="he-IL" smtClean="0"/>
              <a:t>א'/סיון/תשע"ו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438E1-117D-44FB-AC24-B79D899BA877}" type="datetimeFigureOut">
              <a:rPr lang="he-IL" smtClean="0"/>
              <a:t>א'/סיון/תשע"ו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E7438E1-117D-44FB-AC24-B79D899BA877}" type="datetimeFigureOut">
              <a:rPr lang="he-IL" smtClean="0"/>
              <a:t>א'/סיון/תשע"ו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E7438E1-117D-44FB-AC24-B79D899BA877}" type="datetimeFigureOut">
              <a:rPr lang="he-IL" smtClean="0"/>
              <a:t>א'/סיון/תשע"ו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E7438E1-117D-44FB-AC24-B79D899BA877}" type="datetimeFigureOut">
              <a:rPr lang="he-IL" smtClean="0"/>
              <a:t>א'/סיון/תשע"ו</a:t>
            </a:fld>
            <a:endParaRPr lang="he-I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he-I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AF22AC9-109E-4E4D-92F9-530E51D9A3A2}" type="slidenum">
              <a:rPr lang="he-IL" smtClean="0"/>
              <a:t>‹#›</a:t>
            </a:fld>
            <a:endParaRPr lang="he-I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s://he.wikipedia.org/wiki/30_%D7%91%D7%A0%D7%95%D7%91%D7%9E%D7%91%D7%A8" TargetMode="External"/><Relationship Id="rId3" Type="http://schemas.openxmlformats.org/officeDocument/2006/relationships/hyperlink" Target="https://he.wikipedia.org/wiki/2008" TargetMode="External"/><Relationship Id="rId7" Type="http://schemas.openxmlformats.org/officeDocument/2006/relationships/hyperlink" Target="https://he.wikipedia.org/wiki/31_%D7%91%D7%9E%D7%90%D7%99" TargetMode="External"/><Relationship Id="rId2" Type="http://schemas.openxmlformats.org/officeDocument/2006/relationships/hyperlink" Target="https://he.wikipedia.org/wiki/%D7%9E%D7%93%D7%93_%D7%AA%D7%9C_%D7%90%D7%91%D7%99%D7%91_25" TargetMode="External"/><Relationship Id="rId1" Type="http://schemas.openxmlformats.org/officeDocument/2006/relationships/slideLayout" Target="../slideLayouts/slideLayout2.xml"/><Relationship Id="rId6" Type="http://schemas.openxmlformats.org/officeDocument/2006/relationships/hyperlink" Target="https://he.wikipedia.org/wiki/15_%D7%91%D7%93%D7%A6%D7%9E%D7%91%D7%A8" TargetMode="External"/><Relationship Id="rId5" Type="http://schemas.openxmlformats.org/officeDocument/2006/relationships/hyperlink" Target="https://he.wikipedia.org/wiki/15_%D7%91%D7%99%D7%95%D7%A0%D7%99" TargetMode="External"/><Relationship Id="rId4" Type="http://schemas.openxmlformats.org/officeDocument/2006/relationships/hyperlink" Target="https://he.wikipedia.org/wiki/%D7%A9%D7%A0%D7%99%D7%99%D7%94" TargetMode="External"/><Relationship Id="rId9" Type="http://schemas.openxmlformats.org/officeDocument/2006/relationships/hyperlink" Target="https://he.wikipedia.org/wiki/%D7%90%D7%9C%D7%92%D7%95%D7%A8%D7%99%D7%AA%D7%9D"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www.youtube.com/watch?v=K-8sG2EXUgE"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http://www.futurevalue.co.il/bituach-menahalim/&#1489;&#1497;&#1496;&#1493;&#1495;%20&#1490;&#1502;&#1500;&#1488;.htm" TargetMode="External"/><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hyperlink" Target="http://www.futurevalue.co.il/bituach-menahalim/&#1489;&#1497;&#1496;&#1493;&#1495;%20&#1506;&#1491;&#1497;&#1507;.htm" TargetMode="Externa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hyperlink" Target="https://he.wikipedia.org/wiki/%D7%97%D7%95%D7%96%D7%94" TargetMode="External"/><Relationship Id="rId2" Type="http://schemas.openxmlformats.org/officeDocument/2006/relationships/hyperlink" Target="https://he.wikipedia.org/wiki/%D7%97%D7%91%D7%A8%D7%94_(%D7%AA%D7%90%D7%92%D7%99%D7%93)" TargetMode="External"/><Relationship Id="rId1" Type="http://schemas.openxmlformats.org/officeDocument/2006/relationships/slideLayout" Target="../slideLayouts/slideLayout2.xml"/><Relationship Id="rId4" Type="http://schemas.openxmlformats.org/officeDocument/2006/relationships/hyperlink" Target="https://he.wikipedia.org/wiki/%D7%94%D7%A8%D7%A9%D7%95%D7%AA_%D7%9C%D7%A0%D7%99%D7%99%D7%A8%D7%95%D7%AA_%D7%A2%D7%A8%D7%9A" TargetMode="Externa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8" Type="http://schemas.openxmlformats.org/officeDocument/2006/relationships/hyperlink" Target="https://he.wikipedia.org/wiki/2006" TargetMode="External"/><Relationship Id="rId3" Type="http://schemas.openxmlformats.org/officeDocument/2006/relationships/hyperlink" Target="https://he.wikipedia.org/wiki/%D7%99%D7%95%D7%A1%D7%99_%D7%91%D7%9B%D7%A8_(%D7%A8%D7%95%D7%90%D7%94_%D7%97%D7%A9%D7%91%D7%95%D7%9F)" TargetMode="External"/><Relationship Id="rId7" Type="http://schemas.openxmlformats.org/officeDocument/2006/relationships/hyperlink" Target="https://he.wikipedia.org/wiki/2005" TargetMode="External"/><Relationship Id="rId2" Type="http://schemas.openxmlformats.org/officeDocument/2006/relationships/hyperlink" Target="https://he.wikipedia.org/wiki/%D7%9E%D7%A9%D7%A8%D7%93_%D7%94%D7%90%D7%95%D7%A6%D7%A8" TargetMode="External"/><Relationship Id="rId1" Type="http://schemas.openxmlformats.org/officeDocument/2006/relationships/slideLayout" Target="../slideLayouts/slideLayout2.xml"/><Relationship Id="rId6" Type="http://schemas.openxmlformats.org/officeDocument/2006/relationships/hyperlink" Target="https://he.wikipedia.org/wiki/%D7%A7%D7%95%D7%A4%D7%AA_%D7%92%D7%9E%D7%9C" TargetMode="External"/><Relationship Id="rId5" Type="http://schemas.openxmlformats.org/officeDocument/2006/relationships/hyperlink" Target="https://he.wikipedia.org/wiki/%D7%91%D7%A0%D7%99%D7%9E%D7%99%D7%9F_%D7%A0%D7%AA%D7%A0%D7%99%D7%94%D7%95" TargetMode="External"/><Relationship Id="rId10" Type="http://schemas.openxmlformats.org/officeDocument/2006/relationships/hyperlink" Target="https://he.wikipedia.org/wiki/%D7%91%D7%A8%D7%95%D7%A7%D7%A8" TargetMode="External"/><Relationship Id="rId4" Type="http://schemas.openxmlformats.org/officeDocument/2006/relationships/hyperlink" Target="https://he.wikipedia.org/wiki/%D7%A9%D7%A8_%D7%94%D7%90%D7%95%D7%A6%D7%A8" TargetMode="External"/><Relationship Id="rId9" Type="http://schemas.openxmlformats.org/officeDocument/2006/relationships/hyperlink" Target="https://he.wikipedia.org/wiki/%D7%91%D7%99%D7%98%D7%95%D7%97" TargetMode="Externa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asdaqomx.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he.wikipedia.org/wiki/%D7%A6'%D7%95%D7%90%D7%95" TargetMode="Externa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6.xml"/></Relationships>
</file>

<file path=ppt/slides/_rels/slide3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1.emf"/></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he.wikipedia.org/wiki/%D7%94%D7%90%D7%A0%D7%92_%D7%A1%D7%A0%D7%9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he.wikipedia.org/wiki/%D7%A7%D7%95%D7%91%D7%A5:SSE_logo.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he.wikipedia.org/wiki/%D7%A7%D7%95%D7%91%D7%A5:LSE_logo.svg"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il/url?sa=i&amp;rct=j&amp;q=&amp;esrc=s&amp;source=images&amp;cd=&amp;cad=rja&amp;uact=8&amp;ved=0ahUKEwipp5aCkrvJAhUFFg8KHZD3AzQQjRwIBw&amp;url=http://www.banks4u.co.il/%D7%97%D7%93%D7%A9%D7%95%D7%AA/%D7%A7%D7%95%D7%A8%D7%A1-%D7%94%D7%AA%D7%A0%D7%94%D7%9C%D7%95%D7%AA-%D7%A4%D7%99%D7%A0%D7%A0%D7%A1%D7%99%D7%AA-%D7%A0%D7%9B%D7%95%D7%A0%D7%94&amp;psig=AFQjCNFT_vl4RqGKqgW83eqdVftroD5Y9w&amp;ust=1449075747873953"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he.wikipedia.org/wiki/2010" TargetMode="External"/><Relationship Id="rId2" Type="http://schemas.openxmlformats.org/officeDocument/2006/relationships/hyperlink" Target="https://he.wikipedia.org/w/index.php?title=%D7%9E%D7%90%D7%92%D7%A8_%D7%94%D7%9E%D7%A0%D7%99%D7%95%D7%AA&amp;action=edit&amp;redlink=1" TargetMode="External"/><Relationship Id="rId1" Type="http://schemas.openxmlformats.org/officeDocument/2006/relationships/slideLayout" Target="../slideLayouts/slideLayout2.xml"/><Relationship Id="rId5" Type="http://schemas.openxmlformats.org/officeDocument/2006/relationships/hyperlink" Target="https://he.wikipedia.org/wiki/%D7%9B%D7%99%D7%9E%D7%99%D7%A7%D7%9C%D7%99%D7%9D_%D7%9C%D7%99%D7%A9%D7%A8%D7%90%D7%9C" TargetMode="External"/><Relationship Id="rId4" Type="http://schemas.openxmlformats.org/officeDocument/2006/relationships/hyperlink" Target="https://he.wikipedia.org/wiki/%D7%98%D7%91%D7%A2_%D7%AA%D7%A2%D7%A9%D7%99%D7%95%D7%AA_%D7%A4%D7%A8%D7%9E%D7%A6%D7%91%D7%98%D7%99%D7%95%D7%AA" TargetMode="External"/></Relationships>
</file>

<file path=ppt/slides/_rels/slide97.xml.rels><?xml version="1.0" encoding="UTF-8" standalone="yes"?>
<Relationships xmlns="http://schemas.openxmlformats.org/package/2006/relationships"><Relationship Id="rId2" Type="http://schemas.openxmlformats.org/officeDocument/2006/relationships/hyperlink" Target="http://www.go4it.org.il/trade-stock-exchange/independent-trading"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s://he.wikipedia.org/wiki/%D7%97%D7%91%D7%A8%D7%AA_%D7%94%D7%97%D7%A9%D7%9E%D7%9C" TargetMode="External"/><Relationship Id="rId13" Type="http://schemas.openxmlformats.org/officeDocument/2006/relationships/hyperlink" Target="https://he.wikipedia.org/wiki/%D7%90%D7%9E%D7%93%D7%95%D7%A7%D7%A1" TargetMode="External"/><Relationship Id="rId3" Type="http://schemas.openxmlformats.org/officeDocument/2006/relationships/hyperlink" Target="https://he.wikipedia.org/wiki/%D7%94%D7%97%D7%91%D7%A8%D7%94_%D7%9C%D7%99%D7%A9%D7%A8%D7%90%D7%9C" TargetMode="External"/><Relationship Id="rId7" Type="http://schemas.openxmlformats.org/officeDocument/2006/relationships/hyperlink" Target="https://he.wikipedia.org/wiki/%D7%91%D7%A2%D7%9C_%D7%9E%D7%A0%D7%99%D7%95%D7%AA" TargetMode="External"/><Relationship Id="rId12" Type="http://schemas.openxmlformats.org/officeDocument/2006/relationships/hyperlink" Target="https://he.wikipedia.org/wiki/%D7%A6'%D7%A7%D7%A4%D7%95%D7%99%D7%A0%D7%98" TargetMode="External"/><Relationship Id="rId17" Type="http://schemas.openxmlformats.org/officeDocument/2006/relationships/hyperlink" Target="https://he.wikipedia.org/wiki/%D7%9B%D7%9C%D7%9B%D7%9C%D7%94" TargetMode="External"/><Relationship Id="rId2" Type="http://schemas.openxmlformats.org/officeDocument/2006/relationships/notesSlide" Target="../notesSlides/notesSlide3.xml"/><Relationship Id="rId16" Type="http://schemas.openxmlformats.org/officeDocument/2006/relationships/hyperlink" Target="https://he.wikipedia.org/wiki/%D7%90%D7%A8%D7%A6%D7%95%D7%AA_%D7%94%D7%91%D7%A8%D7%99%D7%AA" TargetMode="External"/><Relationship Id="rId1" Type="http://schemas.openxmlformats.org/officeDocument/2006/relationships/slideLayout" Target="../slideLayouts/slideLayout2.xml"/><Relationship Id="rId6" Type="http://schemas.openxmlformats.org/officeDocument/2006/relationships/hyperlink" Target="https://he.wikipedia.org/wiki/%D7%98%D7%91%D7%A2_%D7%AA%D7%A2%D7%A9%D7%99%D7%95%D7%AA_%D7%A4%D7%A8%D7%9E%D7%A6%D7%91%D7%98%D7%99%D7%95%D7%AA" TargetMode="External"/><Relationship Id="rId11" Type="http://schemas.openxmlformats.org/officeDocument/2006/relationships/hyperlink" Target="https://he.wikipedia.org/wiki/%D7%94%D7%99%D7%99-%D7%98%D7%A7" TargetMode="External"/><Relationship Id="rId5" Type="http://schemas.openxmlformats.org/officeDocument/2006/relationships/hyperlink" Target="https://he.wikipedia.org/wiki/%D7%91%D7%96%22%D7%9F" TargetMode="External"/><Relationship Id="rId15" Type="http://schemas.openxmlformats.org/officeDocument/2006/relationships/hyperlink" Target="https://he.wikipedia.org/wiki/%D7%9E%D7%93%D7%93_%D7%93%D7%90%D7%95_%D7%92'%D7%95%D7%A0%D7%A1" TargetMode="External"/><Relationship Id="rId10" Type="http://schemas.openxmlformats.org/officeDocument/2006/relationships/hyperlink" Target="https://he.wikipedia.org/wiki/%D7%AA%D7%A0%D7%95%D7%91%D7%94" TargetMode="External"/><Relationship Id="rId4" Type="http://schemas.openxmlformats.org/officeDocument/2006/relationships/hyperlink" Target="https://he.wikipedia.org/wiki/%D7%9B%D7%99%22%D7%9C" TargetMode="External"/><Relationship Id="rId9" Type="http://schemas.openxmlformats.org/officeDocument/2006/relationships/hyperlink" Target="https://he.wikipedia.org/wiki/%D7%99%D7%A9%D7%A7%D7%A8" TargetMode="External"/><Relationship Id="rId14" Type="http://schemas.openxmlformats.org/officeDocument/2006/relationships/hyperlink" Target="https://he.wikipedia.org/wiki/%D7%A7%D7%95%D7%9E%D7%91%D7%A8%D7%A1"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r>
              <a:rPr lang="he-IL" sz="8800" dirty="0" smtClean="0"/>
              <a:t>דו"ח ברנע</a:t>
            </a:r>
            <a:r>
              <a:rPr lang="he-IL" dirty="0" smtClean="0"/>
              <a:t/>
            </a:r>
            <a:br>
              <a:rPr lang="he-IL" dirty="0" smtClean="0"/>
            </a:br>
            <a:r>
              <a:rPr lang="he-IL" dirty="0" smtClean="0"/>
              <a:t>כללי עריכת תשקיף</a:t>
            </a:r>
            <a:endParaRPr lang="he-IL" dirty="0"/>
          </a:p>
        </p:txBody>
      </p:sp>
    </p:spTree>
    <p:extLst>
      <p:ext uri="{BB962C8B-B14F-4D97-AF65-F5344CB8AC3E}">
        <p14:creationId xmlns:p14="http://schemas.microsoft.com/office/powerpoint/2010/main" val="190072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יחס קונה מוכר</a:t>
            </a:r>
          </a:p>
        </p:txBody>
      </p:sp>
      <p:sp>
        <p:nvSpPr>
          <p:cNvPr id="3" name="מציין מיקום תוכן 2"/>
          <p:cNvSpPr>
            <a:spLocks noGrp="1"/>
          </p:cNvSpPr>
          <p:nvPr>
            <p:ph idx="1"/>
          </p:nvPr>
        </p:nvSpPr>
        <p:spPr/>
        <p:txBody>
          <a:bodyPr>
            <a:normAutofit/>
          </a:bodyPr>
          <a:lstStyle/>
          <a:p>
            <a:r>
              <a:rPr lang="he-IL" dirty="0" smtClean="0"/>
              <a:t>אופציית רכש נקראת אופציית </a:t>
            </a:r>
            <a:r>
              <a:rPr lang="en-US" dirty="0" smtClean="0"/>
              <a:t>CALL</a:t>
            </a:r>
            <a:r>
              <a:rPr lang="he-IL" dirty="0" smtClean="0"/>
              <a:t>.(כתיבת אופציות) </a:t>
            </a:r>
          </a:p>
          <a:p>
            <a:r>
              <a:rPr lang="he-IL" dirty="0" smtClean="0"/>
              <a:t>אופציית מכר נקראת אופציית </a:t>
            </a:r>
            <a:r>
              <a:rPr lang="en-US" dirty="0" smtClean="0"/>
              <a:t>PUT</a:t>
            </a:r>
            <a:r>
              <a:rPr lang="he-IL" dirty="0" smtClean="0"/>
              <a:t>. (כתיבת אופציות)</a:t>
            </a:r>
          </a:p>
          <a:p>
            <a:r>
              <a:rPr lang="he-IL" dirty="0" smtClean="0"/>
              <a:t>חוזה בין שני צדדים: </a:t>
            </a:r>
          </a:p>
          <a:p>
            <a:pPr>
              <a:buNone/>
            </a:pPr>
            <a:r>
              <a:rPr lang="he-IL" dirty="0" smtClean="0"/>
              <a:t>*כותב האופציה נקרא מוכר.</a:t>
            </a:r>
          </a:p>
          <a:p>
            <a:pPr>
              <a:buNone/>
            </a:pPr>
            <a:r>
              <a:rPr lang="he-IL" dirty="0" smtClean="0"/>
              <a:t>*קונה האופציה נקרא רוכש.</a:t>
            </a:r>
          </a:p>
          <a:p>
            <a:r>
              <a:rPr lang="he-IL" dirty="0" smtClean="0"/>
              <a:t>כותב האופציה מעניק אפשרות לרוכש לקנות את האופציה במחיר קבוע מראש,מלבד זמן המסחר עצמו.</a:t>
            </a:r>
          </a:p>
          <a:p>
            <a:endParaRPr lang="he-IL" dirty="0" smtClean="0"/>
          </a:p>
          <a:p>
            <a:endParaRPr lang="he-IL" dirty="0"/>
          </a:p>
        </p:txBody>
      </p:sp>
    </p:spTree>
    <p:extLst>
      <p:ext uri="{BB962C8B-B14F-4D97-AF65-F5344CB8AC3E}">
        <p14:creationId xmlns:p14="http://schemas.microsoft.com/office/powerpoint/2010/main" val="9231477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dirty="0" smtClean="0"/>
              <a:t>מדד ת"א 75 –</a:t>
            </a:r>
            <a:br>
              <a:rPr lang="he-IL" dirty="0" smtClean="0"/>
            </a:br>
            <a:r>
              <a:rPr lang="he-IL" dirty="0" smtClean="0"/>
              <a:t>הרכב המדד וחישובו:</a:t>
            </a:r>
            <a:endParaRPr lang="he-IL" dirty="0"/>
          </a:p>
        </p:txBody>
      </p:sp>
      <p:sp>
        <p:nvSpPr>
          <p:cNvPr id="3" name="מציין מיקום תוכן 2"/>
          <p:cNvSpPr>
            <a:spLocks noGrp="1"/>
          </p:cNvSpPr>
          <p:nvPr>
            <p:ph idx="1"/>
          </p:nvPr>
        </p:nvSpPr>
        <p:spPr>
          <a:xfrm>
            <a:off x="381000" y="1981200"/>
            <a:ext cx="8229600" cy="4389120"/>
          </a:xfrm>
        </p:spPr>
        <p:txBody>
          <a:bodyPr>
            <a:normAutofit fontScale="70000" lnSpcReduction="20000"/>
          </a:bodyPr>
          <a:lstStyle/>
          <a:p>
            <a:pPr marL="0" indent="0" algn="r">
              <a:buNone/>
            </a:pPr>
            <a:r>
              <a:rPr lang="he-IL" dirty="0"/>
              <a:t>המדד מורכב מ-75 המניות בעלות השווי שוק הגבוה ביותר, ושאינן </a:t>
            </a:r>
            <a:r>
              <a:rPr lang="he-IL" dirty="0" smtClean="0"/>
              <a:t>נכללות </a:t>
            </a:r>
            <a:r>
              <a:rPr lang="he-IL" dirty="0"/>
              <a:t>ב</a:t>
            </a:r>
            <a:r>
              <a:rPr lang="he-IL" dirty="0">
                <a:hlinkClick r:id="rId2" tooltip="מדד תל אביב 25"/>
              </a:rPr>
              <a:t>מדד תל אביב 25</a:t>
            </a:r>
            <a:r>
              <a:rPr lang="he-IL" dirty="0"/>
              <a:t>. המניות צריכות לעמוד בתנאים הבאים:</a:t>
            </a:r>
          </a:p>
          <a:p>
            <a:pPr marL="0" indent="0" algn="r">
              <a:buNone/>
            </a:pPr>
            <a:r>
              <a:rPr lang="he-IL" dirty="0" smtClean="0"/>
              <a:t>המניה היא בין 200 המניות הסחירות בבורסה</a:t>
            </a:r>
          </a:p>
          <a:p>
            <a:pPr marL="0" indent="0" algn="r">
              <a:buNone/>
            </a:pPr>
            <a:r>
              <a:rPr lang="he-IL" dirty="0" smtClean="0"/>
              <a:t>אחזקות הציבור במניה הינן לפחות 20%</a:t>
            </a:r>
          </a:p>
          <a:p>
            <a:pPr marL="0" indent="0" algn="r">
              <a:buNone/>
            </a:pPr>
            <a:r>
              <a:rPr lang="he-IL" dirty="0" smtClean="0"/>
              <a:t>שווי אחזקות הציבור במניה הינו לפחות 100 מיליון ש"ח</a:t>
            </a:r>
          </a:p>
          <a:p>
            <a:pPr marL="0" indent="0" algn="r">
              <a:buNone/>
            </a:pPr>
            <a:r>
              <a:rPr lang="he-IL" dirty="0" smtClean="0"/>
              <a:t>על </a:t>
            </a:r>
            <a:r>
              <a:rPr lang="he-IL" dirty="0"/>
              <a:t>אף האמור לעיל הכלל הנוגע לאחזקות הציבור אינו מוחלט. </a:t>
            </a:r>
            <a:endParaRPr lang="he-IL" dirty="0" smtClean="0"/>
          </a:p>
          <a:p>
            <a:pPr marL="0" indent="0" algn="r">
              <a:buNone/>
            </a:pPr>
            <a:r>
              <a:rPr lang="he-IL" dirty="0" smtClean="0"/>
              <a:t>כך </a:t>
            </a:r>
            <a:r>
              <a:rPr lang="he-IL" dirty="0"/>
              <a:t>למשל, בדצמבר </a:t>
            </a:r>
            <a:r>
              <a:rPr lang="he-IL" dirty="0">
                <a:hlinkClick r:id="rId3" tooltip="2008"/>
              </a:rPr>
              <a:t>2008</a:t>
            </a:r>
            <a:r>
              <a:rPr lang="he-IL" dirty="0"/>
              <a:t> רק 93 מניות עמדו בכלל זה, ולמדד נכנסו 7 מניות שלא עמדו במינימום הנדרש.</a:t>
            </a:r>
          </a:p>
          <a:p>
            <a:pPr marL="0" indent="0" algn="r">
              <a:buNone/>
            </a:pPr>
            <a:r>
              <a:rPr lang="he-IL" dirty="0"/>
              <a:t>משקלן היחסי של המניות במדד מתעדכן מדי יום על פי שווי השוק שלהן בטרם פתיחת יום המסחר. </a:t>
            </a:r>
            <a:endParaRPr lang="he-IL" dirty="0" smtClean="0"/>
          </a:p>
          <a:p>
            <a:pPr marL="0" indent="0" algn="r">
              <a:buNone/>
            </a:pPr>
            <a:r>
              <a:rPr lang="he-IL" dirty="0" smtClean="0"/>
              <a:t>ערך </a:t>
            </a:r>
            <a:r>
              <a:rPr lang="he-IL" dirty="0"/>
              <a:t>המדד מחושב ומפורסם על ידי הבורסה בזמן המסחר מדי 15 </a:t>
            </a:r>
            <a:r>
              <a:rPr lang="he-IL" dirty="0">
                <a:hlinkClick r:id="rId4" tooltip="שנייה"/>
              </a:rPr>
              <a:t>שניות</a:t>
            </a:r>
            <a:r>
              <a:rPr lang="he-IL" dirty="0"/>
              <a:t>.</a:t>
            </a:r>
          </a:p>
          <a:p>
            <a:pPr marL="0" indent="0" algn="r">
              <a:buNone/>
            </a:pPr>
            <a:r>
              <a:rPr lang="he-IL" dirty="0"/>
              <a:t>הרכב המדד מתעדכן פעמיים בשנה, ב-</a:t>
            </a:r>
            <a:r>
              <a:rPr lang="he-IL" dirty="0">
                <a:hlinkClick r:id="rId5" tooltip="15 ביוני"/>
              </a:rPr>
              <a:t>15 ביוני</a:t>
            </a:r>
            <a:r>
              <a:rPr lang="he-IL" dirty="0"/>
              <a:t> וב-</a:t>
            </a:r>
            <a:r>
              <a:rPr lang="he-IL" dirty="0">
                <a:hlinkClick r:id="rId6" tooltip="15 בדצמבר"/>
              </a:rPr>
              <a:t>15 בדצמבר</a:t>
            </a:r>
            <a:r>
              <a:rPr lang="he-IL" dirty="0"/>
              <a:t>, לפי נוסחה מוגדרת של שווי שוק ממוצע למניות ב-</a:t>
            </a:r>
            <a:r>
              <a:rPr lang="he-IL" dirty="0">
                <a:hlinkClick r:id="rId7" tooltip="31 במאי"/>
              </a:rPr>
              <a:t>31 במאי</a:t>
            </a:r>
            <a:r>
              <a:rPr lang="he-IL" dirty="0"/>
              <a:t> וב-</a:t>
            </a:r>
            <a:r>
              <a:rPr lang="he-IL" dirty="0">
                <a:hlinkClick r:id="rId8" tooltip="30 בנובמבר"/>
              </a:rPr>
              <a:t>30 בנובמבר</a:t>
            </a:r>
            <a:r>
              <a:rPr lang="he-IL" dirty="0"/>
              <a:t>, בהתאמה. תהליך העדכון מתבצע על פי ה</a:t>
            </a:r>
            <a:r>
              <a:rPr lang="he-IL" dirty="0">
                <a:hlinkClick r:id="rId9" tooltip="אלגוריתם"/>
              </a:rPr>
              <a:t>אלגוריתם</a:t>
            </a:r>
            <a:r>
              <a:rPr lang="he-IL" dirty="0"/>
              <a:t> הבא:</a:t>
            </a:r>
          </a:p>
          <a:p>
            <a:pPr marL="0" indent="0" algn="r">
              <a:buNone/>
            </a:pPr>
            <a:r>
              <a:rPr lang="he-IL" dirty="0"/>
              <a:t>ראשית מוצאות המניות שלא עומדות בדרישות.</a:t>
            </a:r>
          </a:p>
          <a:p>
            <a:pPr marL="0" indent="0" algn="r">
              <a:buNone/>
            </a:pPr>
            <a:r>
              <a:rPr lang="he-IL" dirty="0"/>
              <a:t>במקומם המניות שיצאו, נכנסות מניות שעמדו בתנאי הסף, כאשר עדיפות ניתנת למניות בעלות שווי שוק גבוה יותר.</a:t>
            </a:r>
          </a:p>
          <a:p>
            <a:pPr marL="0" indent="0" algn="r">
              <a:buNone/>
            </a:pPr>
            <a:r>
              <a:rPr lang="he-IL" dirty="0"/>
              <a:t>אם בתום התהליך, ישנן מחוץ למדד מניות העומדות בתנאים, ששווי השוק שלהן גדול ב-20% משווי השוק של </a:t>
            </a:r>
            <a:r>
              <a:rPr lang="en-US" dirty="0" smtClean="0"/>
              <a:t>.</a:t>
            </a:r>
            <a:r>
              <a:rPr lang="he-IL" dirty="0" smtClean="0"/>
              <a:t>מניה </a:t>
            </a:r>
            <a:r>
              <a:rPr lang="he-IL" dirty="0"/>
              <a:t>הנמצאת בתוך המדד, יכנסו מניות אלו ויוצאו המניות בעלות שווי השוק הנמוך יותר</a:t>
            </a:r>
          </a:p>
          <a:p>
            <a:pPr marL="0" indent="0" algn="r">
              <a:buNone/>
            </a:pPr>
            <a:endParaRPr lang="he-IL" dirty="0"/>
          </a:p>
        </p:txBody>
      </p:sp>
    </p:spTree>
    <p:extLst>
      <p:ext uri="{BB962C8B-B14F-4D97-AF65-F5344CB8AC3E}">
        <p14:creationId xmlns:p14="http://schemas.microsoft.com/office/powerpoint/2010/main" val="17844289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en-US" dirty="0" smtClean="0"/>
              <a:t>-</a:t>
            </a:r>
            <a:r>
              <a:rPr lang="he-IL" dirty="0" smtClean="0"/>
              <a:t>מדד ת"א 100</a:t>
            </a:r>
            <a:endParaRPr lang="en-US" dirty="0"/>
          </a:p>
        </p:txBody>
      </p:sp>
      <p:sp>
        <p:nvSpPr>
          <p:cNvPr id="3" name="מציין מיקום תוכן 2"/>
          <p:cNvSpPr>
            <a:spLocks noGrp="1"/>
          </p:cNvSpPr>
          <p:nvPr>
            <p:ph idx="1"/>
          </p:nvPr>
        </p:nvSpPr>
        <p:spPr>
          <a:xfrm>
            <a:off x="457200" y="1905000"/>
            <a:ext cx="8229600" cy="4389120"/>
          </a:xfrm>
        </p:spPr>
        <p:txBody>
          <a:bodyPr>
            <a:normAutofit fontScale="92500" lnSpcReduction="20000"/>
          </a:bodyPr>
          <a:lstStyle/>
          <a:p>
            <a:pPr marL="0" indent="0" algn="r" fontAlgn="base">
              <a:buNone/>
            </a:pPr>
            <a:endParaRPr lang="he-IL" dirty="0"/>
          </a:p>
          <a:p>
            <a:pPr marL="0" indent="0" algn="r" rtl="1">
              <a:buNone/>
            </a:pPr>
            <a:r>
              <a:rPr lang="he-IL" dirty="0"/>
              <a:t>מדד ת"א 100 הינו מדד מרכזי בבורסה הישראלית והוא כולל את המניות של 100 החברות הגדולות והסחירות ביותר בבורסה</a:t>
            </a:r>
            <a:r>
              <a:rPr lang="he-IL" dirty="0" smtClean="0"/>
              <a:t>.</a:t>
            </a:r>
          </a:p>
          <a:p>
            <a:pPr marL="0" indent="0" algn="r" fontAlgn="base">
              <a:buNone/>
            </a:pPr>
            <a:r>
              <a:rPr lang="he-IL" dirty="0"/>
              <a:t>המדד התפרסם לראשונה על ידי הבורסה לניירות ערך ב-3 בינואר 1999 בשווי של 100 נקודות.</a:t>
            </a:r>
          </a:p>
          <a:p>
            <a:pPr marL="0" indent="0" algn="r" fontAlgn="base">
              <a:buNone/>
            </a:pPr>
            <a:r>
              <a:rPr lang="he-IL" dirty="0" smtClean="0"/>
              <a:t>משקלן </a:t>
            </a:r>
            <a:r>
              <a:rPr lang="he-IL" dirty="0"/>
              <a:t>היחסי של המניות במדד מתעדכן מדי יום על פי שווי השוק שלהן בטרם פתיחת יום המסחר</a:t>
            </a:r>
            <a:r>
              <a:rPr lang="he-IL" dirty="0" smtClean="0"/>
              <a:t>.</a:t>
            </a:r>
            <a:endParaRPr lang="he-IL" dirty="0"/>
          </a:p>
          <a:p>
            <a:pPr marL="0" indent="0" algn="r" rtl="1">
              <a:buNone/>
            </a:pPr>
            <a:r>
              <a:rPr lang="he-IL" dirty="0" smtClean="0"/>
              <a:t>המדד </a:t>
            </a:r>
            <a:r>
              <a:rPr lang="he-IL" dirty="0"/>
              <a:t>הוא מהחשובים שבבורסת תל אביב והוא משקף את הכלכלה הישראלית שכן הוא מכיל בתוכו את מניות שני המדדים המובילים בישראל: מדד ת"א 25 </a:t>
            </a:r>
            <a:r>
              <a:rPr lang="he-IL" dirty="0" smtClean="0"/>
              <a:t>ומדד </a:t>
            </a:r>
            <a:r>
              <a:rPr lang="he-IL" dirty="0"/>
              <a:t>תל אביב 75</a:t>
            </a:r>
            <a:r>
              <a:rPr lang="he-IL" dirty="0" smtClean="0"/>
              <a:t>.</a:t>
            </a:r>
            <a:endParaRPr lang="he-IL" dirty="0"/>
          </a:p>
          <a:p>
            <a:pPr marL="0" indent="0" algn="r" fontAlgn="base">
              <a:buNone/>
            </a:pPr>
            <a:r>
              <a:rPr lang="he-IL" dirty="0"/>
              <a:t>המדד מייצג חלק ניכר מהפעילות העסקית בישראל, מכיוון שהוא מורכב ממניות </a:t>
            </a:r>
            <a:r>
              <a:rPr lang="he-IL" dirty="0" smtClean="0"/>
              <a:t>של </a:t>
            </a:r>
            <a:r>
              <a:rPr lang="he-IL" dirty="0"/>
              <a:t>החברות הגדולות והסחירות ביותר במשק. </a:t>
            </a:r>
          </a:p>
          <a:p>
            <a:pPr marL="0" indent="0" algn="r" fontAlgn="base">
              <a:buNone/>
            </a:pPr>
            <a:endParaRPr lang="en-US" dirty="0" smtClean="0">
              <a:solidFill>
                <a:srgbClr val="0070C0"/>
              </a:solidFill>
            </a:endParaRPr>
          </a:p>
          <a:p>
            <a:pPr marL="0" indent="0" algn="r" fontAlgn="base">
              <a:buNone/>
            </a:pPr>
            <a:r>
              <a:rPr lang="en-US" dirty="0" smtClean="0">
                <a:solidFill>
                  <a:srgbClr val="0070C0"/>
                </a:solidFill>
              </a:rPr>
              <a:t> </a:t>
            </a:r>
            <a:r>
              <a:rPr lang="he-IL" dirty="0" smtClean="0">
                <a:solidFill>
                  <a:srgbClr val="0070C0"/>
                </a:solidFill>
              </a:rPr>
              <a:t>תדירות </a:t>
            </a:r>
            <a:r>
              <a:rPr lang="he-IL" dirty="0">
                <a:solidFill>
                  <a:srgbClr val="0070C0"/>
                </a:solidFill>
              </a:rPr>
              <a:t>פרסום </a:t>
            </a:r>
            <a:r>
              <a:rPr lang="he-IL" dirty="0" smtClean="0">
                <a:solidFill>
                  <a:srgbClr val="0070C0"/>
                </a:solidFill>
              </a:rPr>
              <a:t>המדד-</a:t>
            </a:r>
            <a:r>
              <a:rPr lang="he-IL" dirty="0"/>
              <a:t> מתעדכן כל 15 שניות במהלך יום </a:t>
            </a:r>
            <a:r>
              <a:rPr lang="he-IL" dirty="0" smtClean="0"/>
              <a:t>המסחר.</a:t>
            </a:r>
            <a:endParaRPr lang="he-IL" dirty="0" smtClean="0">
              <a:solidFill>
                <a:srgbClr val="0070C0"/>
              </a:solidFill>
            </a:endParaRPr>
          </a:p>
          <a:p>
            <a:pPr marL="0" indent="0" algn="r" fontAlgn="base">
              <a:buNone/>
            </a:pPr>
            <a:endParaRPr lang="he-IL" dirty="0" smtClean="0">
              <a:solidFill>
                <a:srgbClr val="0070C0"/>
              </a:solidFill>
            </a:endParaRPr>
          </a:p>
          <a:p>
            <a:pPr marL="0" indent="0" algn="r" fontAlgn="base">
              <a:buNone/>
            </a:pPr>
            <a:endParaRPr lang="he-IL" dirty="0" smtClean="0">
              <a:solidFill>
                <a:srgbClr val="0070C0"/>
              </a:solidFill>
            </a:endParaRPr>
          </a:p>
          <a:p>
            <a:pPr marL="0" indent="0" algn="r" fontAlgn="base">
              <a:buNone/>
            </a:pPr>
            <a:endParaRPr lang="he-IL" dirty="0" smtClean="0"/>
          </a:p>
          <a:p>
            <a:pPr marL="0" indent="0" algn="r" fontAlgn="base">
              <a:buNone/>
            </a:pPr>
            <a:endParaRPr lang="he-IL" dirty="0"/>
          </a:p>
          <a:p>
            <a:pPr marL="0" indent="0" algn="r" fontAlgn="base">
              <a:buNone/>
            </a:pPr>
            <a:endParaRPr lang="he-IL" dirty="0" smtClean="0"/>
          </a:p>
          <a:p>
            <a:pPr marL="0" indent="0" algn="r" fontAlgn="base">
              <a:buNone/>
            </a:pPr>
            <a:endParaRPr lang="he-IL" dirty="0"/>
          </a:p>
          <a:p>
            <a:pPr marL="0" indent="0" algn="r" fontAlgn="base">
              <a:buNone/>
            </a:pPr>
            <a:endParaRPr lang="he-IL" dirty="0" smtClean="0"/>
          </a:p>
          <a:p>
            <a:pPr marL="0" indent="0" algn="r">
              <a:buNone/>
            </a:pPr>
            <a:endParaRPr lang="en-US" dirty="0"/>
          </a:p>
        </p:txBody>
      </p:sp>
    </p:spTree>
    <p:extLst>
      <p:ext uri="{BB962C8B-B14F-4D97-AF65-F5344CB8AC3E}">
        <p14:creationId xmlns:p14="http://schemas.microsoft.com/office/powerpoint/2010/main" val="27975398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14400"/>
            <a:ext cx="8229600" cy="1143000"/>
          </a:xfrm>
        </p:spPr>
        <p:txBody>
          <a:bodyPr>
            <a:normAutofit fontScale="90000"/>
          </a:bodyPr>
          <a:lstStyle/>
          <a:p>
            <a:pPr algn="r"/>
            <a:r>
              <a:rPr lang="he-IL" dirty="0" smtClean="0"/>
              <a:t>מדד ת"א 100-</a:t>
            </a:r>
            <a:br>
              <a:rPr lang="he-IL" dirty="0" smtClean="0"/>
            </a:br>
            <a:r>
              <a:rPr lang="he-IL" dirty="0" smtClean="0"/>
              <a:t>תנאי הכניסה למדד :</a:t>
            </a:r>
            <a:endParaRPr lang="he-IL" dirty="0"/>
          </a:p>
        </p:txBody>
      </p:sp>
      <p:sp>
        <p:nvSpPr>
          <p:cNvPr id="3" name="מציין מיקום תוכן 2"/>
          <p:cNvSpPr>
            <a:spLocks noGrp="1"/>
          </p:cNvSpPr>
          <p:nvPr>
            <p:ph idx="1"/>
          </p:nvPr>
        </p:nvSpPr>
        <p:spPr>
          <a:xfrm>
            <a:off x="457200" y="2209800"/>
            <a:ext cx="8229600" cy="4389120"/>
          </a:xfrm>
        </p:spPr>
        <p:txBody>
          <a:bodyPr>
            <a:normAutofit fontScale="77500" lnSpcReduction="20000"/>
          </a:bodyPr>
          <a:lstStyle/>
          <a:p>
            <a:pPr marL="0" indent="0" algn="r" rtl="1">
              <a:buNone/>
            </a:pPr>
            <a:r>
              <a:rPr lang="he-IL" dirty="0" smtClean="0"/>
              <a:t>1.הציבור </a:t>
            </a:r>
            <a:r>
              <a:rPr lang="he-IL" dirty="0"/>
              <a:t>חייב להחזיק לפחות ב – 25% ממניות החברה.     </a:t>
            </a:r>
          </a:p>
          <a:p>
            <a:pPr marL="0" indent="0" algn="r" rtl="1">
              <a:buNone/>
            </a:pPr>
            <a:r>
              <a:rPr lang="he-IL" dirty="0" smtClean="0"/>
              <a:t>2.שווי </a:t>
            </a:r>
            <a:r>
              <a:rPr lang="he-IL" dirty="0"/>
              <a:t>שוק של לפחות 70 מיליון ₪</a:t>
            </a:r>
            <a:r>
              <a:rPr lang="he-IL" dirty="0" smtClean="0"/>
              <a:t>.</a:t>
            </a:r>
          </a:p>
          <a:p>
            <a:pPr marL="0" indent="0" algn="r" rtl="1">
              <a:buNone/>
            </a:pPr>
            <a:r>
              <a:rPr lang="he-IL" dirty="0" smtClean="0"/>
              <a:t>3.החברה </a:t>
            </a:r>
            <a:r>
              <a:rPr lang="he-IL" dirty="0"/>
              <a:t>צריכה להיות בין 250 החברות הסחירות בבורסה בישראל ולהיכלל במאגר הבורסה למדדים.</a:t>
            </a:r>
          </a:p>
          <a:p>
            <a:pPr marL="0" indent="0" algn="r" rtl="1">
              <a:buNone/>
            </a:pPr>
            <a:r>
              <a:rPr lang="he-IL" dirty="0"/>
              <a:t> </a:t>
            </a:r>
          </a:p>
          <a:p>
            <a:pPr marL="0" indent="0" algn="r" rtl="1">
              <a:buNone/>
            </a:pPr>
            <a:r>
              <a:rPr lang="he-IL" dirty="0"/>
              <a:t>על מנת למנוע מצב בו מניה של חברה מסויימת תהיה בעלת השפעה גבוהה מדי על המדד, נקבע כי על המדד תחול מגבלת משקל של 10% למניה</a:t>
            </a:r>
            <a:r>
              <a:rPr lang="he-IL" dirty="0" smtClean="0"/>
              <a:t>.</a:t>
            </a:r>
          </a:p>
          <a:p>
            <a:pPr marL="0" indent="0" algn="r" rtl="1">
              <a:buNone/>
            </a:pPr>
            <a:r>
              <a:rPr lang="he-IL" dirty="0" smtClean="0"/>
              <a:t>על </a:t>
            </a:r>
            <a:r>
              <a:rPr lang="he-IL" dirty="0"/>
              <a:t>מנת להבטיח רמה זו, אחת לשלושה חודשים נעשה תהליך שנקרא 'איזון משקולות', במהלכו מאזנים את החלק היחסי של כל מניות המדד כך שיתאימו למגבלת המשקל</a:t>
            </a:r>
            <a:r>
              <a:rPr lang="he-IL" dirty="0" smtClean="0"/>
              <a:t>.</a:t>
            </a:r>
          </a:p>
          <a:p>
            <a:pPr marL="0" indent="0" algn="r" rtl="1">
              <a:buNone/>
            </a:pPr>
            <a:r>
              <a:rPr lang="he-IL" dirty="0" smtClean="0"/>
              <a:t>רשימת </a:t>
            </a:r>
            <a:r>
              <a:rPr lang="he-IL" dirty="0"/>
              <a:t>המניות הנכללות במדד מתעדכנת אחת לחצי שנה, בחודשים יוני ודצמבר ובמהלכן נגרעות מהמדד מניות ומתווספות אליו מניות חדשות, בהתאם לתנאי הכניסה למדד, המוגדרים על ידי הבורסה לניירות ערך. </a:t>
            </a:r>
            <a:endParaRPr lang="he-IL" dirty="0" smtClean="0"/>
          </a:p>
          <a:p>
            <a:pPr marL="0" indent="0" algn="r" rtl="1">
              <a:buNone/>
            </a:pPr>
            <a:r>
              <a:rPr lang="he-IL" dirty="0" smtClean="0"/>
              <a:t>מדד </a:t>
            </a:r>
            <a:r>
              <a:rPr lang="he-IL" dirty="0"/>
              <a:t>ת"א 100 מאפשר למשקיעים לקבל תמונת מצב על החברות המובילות במשק, ואף לכלכלנים המעוניינים לעקוב אחר השינויים והמגמות העיקריות במשק הישראלי, זאת מעצם היותו מפוזר על פני מספר רב של חברות וסקטורים בשוק המקומי.</a:t>
            </a:r>
          </a:p>
          <a:p>
            <a:pPr marL="0" indent="0" algn="r" rtl="1">
              <a:buNone/>
            </a:pPr>
            <a:r>
              <a:rPr lang="he-IL" dirty="0"/>
              <a:t> </a:t>
            </a:r>
          </a:p>
          <a:p>
            <a:pPr marL="0" indent="0" algn="r">
              <a:buNone/>
            </a:pPr>
            <a:endParaRPr lang="he-IL" dirty="0"/>
          </a:p>
        </p:txBody>
      </p:sp>
    </p:spTree>
    <p:extLst>
      <p:ext uri="{BB962C8B-B14F-4D97-AF65-F5344CB8AC3E}">
        <p14:creationId xmlns:p14="http://schemas.microsoft.com/office/powerpoint/2010/main" val="15145909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533400"/>
            <a:ext cx="8229600" cy="1143000"/>
          </a:xfrm>
        </p:spPr>
        <p:txBody>
          <a:bodyPr/>
          <a:lstStyle/>
          <a:p>
            <a:pPr algn="r"/>
            <a:r>
              <a:rPr lang="en-US" dirty="0" smtClean="0"/>
              <a:t>- </a:t>
            </a:r>
            <a:r>
              <a:rPr lang="he-IL" dirty="0" smtClean="0"/>
              <a:t>מדד ת"א יתר 50</a:t>
            </a:r>
            <a:endParaRPr lang="he-IL" dirty="0"/>
          </a:p>
        </p:txBody>
      </p:sp>
      <p:sp>
        <p:nvSpPr>
          <p:cNvPr id="3" name="מציין מיקום תוכן 2"/>
          <p:cNvSpPr>
            <a:spLocks noGrp="1"/>
          </p:cNvSpPr>
          <p:nvPr>
            <p:ph idx="1"/>
          </p:nvPr>
        </p:nvSpPr>
        <p:spPr>
          <a:xfrm>
            <a:off x="457200" y="1828800"/>
            <a:ext cx="8305800" cy="4495800"/>
          </a:xfrm>
        </p:spPr>
        <p:txBody>
          <a:bodyPr>
            <a:normAutofit/>
          </a:bodyPr>
          <a:lstStyle/>
          <a:p>
            <a:pPr marL="0" indent="0" algn="r">
              <a:buNone/>
            </a:pPr>
            <a:endParaRPr lang="he-IL" dirty="0" smtClean="0"/>
          </a:p>
          <a:p>
            <a:pPr marL="0" indent="0" algn="r">
              <a:buNone/>
            </a:pPr>
            <a:r>
              <a:rPr lang="he-IL" dirty="0" smtClean="0"/>
              <a:t>מדד </a:t>
            </a:r>
            <a:r>
              <a:rPr lang="he-IL" dirty="0"/>
              <a:t>ת"א יתר-50 הוא מדד יתר פרימיום הכולל את 50 המניות בעלות שווי השוק הגבוה ביותר בבורסה מבין המניות שאינן </a:t>
            </a:r>
            <a:r>
              <a:rPr lang="he-IL" dirty="0" smtClean="0"/>
              <a:t>נכללות</a:t>
            </a:r>
            <a:r>
              <a:rPr lang="en-US" dirty="0" smtClean="0"/>
              <a:t> </a:t>
            </a:r>
            <a:r>
              <a:rPr lang="he-IL" dirty="0" smtClean="0"/>
              <a:t>במדד ת"א-100, ואשר עומדות בתנאי הסף של המדד. </a:t>
            </a:r>
          </a:p>
          <a:p>
            <a:pPr marL="0" indent="0" algn="r">
              <a:buNone/>
            </a:pPr>
            <a:endParaRPr lang="he-IL" dirty="0"/>
          </a:p>
          <a:p>
            <a:pPr marL="0" indent="0" algn="r">
              <a:buNone/>
            </a:pPr>
            <a:r>
              <a:rPr lang="he-IL" dirty="0" smtClean="0">
                <a:solidFill>
                  <a:schemeClr val="accent1"/>
                </a:solidFill>
              </a:rPr>
              <a:t>סוג המדד - </a:t>
            </a:r>
            <a:r>
              <a:rPr lang="he-IL" dirty="0" smtClean="0"/>
              <a:t>מדד השקעה.</a:t>
            </a:r>
            <a:endParaRPr lang="he-IL" dirty="0"/>
          </a:p>
          <a:p>
            <a:pPr marL="0" indent="0" algn="r">
              <a:buNone/>
            </a:pPr>
            <a:r>
              <a:rPr lang="he-IL" dirty="0" smtClean="0">
                <a:solidFill>
                  <a:schemeClr val="accent1"/>
                </a:solidFill>
              </a:rPr>
              <a:t>תדירות פרסום המדד – </a:t>
            </a:r>
            <a:r>
              <a:rPr lang="he-IL" dirty="0" smtClean="0"/>
              <a:t>רציף כל 15 שניות במהלך יום המסחר.</a:t>
            </a:r>
            <a:endParaRPr lang="he-IL" dirty="0"/>
          </a:p>
        </p:txBody>
      </p:sp>
    </p:spTree>
    <p:extLst>
      <p:ext uri="{BB962C8B-B14F-4D97-AF65-F5344CB8AC3E}">
        <p14:creationId xmlns:p14="http://schemas.microsoft.com/office/powerpoint/2010/main" val="21411600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609600"/>
            <a:ext cx="8229600" cy="1143000"/>
          </a:xfrm>
        </p:spPr>
        <p:txBody>
          <a:bodyPr/>
          <a:lstStyle/>
          <a:p>
            <a:pPr algn="r"/>
            <a:r>
              <a:rPr lang="he-IL" dirty="0" smtClean="0"/>
              <a:t>מדד תל בונד 20 - </a:t>
            </a:r>
            <a:endParaRPr lang="he-IL" dirty="0"/>
          </a:p>
        </p:txBody>
      </p:sp>
      <p:sp>
        <p:nvSpPr>
          <p:cNvPr id="3" name="מציין מיקום תוכן 2"/>
          <p:cNvSpPr>
            <a:spLocks noGrp="1"/>
          </p:cNvSpPr>
          <p:nvPr>
            <p:ph idx="1"/>
          </p:nvPr>
        </p:nvSpPr>
        <p:spPr/>
        <p:txBody>
          <a:bodyPr>
            <a:normAutofit/>
          </a:bodyPr>
          <a:lstStyle/>
          <a:p>
            <a:pPr marL="0" indent="0" algn="r">
              <a:buNone/>
            </a:pPr>
            <a:r>
              <a:rPr lang="he-IL" dirty="0"/>
              <a:t>מדד תל-בונד 20 הושק בפברואר 2007. </a:t>
            </a:r>
            <a:endParaRPr lang="he-IL" dirty="0" smtClean="0"/>
          </a:p>
          <a:p>
            <a:pPr marL="0" indent="0" algn="r">
              <a:buNone/>
            </a:pPr>
            <a:r>
              <a:rPr lang="he-IL" dirty="0" smtClean="0"/>
              <a:t>מדד </a:t>
            </a:r>
            <a:r>
              <a:rPr lang="he-IL" dirty="0"/>
              <a:t>תל בונד-20 הוא מדד הדגל של מדדי התל בונד</a:t>
            </a:r>
            <a:r>
              <a:rPr lang="he-IL" dirty="0" smtClean="0"/>
              <a:t>.</a:t>
            </a:r>
          </a:p>
          <a:p>
            <a:pPr marL="0" indent="0" algn="r">
              <a:buNone/>
            </a:pPr>
            <a:r>
              <a:rPr lang="he-IL" dirty="0" smtClean="0"/>
              <a:t> </a:t>
            </a:r>
            <a:r>
              <a:rPr lang="he-IL" dirty="0"/>
              <a:t>המדד כולל את 20 איגרות החוב קונצרניות הצמודות למדד בריבית קבועה, בעלות שווי השוק הגבוה ביותר מבין כלל איגרות החוב הצמודות למדד אשר נכללות במאגר התל-בונד ועומדות בתנאי </a:t>
            </a:r>
            <a:r>
              <a:rPr lang="he-IL" dirty="0" smtClean="0"/>
              <a:t>הסף</a:t>
            </a:r>
            <a:r>
              <a:rPr lang="en-US" dirty="0" smtClean="0"/>
              <a:t> </a:t>
            </a:r>
            <a:r>
              <a:rPr lang="he-IL" dirty="0" smtClean="0"/>
              <a:t>של המדד.</a:t>
            </a:r>
          </a:p>
          <a:p>
            <a:pPr marL="0" indent="0" algn="r">
              <a:buNone/>
            </a:pPr>
            <a:r>
              <a:rPr lang="he-IL" dirty="0"/>
              <a:t>המדד מייצג את השינוי המצרפי במחיריהן של איגרות החוב </a:t>
            </a:r>
            <a:r>
              <a:rPr lang="he-IL" dirty="0" smtClean="0"/>
              <a:t>הכלולות </a:t>
            </a:r>
            <a:r>
              <a:rPr lang="he-IL" dirty="0"/>
              <a:t>בו.</a:t>
            </a:r>
            <a:endParaRPr lang="he-IL" dirty="0" smtClean="0"/>
          </a:p>
          <a:p>
            <a:pPr marL="0" indent="0" algn="r">
              <a:buNone/>
            </a:pPr>
            <a:endParaRPr lang="he-IL" dirty="0" smtClean="0">
              <a:solidFill>
                <a:schemeClr val="accent1"/>
              </a:solidFill>
            </a:endParaRPr>
          </a:p>
          <a:p>
            <a:pPr marL="0" indent="0" algn="r">
              <a:buNone/>
            </a:pPr>
            <a:r>
              <a:rPr lang="he-IL" dirty="0" smtClean="0">
                <a:solidFill>
                  <a:schemeClr val="accent1"/>
                </a:solidFill>
              </a:rPr>
              <a:t>סוג המדד –</a:t>
            </a:r>
            <a:r>
              <a:rPr lang="he-IL" dirty="0" smtClean="0"/>
              <a:t> מדד השקעה.</a:t>
            </a:r>
          </a:p>
          <a:p>
            <a:pPr marL="0" indent="0" algn="r">
              <a:buNone/>
            </a:pPr>
            <a:r>
              <a:rPr lang="he-IL" dirty="0" smtClean="0">
                <a:solidFill>
                  <a:schemeClr val="accent1"/>
                </a:solidFill>
              </a:rPr>
              <a:t>תדירות פרסום במדד – </a:t>
            </a:r>
            <a:r>
              <a:rPr lang="he-IL" dirty="0" smtClean="0"/>
              <a:t>רציף כל 15 שניות במהלך יום המסחר.  </a:t>
            </a:r>
            <a:endParaRPr lang="he-IL" dirty="0"/>
          </a:p>
        </p:txBody>
      </p:sp>
    </p:spTree>
    <p:extLst>
      <p:ext uri="{BB962C8B-B14F-4D97-AF65-F5344CB8AC3E}">
        <p14:creationId xmlns:p14="http://schemas.microsoft.com/office/powerpoint/2010/main" val="41010505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dirty="0" smtClean="0"/>
              <a:t>מדד תל בונד 20-</a:t>
            </a:r>
            <a:br>
              <a:rPr lang="he-IL" dirty="0" smtClean="0"/>
            </a:br>
            <a:r>
              <a:rPr lang="he-IL" dirty="0" smtClean="0"/>
              <a:t>תנאי הכניסה למדד :</a:t>
            </a:r>
            <a:endParaRPr lang="he-IL" dirty="0"/>
          </a:p>
        </p:txBody>
      </p:sp>
      <p:sp>
        <p:nvSpPr>
          <p:cNvPr id="3" name="מציין מיקום תוכן 2"/>
          <p:cNvSpPr>
            <a:spLocks noGrp="1"/>
          </p:cNvSpPr>
          <p:nvPr>
            <p:ph idx="1"/>
          </p:nvPr>
        </p:nvSpPr>
        <p:spPr/>
        <p:txBody>
          <a:bodyPr>
            <a:normAutofit/>
          </a:bodyPr>
          <a:lstStyle/>
          <a:p>
            <a:pPr algn="r"/>
            <a:endParaRPr lang="en-US" dirty="0"/>
          </a:p>
          <a:p>
            <a:pPr lvl="1" algn="r" rtl="1"/>
            <a:r>
              <a:rPr lang="he-IL" dirty="0"/>
              <a:t>דירוג איגרות החוב יהיה לפחות (-</a:t>
            </a:r>
            <a:r>
              <a:rPr lang="en-US" dirty="0"/>
              <a:t>A</a:t>
            </a:r>
            <a:r>
              <a:rPr lang="he-IL" dirty="0"/>
              <a:t>) בדירוג "מעלות" או (</a:t>
            </a:r>
            <a:r>
              <a:rPr lang="en-US" dirty="0"/>
              <a:t>A3</a:t>
            </a:r>
            <a:r>
              <a:rPr lang="he-IL" dirty="0"/>
              <a:t>) בדירוג "מדרוג". אם איגרת החוב מדורגת על ידי שתי חברות הדירוג, הדירוג הנמוך מביניהם ייחשב לצורך תנאי הסף.</a:t>
            </a:r>
            <a:endParaRPr lang="en-US" dirty="0"/>
          </a:p>
          <a:p>
            <a:pPr lvl="1" algn="r" rtl="1"/>
            <a:r>
              <a:rPr lang="he-IL" dirty="0"/>
              <a:t>שווי שוק מינימלי של סדרת איגרות חוב – 250  מיליון ש"ח.</a:t>
            </a:r>
            <a:endParaRPr lang="en-US" dirty="0"/>
          </a:p>
          <a:p>
            <a:pPr lvl="1" algn="r" rtl="1"/>
            <a:r>
              <a:rPr lang="he-IL" dirty="0"/>
              <a:t>תקופה מינימלית לפדיון במועד הקובע – שנה וחצי.</a:t>
            </a:r>
            <a:endParaRPr lang="en-US" dirty="0"/>
          </a:p>
          <a:p>
            <a:pPr lvl="1" algn="r" rtl="1"/>
            <a:r>
              <a:rPr lang="he-IL" dirty="0"/>
              <a:t>תקופה מקסימלית לפדיון במועד הקובע – 30 שנה.</a:t>
            </a:r>
            <a:endParaRPr lang="en-US" dirty="0"/>
          </a:p>
          <a:p>
            <a:pPr lvl="1" algn="r" rtl="1"/>
            <a:r>
              <a:rPr lang="he-IL" dirty="0"/>
              <a:t>סחירות – איגרת החוב נמצאת בין 75 איגרות החוב הסחירות ביותר מבין כל איגרות החוב הקונצרניות הצמודות למדד המחירים לצרכן בריבית קבועה הנסחרות בבורסה.</a:t>
            </a:r>
            <a:endParaRPr lang="en-US" dirty="0"/>
          </a:p>
          <a:p>
            <a:pPr lvl="1" algn="r" rtl="1"/>
            <a:r>
              <a:rPr lang="he-IL" dirty="0"/>
              <a:t>במדד לא יכללו איגרות חוב מובנות, איגרות חוב להמרה, איגרות חוב בריבית משתנה ואיגרות חוב שהתזרים הנובע מהן אינו ידוע מראש.</a:t>
            </a:r>
            <a:endParaRPr lang="en-US" dirty="0"/>
          </a:p>
          <a:p>
            <a:pPr lvl="1" algn="r" rtl="1"/>
            <a:r>
              <a:rPr lang="he-IL" dirty="0"/>
              <a:t>עבור אג"ח שהקרן שלה נפדית בחלקים - לא תיכלל במדד אג"ח כאשר התבצע בה פדיון חלקי לפני מועד עדכון הקרוב או צפוי להתבצע פדיון חלקי בעת שהיא נכללת במדד.</a:t>
            </a:r>
            <a:endParaRPr lang="en-US" dirty="0"/>
          </a:p>
          <a:p>
            <a:endParaRPr lang="he-IL" dirty="0"/>
          </a:p>
        </p:txBody>
      </p:sp>
    </p:spTree>
    <p:extLst>
      <p:ext uri="{BB962C8B-B14F-4D97-AF65-F5344CB8AC3E}">
        <p14:creationId xmlns:p14="http://schemas.microsoft.com/office/powerpoint/2010/main" val="14230255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dirty="0" smtClean="0"/>
              <a:t>מדד תל בונד 20 –</a:t>
            </a:r>
            <a:br>
              <a:rPr lang="he-IL" dirty="0" smtClean="0"/>
            </a:br>
            <a:r>
              <a:rPr lang="he-IL" dirty="0" smtClean="0"/>
              <a:t>הרכב המדד :</a:t>
            </a:r>
            <a:endParaRPr lang="he-IL" dirty="0"/>
          </a:p>
        </p:txBody>
      </p:sp>
      <p:sp>
        <p:nvSpPr>
          <p:cNvPr id="3" name="מציין מיקום תוכן 2"/>
          <p:cNvSpPr>
            <a:spLocks noGrp="1"/>
          </p:cNvSpPr>
          <p:nvPr>
            <p:ph idx="1"/>
          </p:nvPr>
        </p:nvSpPr>
        <p:spPr/>
        <p:txBody>
          <a:bodyPr>
            <a:normAutofit/>
          </a:bodyPr>
          <a:lstStyle/>
          <a:p>
            <a:endParaRPr lang="en-US" dirty="0"/>
          </a:p>
          <a:p>
            <a:pPr lvl="1" algn="r" rtl="1"/>
            <a:r>
              <a:rPr lang="he-IL" dirty="0"/>
              <a:t>משקל כל איגרת חוב במדד נקבע על פי היחס בין שווי השוק שלה לבין סך שווי השוק של 20 איגרות החוב המרכיבות את המדד</a:t>
            </a:r>
            <a:r>
              <a:rPr lang="he-IL" dirty="0" smtClean="0"/>
              <a:t>. </a:t>
            </a:r>
          </a:p>
          <a:p>
            <a:pPr marL="393192" lvl="1" indent="0" algn="r" rtl="1">
              <a:buNone/>
            </a:pPr>
            <a:r>
              <a:rPr lang="he-IL" dirty="0" smtClean="0"/>
              <a:t>אם </a:t>
            </a:r>
            <a:r>
              <a:rPr lang="he-IL" dirty="0"/>
              <a:t>משקלה של איגרת חוב בודדת גבוה מ-9.5%, משקלה במדד </a:t>
            </a:r>
            <a:r>
              <a:rPr lang="he-IL" dirty="0" smtClean="0"/>
              <a:t>ייקבע    ל-9.5</a:t>
            </a:r>
            <a:r>
              <a:rPr lang="he-IL" dirty="0"/>
              <a:t>% והמשקל העודף יחולק באופן יחסי בין שאר אגרות החוב במדד.  </a:t>
            </a:r>
            <a:endParaRPr lang="en-US" dirty="0"/>
          </a:p>
          <a:p>
            <a:pPr lvl="1" algn="r" rtl="1"/>
            <a:r>
              <a:rPr lang="he-IL" dirty="0"/>
              <a:t>הרכב המדד מתעדכן פעמיים בשנה, ביום המסחר הראשון בחודש אפריל ובחודש אוקטובר</a:t>
            </a:r>
            <a:r>
              <a:rPr lang="he-IL" dirty="0" smtClean="0"/>
              <a:t>.</a:t>
            </a:r>
          </a:p>
          <a:p>
            <a:pPr marL="393192" lvl="1" indent="0" algn="r" rtl="1">
              <a:buNone/>
            </a:pPr>
            <a:r>
              <a:rPr lang="he-IL" dirty="0" smtClean="0"/>
              <a:t> </a:t>
            </a:r>
            <a:endParaRPr lang="he-IL" dirty="0"/>
          </a:p>
        </p:txBody>
      </p:sp>
    </p:spTree>
    <p:extLst>
      <p:ext uri="{BB962C8B-B14F-4D97-AF65-F5344CB8AC3E}">
        <p14:creationId xmlns:p14="http://schemas.microsoft.com/office/powerpoint/2010/main" val="28957765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מדד תל בונד 40 -</a:t>
            </a:r>
            <a:endParaRPr lang="he-IL" dirty="0"/>
          </a:p>
        </p:txBody>
      </p:sp>
      <p:sp>
        <p:nvSpPr>
          <p:cNvPr id="3" name="מציין מיקום תוכן 2"/>
          <p:cNvSpPr>
            <a:spLocks noGrp="1"/>
          </p:cNvSpPr>
          <p:nvPr>
            <p:ph idx="1"/>
          </p:nvPr>
        </p:nvSpPr>
        <p:spPr/>
        <p:txBody>
          <a:bodyPr/>
          <a:lstStyle/>
          <a:p>
            <a:pPr marL="0" indent="0" algn="r">
              <a:buNone/>
            </a:pPr>
            <a:endParaRPr lang="he-IL" dirty="0" smtClean="0"/>
          </a:p>
          <a:p>
            <a:pPr marL="0" indent="0" algn="r">
              <a:buNone/>
            </a:pPr>
            <a:r>
              <a:rPr lang="he-IL" dirty="0" smtClean="0"/>
              <a:t>מדד </a:t>
            </a:r>
            <a:r>
              <a:rPr lang="he-IL" dirty="0"/>
              <a:t>תל בונד-40 כולל את 40 איגרות החוב הקונצרניות צמודות המדד בריבית קבועה, בעלות שווי השוק הגבוה ביותר מבין איגרות החוב מסוג זה שאינן נכללות במדד תל בונד-20 ואשר נכללות במאגר </a:t>
            </a:r>
            <a:r>
              <a:rPr lang="en-US" dirty="0" smtClean="0"/>
              <a:t>                </a:t>
            </a:r>
            <a:r>
              <a:rPr lang="he-IL" dirty="0" smtClean="0"/>
              <a:t>התל-בונד </a:t>
            </a:r>
            <a:r>
              <a:rPr lang="he-IL" dirty="0"/>
              <a:t>ועומדות </a:t>
            </a:r>
            <a:r>
              <a:rPr lang="he-IL" dirty="0" smtClean="0"/>
              <a:t>בתנאי </a:t>
            </a:r>
            <a:r>
              <a:rPr lang="he-IL" dirty="0"/>
              <a:t>הסף של </a:t>
            </a:r>
            <a:r>
              <a:rPr lang="he-IL" dirty="0" smtClean="0"/>
              <a:t>המדד.</a:t>
            </a:r>
          </a:p>
          <a:p>
            <a:pPr marL="0" indent="0" algn="r">
              <a:buNone/>
            </a:pPr>
            <a:endParaRPr lang="he-IL" dirty="0"/>
          </a:p>
          <a:p>
            <a:pPr marL="0" indent="0" algn="r">
              <a:buNone/>
            </a:pPr>
            <a:r>
              <a:rPr lang="he-IL" dirty="0" smtClean="0">
                <a:solidFill>
                  <a:srgbClr val="0070C0"/>
                </a:solidFill>
              </a:rPr>
              <a:t>סוג המדד – </a:t>
            </a:r>
            <a:r>
              <a:rPr lang="he-IL" dirty="0" smtClean="0"/>
              <a:t>מדד השקעה.</a:t>
            </a:r>
          </a:p>
          <a:p>
            <a:pPr marL="0" indent="0" algn="r">
              <a:buNone/>
            </a:pPr>
            <a:r>
              <a:rPr lang="he-IL" dirty="0" smtClean="0">
                <a:solidFill>
                  <a:srgbClr val="0070C0"/>
                </a:solidFill>
              </a:rPr>
              <a:t>תדירות פרסום המדד – </a:t>
            </a:r>
            <a:r>
              <a:rPr lang="he-IL" dirty="0" smtClean="0"/>
              <a:t>רציף כל 15 שניות במהלך יום במסחר.  </a:t>
            </a:r>
          </a:p>
        </p:txBody>
      </p:sp>
    </p:spTree>
    <p:extLst>
      <p:ext uri="{BB962C8B-B14F-4D97-AF65-F5344CB8AC3E}">
        <p14:creationId xmlns:p14="http://schemas.microsoft.com/office/powerpoint/2010/main" val="24010646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dirty="0" smtClean="0"/>
              <a:t>מדד תל בונד 40 –</a:t>
            </a:r>
            <a:br>
              <a:rPr lang="he-IL" dirty="0" smtClean="0"/>
            </a:br>
            <a:r>
              <a:rPr lang="he-IL" dirty="0" smtClean="0"/>
              <a:t>תנאי הכניסה והרכב המדד -</a:t>
            </a:r>
            <a:endParaRPr lang="he-IL" dirty="0"/>
          </a:p>
        </p:txBody>
      </p:sp>
      <p:sp>
        <p:nvSpPr>
          <p:cNvPr id="3" name="מציין מיקום תוכן 2"/>
          <p:cNvSpPr>
            <a:spLocks noGrp="1"/>
          </p:cNvSpPr>
          <p:nvPr>
            <p:ph idx="1"/>
          </p:nvPr>
        </p:nvSpPr>
        <p:spPr/>
        <p:txBody>
          <a:bodyPr/>
          <a:lstStyle/>
          <a:p>
            <a:pPr algn="r"/>
            <a:endParaRPr lang="en-US" dirty="0"/>
          </a:p>
          <a:p>
            <a:pPr lvl="1" algn="r" rtl="1"/>
            <a:r>
              <a:rPr lang="he-IL" dirty="0"/>
              <a:t>תנאי הכניסה למדד זהים לאלו של התל-בונד 20 למעט העובדה שהסחירות צריכה להביא את האג"ח אל 120 איגרות החוב הסחירות ביותר מבין כל איגרות החוב הקונצרניות הצמודות למדד המחירים לצרכן בריבית קבועה הנסחרות בבורסה (במקום 75 בתל-בונד 20).</a:t>
            </a:r>
            <a:endParaRPr lang="en-US" dirty="0"/>
          </a:p>
          <a:p>
            <a:pPr lvl="1" algn="r" rtl="1"/>
            <a:r>
              <a:rPr lang="he-IL" dirty="0"/>
              <a:t>הרכב המדד מתעדכן פעמיים בשנה, ביום המסחר הראשון בחודש אפריל ובחודש אוקטובר. </a:t>
            </a:r>
          </a:p>
        </p:txBody>
      </p:sp>
    </p:spTree>
    <p:extLst>
      <p:ext uri="{BB962C8B-B14F-4D97-AF65-F5344CB8AC3E}">
        <p14:creationId xmlns:p14="http://schemas.microsoft.com/office/powerpoint/2010/main" val="42011185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685800"/>
            <a:ext cx="8229600" cy="1143000"/>
          </a:xfrm>
        </p:spPr>
        <p:txBody>
          <a:bodyPr/>
          <a:lstStyle/>
          <a:p>
            <a:pPr algn="r"/>
            <a:r>
              <a:rPr lang="he-IL" dirty="0" smtClean="0"/>
              <a:t>מדד תל בונד 60 -</a:t>
            </a:r>
            <a:endParaRPr lang="he-IL" dirty="0"/>
          </a:p>
        </p:txBody>
      </p:sp>
      <p:sp>
        <p:nvSpPr>
          <p:cNvPr id="3" name="מציין מיקום תוכן 2"/>
          <p:cNvSpPr>
            <a:spLocks noGrp="1"/>
          </p:cNvSpPr>
          <p:nvPr>
            <p:ph idx="1"/>
          </p:nvPr>
        </p:nvSpPr>
        <p:spPr/>
        <p:txBody>
          <a:bodyPr>
            <a:normAutofit/>
          </a:bodyPr>
          <a:lstStyle/>
          <a:p>
            <a:pPr marL="0" lvl="0" indent="0" algn="r" rtl="1">
              <a:buNone/>
            </a:pPr>
            <a:endParaRPr lang="he-IL" dirty="0" smtClean="0"/>
          </a:p>
          <a:p>
            <a:pPr marL="0" lvl="0" indent="0" algn="r" rtl="1">
              <a:buNone/>
            </a:pPr>
            <a:r>
              <a:rPr lang="he-IL" dirty="0" smtClean="0"/>
              <a:t>מדד </a:t>
            </a:r>
            <a:r>
              <a:rPr lang="he-IL" dirty="0"/>
              <a:t>תל בונד-60 הושק בפברואר 2008</a:t>
            </a:r>
            <a:r>
              <a:rPr lang="he-IL" dirty="0" smtClean="0"/>
              <a:t>.</a:t>
            </a:r>
          </a:p>
          <a:p>
            <a:pPr marL="0" lvl="0" indent="0" algn="r" rtl="1">
              <a:buNone/>
            </a:pPr>
            <a:r>
              <a:rPr lang="he-IL" dirty="0" smtClean="0"/>
              <a:t> </a:t>
            </a:r>
            <a:r>
              <a:rPr lang="he-IL" dirty="0"/>
              <a:t>המדד כולל  60 איגרות חוב קונצרניות, צמודות למדד בריבית קבועה, בעלות שווי השוק הגבוה ביותר מבין כלל איגרות החוב מסוג זה הרשומות למסחר בבורסה, הנכללות במדדים תל בונד-20 ותל בונד-40</a:t>
            </a:r>
            <a:r>
              <a:rPr lang="he-IL" dirty="0" smtClean="0"/>
              <a:t>.</a:t>
            </a:r>
          </a:p>
          <a:p>
            <a:pPr marL="0" lvl="0" indent="0" algn="r" rtl="1">
              <a:buNone/>
            </a:pPr>
            <a:endParaRPr lang="he-IL" dirty="0"/>
          </a:p>
          <a:p>
            <a:pPr marL="0" lvl="0" indent="0" algn="r" rtl="1">
              <a:buNone/>
            </a:pPr>
            <a:r>
              <a:rPr lang="he-IL" dirty="0" smtClean="0">
                <a:solidFill>
                  <a:srgbClr val="0070C0"/>
                </a:solidFill>
              </a:rPr>
              <a:t>סוג המדד – </a:t>
            </a:r>
            <a:r>
              <a:rPr lang="he-IL" dirty="0" smtClean="0"/>
              <a:t>מדד השקעה.</a:t>
            </a:r>
          </a:p>
          <a:p>
            <a:pPr marL="0" lvl="0" indent="0" algn="r" rtl="1">
              <a:buNone/>
            </a:pPr>
            <a:r>
              <a:rPr lang="he-IL" dirty="0" smtClean="0">
                <a:solidFill>
                  <a:srgbClr val="0070C0"/>
                </a:solidFill>
              </a:rPr>
              <a:t>תדירות פרסום המדד – </a:t>
            </a:r>
            <a:r>
              <a:rPr lang="he-IL" dirty="0" smtClean="0"/>
              <a:t>רציף כל 15 שניות במהלך יום במסחר.</a:t>
            </a:r>
            <a:endParaRPr lang="en-US" dirty="0"/>
          </a:p>
          <a:p>
            <a:pPr marL="0" indent="0" rtl="1">
              <a:buNone/>
            </a:pPr>
            <a:r>
              <a:rPr lang="he-IL" dirty="0"/>
              <a:t> </a:t>
            </a:r>
            <a:endParaRPr lang="en-US" dirty="0"/>
          </a:p>
          <a:p>
            <a:pPr marL="0" indent="0">
              <a:buNone/>
            </a:pPr>
            <a:endParaRPr lang="he-IL" dirty="0"/>
          </a:p>
        </p:txBody>
      </p:sp>
    </p:spTree>
    <p:extLst>
      <p:ext uri="{BB962C8B-B14F-4D97-AF65-F5344CB8AC3E}">
        <p14:creationId xmlns:p14="http://schemas.microsoft.com/office/powerpoint/2010/main" val="160691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סוגי אופציות</a:t>
            </a:r>
          </a:p>
        </p:txBody>
      </p:sp>
      <p:sp>
        <p:nvSpPr>
          <p:cNvPr id="3" name="מציין מיקום תוכן 2"/>
          <p:cNvSpPr>
            <a:spLocks noGrp="1"/>
          </p:cNvSpPr>
          <p:nvPr>
            <p:ph idx="1"/>
          </p:nvPr>
        </p:nvSpPr>
        <p:spPr/>
        <p:txBody>
          <a:bodyPr/>
          <a:lstStyle/>
          <a:p>
            <a:r>
              <a:rPr lang="he-IL" dirty="0" smtClean="0"/>
              <a:t>ניתן לרכוש אופציות שנסחרות ביחס:</a:t>
            </a:r>
          </a:p>
          <a:p>
            <a:r>
              <a:rPr lang="he-IL" dirty="0" smtClean="0"/>
              <a:t>למניות </a:t>
            </a:r>
          </a:p>
          <a:p>
            <a:r>
              <a:rPr lang="he-IL" dirty="0" smtClean="0"/>
              <a:t>מדדים</a:t>
            </a:r>
          </a:p>
          <a:p>
            <a:r>
              <a:rPr lang="he-IL" dirty="0" smtClean="0"/>
              <a:t>מט"ח</a:t>
            </a:r>
          </a:p>
          <a:p>
            <a:r>
              <a:rPr lang="he-IL" dirty="0" smtClean="0"/>
              <a:t>שוק הסחורות ( זהב,תוצרת חקלאית)</a:t>
            </a:r>
          </a:p>
          <a:p>
            <a:r>
              <a:rPr lang="he-IL" dirty="0" smtClean="0"/>
              <a:t>אופציות למימוש ( אמריקאית, אירופאית)</a:t>
            </a:r>
            <a:endParaRPr lang="he-IL" dirty="0"/>
          </a:p>
        </p:txBody>
      </p:sp>
    </p:spTree>
    <p:extLst>
      <p:ext uri="{BB962C8B-B14F-4D97-AF65-F5344CB8AC3E}">
        <p14:creationId xmlns:p14="http://schemas.microsoft.com/office/powerpoint/2010/main" val="5250193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533400"/>
            <a:ext cx="8229600" cy="1143000"/>
          </a:xfrm>
        </p:spPr>
        <p:txBody>
          <a:bodyPr/>
          <a:lstStyle/>
          <a:p>
            <a:pPr algn="r"/>
            <a:r>
              <a:rPr lang="he-IL" dirty="0" smtClean="0"/>
              <a:t>מדד ת"א פיננסים 15 -</a:t>
            </a:r>
            <a:endParaRPr lang="he-IL" dirty="0"/>
          </a:p>
        </p:txBody>
      </p:sp>
      <p:sp>
        <p:nvSpPr>
          <p:cNvPr id="3" name="מציין מיקום תוכן 2"/>
          <p:cNvSpPr>
            <a:spLocks noGrp="1"/>
          </p:cNvSpPr>
          <p:nvPr>
            <p:ph idx="1"/>
          </p:nvPr>
        </p:nvSpPr>
        <p:spPr/>
        <p:txBody>
          <a:bodyPr>
            <a:normAutofit fontScale="92500" lnSpcReduction="20000"/>
          </a:bodyPr>
          <a:lstStyle/>
          <a:p>
            <a:pPr marL="0" indent="0" algn="r">
              <a:buNone/>
            </a:pPr>
            <a:r>
              <a:rPr lang="he-IL" dirty="0"/>
              <a:t>מדד ת"א פיננסים 15, </a:t>
            </a:r>
            <a:r>
              <a:rPr lang="he-IL" dirty="0" smtClean="0"/>
              <a:t>החל </a:t>
            </a:r>
            <a:r>
              <a:rPr lang="he-IL" dirty="0"/>
              <a:t>להתפרסם בינואר 2005, כולל את 15 המניות בעלות שווי השוק הגבוה ביותר בתחום הפיננסים: </a:t>
            </a:r>
            <a:endParaRPr lang="he-IL" dirty="0" smtClean="0"/>
          </a:p>
          <a:p>
            <a:pPr marL="0" indent="0" algn="r">
              <a:buNone/>
            </a:pPr>
            <a:r>
              <a:rPr lang="he-IL" dirty="0" smtClean="0"/>
              <a:t>מניות </a:t>
            </a:r>
            <a:r>
              <a:rPr lang="he-IL" dirty="0"/>
              <a:t>הנכללות בענפים "בנקים מסחריים", "בנקים למשכנתאות", "חברות ביטוח" ו"שירותים פיננסיים". </a:t>
            </a:r>
            <a:br>
              <a:rPr lang="he-IL" dirty="0"/>
            </a:br>
            <a:r>
              <a:rPr lang="he-IL" dirty="0"/>
              <a:t>שיעור החזקות הציבור המינימלי לחברות במדד הוא 15%, והשווי המינימלי של החזקות הציבור הוא 80 מיליון שקל</a:t>
            </a:r>
            <a:r>
              <a:rPr lang="he-IL" dirty="0" smtClean="0"/>
              <a:t>.</a:t>
            </a:r>
          </a:p>
          <a:p>
            <a:pPr marL="0" indent="0" algn="r">
              <a:buNone/>
            </a:pPr>
            <a:r>
              <a:rPr lang="he-IL" dirty="0" smtClean="0"/>
              <a:t>המניות </a:t>
            </a:r>
            <a:r>
              <a:rPr lang="he-IL" dirty="0"/>
              <a:t>חייבות להימנות על 200 המניות הסחירות ביותר בבורסה. המשקל המרבי של מניה בודדת במדד מוגבל ל-15</a:t>
            </a:r>
            <a:r>
              <a:rPr lang="he-IL" dirty="0" smtClean="0"/>
              <a:t>%.</a:t>
            </a:r>
          </a:p>
          <a:p>
            <a:pPr marL="0" indent="0" algn="r">
              <a:buNone/>
            </a:pPr>
            <a:r>
              <a:rPr lang="he-IL" dirty="0" smtClean="0"/>
              <a:t>הרכב </a:t>
            </a:r>
            <a:r>
              <a:rPr lang="he-IL" dirty="0"/>
              <a:t>המדד מתעדכן פעמיים בשנה, בתחילת ינואר ויולי</a:t>
            </a:r>
            <a:r>
              <a:rPr lang="he-IL" dirty="0" smtClean="0"/>
              <a:t>.</a:t>
            </a:r>
          </a:p>
          <a:p>
            <a:pPr marL="0" indent="0" algn="r">
              <a:buNone/>
            </a:pPr>
            <a:r>
              <a:rPr lang="he-IL" dirty="0" smtClean="0"/>
              <a:t>המדד </a:t>
            </a:r>
            <a:r>
              <a:rPr lang="he-IL" dirty="0"/>
              <a:t>מתעדכן מדי 30 שניות לכל אורך יום המסחר. </a:t>
            </a:r>
            <a:endParaRPr lang="he-IL" dirty="0" smtClean="0"/>
          </a:p>
          <a:p>
            <a:pPr marL="0" indent="0" algn="r">
              <a:buNone/>
            </a:pPr>
            <a:r>
              <a:rPr lang="he-IL" dirty="0" smtClean="0"/>
              <a:t>חברות </a:t>
            </a:r>
            <a:r>
              <a:rPr lang="he-IL" dirty="0"/>
              <a:t>המבצעות רישום כפול יכולות להצטרף למדד תוך 14 יום ממועד רישומן בתל אביב.</a:t>
            </a:r>
            <a:br>
              <a:rPr lang="he-IL" dirty="0"/>
            </a:br>
            <a:r>
              <a:rPr lang="he-IL" dirty="0"/>
              <a:t>זאת בתנאי ששווי השוק שלהן גבוה ב-10% משווי המניה ה-15 בענף פיננסים </a:t>
            </a:r>
            <a:r>
              <a:rPr lang="en-US" dirty="0" smtClean="0"/>
              <a:t>.</a:t>
            </a:r>
            <a:r>
              <a:rPr lang="he-IL" dirty="0" smtClean="0"/>
              <a:t>ושמחזור </a:t>
            </a:r>
            <a:r>
              <a:rPr lang="he-IL" dirty="0"/>
              <a:t>המסחר היומי הממוצע שלהן בחו"ל גבוה מ-100,000 דולר</a:t>
            </a:r>
          </a:p>
        </p:txBody>
      </p:sp>
    </p:spTree>
    <p:extLst>
      <p:ext uri="{BB962C8B-B14F-4D97-AF65-F5344CB8AC3E}">
        <p14:creationId xmlns:p14="http://schemas.microsoft.com/office/powerpoint/2010/main" val="7229973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מדד ת"א נדל"ן 15 -</a:t>
            </a:r>
            <a:endParaRPr lang="he-IL" dirty="0"/>
          </a:p>
        </p:txBody>
      </p:sp>
      <p:sp>
        <p:nvSpPr>
          <p:cNvPr id="3" name="מציין מיקום תוכן 2"/>
          <p:cNvSpPr>
            <a:spLocks noGrp="1"/>
          </p:cNvSpPr>
          <p:nvPr>
            <p:ph idx="1"/>
          </p:nvPr>
        </p:nvSpPr>
        <p:spPr/>
        <p:txBody>
          <a:bodyPr>
            <a:normAutofit fontScale="92500"/>
          </a:bodyPr>
          <a:lstStyle/>
          <a:p>
            <a:pPr marL="0" indent="0" algn="r">
              <a:buNone/>
            </a:pPr>
            <a:r>
              <a:rPr lang="he-IL" dirty="0" smtClean="0"/>
              <a:t>התפרסם </a:t>
            </a:r>
            <a:r>
              <a:rPr lang="he-IL" dirty="0"/>
              <a:t>בינואר 2005, כולל את 15 המניות בעלות שווי השוק הגבוה ביותר בענף "נדל"ן ובינוי", וכן בחברות השקעה שמרבית הכנסותיהן נובעות מתחום הנדל"ן. </a:t>
            </a:r>
            <a:br>
              <a:rPr lang="he-IL" dirty="0"/>
            </a:br>
            <a:r>
              <a:rPr lang="he-IL" dirty="0"/>
              <a:t>שיעור החזקות הציבור המינימלי לחברות במדד הוא 15%, והשווי המינימלי של החזקות הציבור הוא 80 מיליון שקל</a:t>
            </a:r>
            <a:r>
              <a:rPr lang="he-IL" dirty="0" smtClean="0"/>
              <a:t>.</a:t>
            </a:r>
          </a:p>
          <a:p>
            <a:pPr marL="0" indent="0" algn="r">
              <a:buNone/>
            </a:pPr>
            <a:r>
              <a:rPr lang="he-IL" dirty="0" smtClean="0"/>
              <a:t> </a:t>
            </a:r>
            <a:r>
              <a:rPr lang="he-IL" dirty="0"/>
              <a:t>המניות חייבות להימנות על 200 המניות הסחירות ביותר בבורסה. המשקל המרבי של מניה בודדת במדד מוגבל ל-15%. </a:t>
            </a:r>
            <a:endParaRPr lang="he-IL" dirty="0" smtClean="0"/>
          </a:p>
          <a:p>
            <a:pPr marL="0" indent="0" algn="r">
              <a:buNone/>
            </a:pPr>
            <a:r>
              <a:rPr lang="he-IL" dirty="0" smtClean="0"/>
              <a:t>הרכב </a:t>
            </a:r>
            <a:r>
              <a:rPr lang="he-IL" dirty="0"/>
              <a:t>המדד מתעדכן פעמיים בשנה, בתחילת ינואר ויולי. </a:t>
            </a:r>
            <a:endParaRPr lang="he-IL" dirty="0" smtClean="0"/>
          </a:p>
          <a:p>
            <a:pPr marL="0" indent="0" algn="r">
              <a:buNone/>
            </a:pPr>
            <a:r>
              <a:rPr lang="he-IL" dirty="0" smtClean="0"/>
              <a:t>המדד </a:t>
            </a:r>
            <a:r>
              <a:rPr lang="he-IL" dirty="0"/>
              <a:t>מתעדכן מדי 30 שניות לכל אורך יום המסחר.</a:t>
            </a:r>
            <a:br>
              <a:rPr lang="he-IL" dirty="0"/>
            </a:br>
            <a:r>
              <a:rPr lang="he-IL" dirty="0"/>
              <a:t>חברות המבצעות רישום כפול יכולות להצטרף למדד תוך 14 יום ממועד רישומן בתל אביב. </a:t>
            </a:r>
            <a:endParaRPr lang="he-IL" dirty="0" smtClean="0"/>
          </a:p>
          <a:p>
            <a:pPr marL="0" indent="0" algn="r">
              <a:buNone/>
            </a:pPr>
            <a:r>
              <a:rPr lang="he-IL" dirty="0" smtClean="0"/>
              <a:t>זאת </a:t>
            </a:r>
            <a:r>
              <a:rPr lang="he-IL" dirty="0"/>
              <a:t>בתנאי ששווי השוק שלהן גבוה ב-10% משווי </a:t>
            </a:r>
            <a:r>
              <a:rPr lang="he-IL" dirty="0" smtClean="0"/>
              <a:t>המניה </a:t>
            </a:r>
            <a:r>
              <a:rPr lang="he-IL" dirty="0"/>
              <a:t>ה-15 בתחום הנדל"ן ושמחזור המסחר </a:t>
            </a:r>
            <a:r>
              <a:rPr lang="he-IL" dirty="0" smtClean="0"/>
              <a:t>היומי.</a:t>
            </a:r>
            <a:endParaRPr lang="he-IL" dirty="0"/>
          </a:p>
        </p:txBody>
      </p:sp>
    </p:spTree>
    <p:extLst>
      <p:ext uri="{BB962C8B-B14F-4D97-AF65-F5344CB8AC3E}">
        <p14:creationId xmlns:p14="http://schemas.microsoft.com/office/powerpoint/2010/main" val="36758909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מדד ת"א בנקים -</a:t>
            </a:r>
            <a:endParaRPr lang="he-IL" dirty="0"/>
          </a:p>
        </p:txBody>
      </p:sp>
      <p:sp>
        <p:nvSpPr>
          <p:cNvPr id="3" name="מציין מיקום תוכן 2"/>
          <p:cNvSpPr>
            <a:spLocks noGrp="1"/>
          </p:cNvSpPr>
          <p:nvPr>
            <p:ph idx="1"/>
          </p:nvPr>
        </p:nvSpPr>
        <p:spPr>
          <a:xfrm>
            <a:off x="457200" y="1935480"/>
            <a:ext cx="8305800" cy="4389120"/>
          </a:xfrm>
        </p:spPr>
        <p:txBody>
          <a:bodyPr/>
          <a:lstStyle/>
          <a:p>
            <a:pPr algn="r"/>
            <a:endParaRPr lang="he-IL" dirty="0" smtClean="0"/>
          </a:p>
          <a:p>
            <a:pPr marL="0" indent="0" algn="r">
              <a:buNone/>
            </a:pPr>
            <a:r>
              <a:rPr lang="he-IL" dirty="0" smtClean="0"/>
              <a:t>מדד </a:t>
            </a:r>
            <a:r>
              <a:rPr lang="he-IL" dirty="0"/>
              <a:t>ת"א-בנקים הוא מדד פרמיום של מניות בנקים הכולל את חמשת המניות הגדולות ביותר בענף בנקים ואשר עומדות </a:t>
            </a:r>
            <a:r>
              <a:rPr lang="he-IL" dirty="0" smtClean="0"/>
              <a:t>בתנאי </a:t>
            </a:r>
            <a:r>
              <a:rPr lang="en-US" dirty="0" smtClean="0"/>
              <a:t>    </a:t>
            </a:r>
            <a:r>
              <a:rPr lang="he-IL" dirty="0" smtClean="0"/>
              <a:t>הסף של המדד.</a:t>
            </a:r>
          </a:p>
          <a:p>
            <a:pPr marL="0" indent="0" algn="r">
              <a:buNone/>
            </a:pPr>
            <a:endParaRPr lang="he-IL" dirty="0"/>
          </a:p>
          <a:p>
            <a:pPr marL="0" indent="0" algn="r">
              <a:buNone/>
            </a:pPr>
            <a:r>
              <a:rPr lang="he-IL" dirty="0" smtClean="0">
                <a:solidFill>
                  <a:srgbClr val="0070C0"/>
                </a:solidFill>
              </a:rPr>
              <a:t>סוג המדד – </a:t>
            </a:r>
            <a:r>
              <a:rPr lang="he-IL" dirty="0" smtClean="0"/>
              <a:t>מדד השקעה.</a:t>
            </a:r>
          </a:p>
          <a:p>
            <a:pPr marL="0" indent="0" algn="r">
              <a:buNone/>
            </a:pPr>
            <a:r>
              <a:rPr lang="he-IL" dirty="0" smtClean="0">
                <a:solidFill>
                  <a:srgbClr val="0070C0"/>
                </a:solidFill>
              </a:rPr>
              <a:t>תדירות פרסום המדד – </a:t>
            </a:r>
            <a:r>
              <a:rPr lang="he-IL" dirty="0" smtClean="0"/>
              <a:t>רציף , כל 15 שניות במהלך יום המסחר.</a:t>
            </a:r>
            <a:endParaRPr lang="he-IL" dirty="0"/>
          </a:p>
        </p:txBody>
      </p:sp>
    </p:spTree>
    <p:extLst>
      <p:ext uri="{BB962C8B-B14F-4D97-AF65-F5344CB8AC3E}">
        <p14:creationId xmlns:p14="http://schemas.microsoft.com/office/powerpoint/2010/main" val="3911383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מדד ת"א בלוטק 50</a:t>
            </a:r>
            <a:endParaRPr lang="en-US" dirty="0"/>
          </a:p>
        </p:txBody>
      </p:sp>
      <p:sp>
        <p:nvSpPr>
          <p:cNvPr id="3" name="מציין מיקום תוכן 2"/>
          <p:cNvSpPr>
            <a:spLocks noGrp="1"/>
          </p:cNvSpPr>
          <p:nvPr>
            <p:ph idx="1"/>
          </p:nvPr>
        </p:nvSpPr>
        <p:spPr>
          <a:xfrm>
            <a:off x="381000" y="1935480"/>
            <a:ext cx="8305800" cy="4465320"/>
          </a:xfrm>
        </p:spPr>
        <p:txBody>
          <a:bodyPr>
            <a:normAutofit lnSpcReduction="10000"/>
          </a:bodyPr>
          <a:lstStyle/>
          <a:p>
            <a:pPr marL="0" indent="0" algn="r" fontAlgn="base">
              <a:buNone/>
            </a:pPr>
            <a:r>
              <a:rPr lang="he-IL" dirty="0"/>
              <a:t>מדד ת"א בלוטק 50 הוא מדד המייצג את השינוי המצרפי של מחיריהן של 50 המניות בעלות שווי השוק הגבוה ביותר מבין המניות הכלולות במדד ת"א-טכנולוגיה ומדד ת"א-ביומד.</a:t>
            </a:r>
          </a:p>
          <a:p>
            <a:pPr marL="0" indent="0" algn="r" fontAlgn="base">
              <a:buNone/>
            </a:pPr>
            <a:r>
              <a:rPr lang="he-IL" dirty="0"/>
              <a:t>המדד התפרסם לראשונה על ידי הבורסה לניירות ערך בתל אביב ב-3 באפריל 2011 והחליף את מדד תל-טק שחישובו הופסק באותו מועד. </a:t>
            </a:r>
            <a:endParaRPr lang="he-IL" dirty="0" smtClean="0"/>
          </a:p>
          <a:p>
            <a:pPr marL="0" indent="0" algn="r" fontAlgn="base">
              <a:buNone/>
            </a:pPr>
            <a:r>
              <a:rPr lang="he-IL" dirty="0" smtClean="0"/>
              <a:t>משקלן </a:t>
            </a:r>
            <a:r>
              <a:rPr lang="he-IL" dirty="0"/>
              <a:t>היחסי של המניות במדד מתעדכן מדי יום על פי שווי השוק שלהן בטרם פתיחת יום המסחר. </a:t>
            </a:r>
            <a:endParaRPr lang="he-IL" dirty="0" smtClean="0"/>
          </a:p>
          <a:p>
            <a:pPr marL="0" indent="0" algn="r" fontAlgn="base">
              <a:buNone/>
            </a:pPr>
            <a:r>
              <a:rPr lang="he-IL" dirty="0" smtClean="0"/>
              <a:t>ערך </a:t>
            </a:r>
            <a:r>
              <a:rPr lang="he-IL" dirty="0"/>
              <a:t>המדד מחושב ומפורסם על ידי הבורסה בזמן המסחר</a:t>
            </a:r>
            <a:r>
              <a:rPr lang="he-IL" dirty="0" smtClean="0"/>
              <a:t>.</a:t>
            </a:r>
          </a:p>
          <a:p>
            <a:pPr marL="0" indent="0" algn="r" fontAlgn="base">
              <a:buNone/>
            </a:pPr>
            <a:r>
              <a:rPr lang="he-IL" dirty="0" smtClean="0"/>
              <a:t>הרכב </a:t>
            </a:r>
            <a:r>
              <a:rPr lang="he-IL" dirty="0"/>
              <a:t>המדד יתעדכן פעמיים בשנה: ב- 15/6 וב-15/12. </a:t>
            </a:r>
            <a:endParaRPr lang="he-IL" dirty="0" smtClean="0"/>
          </a:p>
          <a:p>
            <a:pPr marL="0" indent="0" algn="r" fontAlgn="base">
              <a:buNone/>
            </a:pPr>
            <a:r>
              <a:rPr lang="he-IL" dirty="0" smtClean="0"/>
              <a:t>שם </a:t>
            </a:r>
            <a:r>
              <a:rPr lang="he-IL" dirty="0"/>
              <a:t>המדד נגזר מהביטוי באנגלית </a:t>
            </a:r>
            <a:r>
              <a:rPr lang="en-US" dirty="0"/>
              <a:t>Blue chip stock </a:t>
            </a:r>
            <a:r>
              <a:rPr lang="he-IL" dirty="0"/>
              <a:t>המתייחס למניות של חברות מבוססות וריוחיות.</a:t>
            </a:r>
          </a:p>
          <a:p>
            <a:pPr marL="0" indent="0" algn="r">
              <a:buNone/>
            </a:pPr>
            <a:endParaRPr lang="en-US" dirty="0"/>
          </a:p>
        </p:txBody>
      </p:sp>
    </p:spTree>
    <p:extLst>
      <p:ext uri="{BB962C8B-B14F-4D97-AF65-F5344CB8AC3E}">
        <p14:creationId xmlns:p14="http://schemas.microsoft.com/office/powerpoint/2010/main" val="20748207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3356992"/>
            <a:ext cx="7772400" cy="1470025"/>
          </a:xfrm>
        </p:spPr>
        <p:txBody>
          <a:bodyPr>
            <a:normAutofit fontScale="90000"/>
          </a:bodyPr>
          <a:lstStyle/>
          <a:p>
            <a:r>
              <a:rPr lang="he-IL" dirty="0" smtClean="0"/>
              <a:t>מצגת בקורס חדר עסקאות</a:t>
            </a:r>
            <a:br>
              <a:rPr lang="he-IL" dirty="0" smtClean="0"/>
            </a:br>
            <a:r>
              <a:rPr lang="he-IL" dirty="0" smtClean="0"/>
              <a:t>אג"</a:t>
            </a:r>
            <a:r>
              <a:rPr lang="he-IL" dirty="0"/>
              <a:t>ח</a:t>
            </a:r>
          </a:p>
        </p:txBody>
      </p:sp>
    </p:spTree>
    <p:extLst>
      <p:ext uri="{BB962C8B-B14F-4D97-AF65-F5344CB8AC3E}">
        <p14:creationId xmlns:p14="http://schemas.microsoft.com/office/powerpoint/2010/main" val="8468891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457200" y="-315416"/>
            <a:ext cx="8229600" cy="1600200"/>
          </a:xfrm>
          <a:effectLst>
            <a:outerShdw dist="28398" dir="1593903" algn="ctr" rotWithShape="0">
              <a:schemeClr val="bg2"/>
            </a:outerShdw>
          </a:effectLst>
        </p:spPr>
        <p:txBody>
          <a:bodyPr lIns="92075" tIns="46038" rIns="92075" bIns="46038"/>
          <a:lstStyle/>
          <a:p>
            <a:pPr eaLnBrk="1" hangingPunct="1">
              <a:defRPr/>
            </a:pPr>
            <a:r>
              <a:rPr lang="he-IL" dirty="0" smtClean="0"/>
              <a:t>איגרת חוב (אג"ח)</a:t>
            </a:r>
            <a:endParaRPr lang="en-US" dirty="0" smtClean="0"/>
          </a:p>
        </p:txBody>
      </p:sp>
      <p:sp>
        <p:nvSpPr>
          <p:cNvPr id="39939" name="Rectangle 3"/>
          <p:cNvSpPr>
            <a:spLocks noGrp="1" noChangeArrowheads="1"/>
          </p:cNvSpPr>
          <p:nvPr>
            <p:ph idx="1"/>
          </p:nvPr>
        </p:nvSpPr>
        <p:spPr>
          <a:xfrm>
            <a:off x="457200" y="1219200"/>
            <a:ext cx="8305800" cy="4906963"/>
          </a:xfrm>
        </p:spPr>
        <p:txBody>
          <a:bodyPr>
            <a:normAutofit fontScale="92500" lnSpcReduction="20000"/>
          </a:bodyPr>
          <a:lstStyle/>
          <a:p>
            <a:pPr marL="666750" indent="-666750" algn="r" rtl="1" eaLnBrk="1" hangingPunct="1">
              <a:defRPr/>
            </a:pPr>
            <a:r>
              <a:rPr lang="he-IL" sz="2800" dirty="0" smtClean="0">
                <a:latin typeface="David" panose="020E0502060401010101" pitchFamily="34" charset="-79"/>
                <a:cs typeface="David" panose="020E0502060401010101" pitchFamily="34" charset="-79"/>
              </a:rPr>
              <a:t>שטר התחייבות לשלם בעתיד למחזיקים ריבית ולהחזיר את סכום קרן ה"הלוואה" בתנאים ובמועדים מוסכמים מראש.</a:t>
            </a:r>
          </a:p>
          <a:p>
            <a:pPr marL="666750" indent="-666750">
              <a:defRPr/>
            </a:pPr>
            <a:r>
              <a:rPr lang="he-IL" sz="2800" dirty="0">
                <a:latin typeface="David" panose="020E0502060401010101" pitchFamily="34" charset="-79"/>
                <a:cs typeface="David" panose="020E0502060401010101" pitchFamily="34" charset="-79"/>
              </a:rPr>
              <a:t>הקרן נושאת לעיתים הפרשי שער או הפרשי הצמדה. זו למעשה הלוואה מגובה בשטר חוזי. משמעות הביטוי "אגרת חוב" הוא מתן שיעבוד על נכס לטובת המלווה</a:t>
            </a:r>
            <a:r>
              <a:rPr lang="he-IL" sz="2800" dirty="0" smtClean="0">
                <a:latin typeface="David" panose="020E0502060401010101" pitchFamily="34" charset="-79"/>
                <a:cs typeface="David" panose="020E0502060401010101" pitchFamily="34" charset="-79"/>
              </a:rPr>
              <a:t>.</a:t>
            </a:r>
          </a:p>
          <a:p>
            <a:pPr marL="666750" indent="-666750">
              <a:defRPr/>
            </a:pPr>
            <a:r>
              <a:rPr lang="he-IL" altLang="he-IL" sz="2800" dirty="0">
                <a:latin typeface="David" panose="020E0502060401010101" pitchFamily="34" charset="-79"/>
                <a:cs typeface="David" panose="020E0502060401010101" pitchFamily="34" charset="-79"/>
              </a:rPr>
              <a:t>גם ממשלות מנפיקות איגרות חוב לשם גיוס כספים מהציבור הרחב לצורך מימון תוספות לתקציב הממשלתי מעבר להכנסותיה ממיסים. זאת, בדומה לממשלות מערביות ברחבי </a:t>
            </a:r>
            <a:r>
              <a:rPr lang="he-IL" altLang="he-IL" sz="2800" dirty="0" smtClean="0">
                <a:latin typeface="David" panose="020E0502060401010101" pitchFamily="34" charset="-79"/>
                <a:cs typeface="David" panose="020E0502060401010101" pitchFamily="34" charset="-79"/>
              </a:rPr>
              <a:t>העולם.</a:t>
            </a:r>
            <a:endParaRPr lang="en-US" sz="2800" dirty="0" smtClean="0">
              <a:latin typeface="David" panose="020E0502060401010101" pitchFamily="34" charset="-79"/>
              <a:cs typeface="David" panose="020E0502060401010101" pitchFamily="34" charset="-79"/>
            </a:endParaRPr>
          </a:p>
          <a:p>
            <a:pPr marL="609600" indent="-609600" algn="r" rtl="1">
              <a:buFontTx/>
              <a:buChar char="•"/>
              <a:defRPr/>
            </a:pPr>
            <a:r>
              <a:rPr lang="he-IL" sz="2800" dirty="0" smtClean="0">
                <a:latin typeface="David" panose="020E0502060401010101" pitchFamily="34" charset="-79"/>
                <a:cs typeface="David" panose="020E0502060401010101" pitchFamily="34" charset="-79"/>
              </a:rPr>
              <a:t>תשלומי האג"ח מחולקים בד"כ לשני סוגים:</a:t>
            </a:r>
          </a:p>
          <a:p>
            <a:pPr marL="990600" lvl="1" indent="-533400" algn="r" rtl="1">
              <a:buFontTx/>
              <a:buChar char="–"/>
              <a:defRPr/>
            </a:pPr>
            <a:r>
              <a:rPr lang="he-IL" sz="2800" dirty="0" smtClean="0">
                <a:latin typeface="David" panose="020E0502060401010101" pitchFamily="34" charset="-79"/>
                <a:cs typeface="David" panose="020E0502060401010101" pitchFamily="34" charset="-79"/>
              </a:rPr>
              <a:t>תשלומים תקופתיים הקרויים </a:t>
            </a:r>
            <a:r>
              <a:rPr lang="he-IL" sz="2800" dirty="0" smtClean="0">
                <a:solidFill>
                  <a:schemeClr val="accent2"/>
                </a:solidFill>
                <a:latin typeface="David" panose="020E0502060401010101" pitchFamily="34" charset="-79"/>
                <a:cs typeface="David" panose="020E0502060401010101" pitchFamily="34" charset="-79"/>
              </a:rPr>
              <a:t>"</a:t>
            </a:r>
            <a:r>
              <a:rPr lang="he-IL" sz="2800" b="1" dirty="0" smtClean="0">
                <a:solidFill>
                  <a:schemeClr val="accent2"/>
                </a:solidFill>
                <a:latin typeface="David" panose="020E0502060401010101" pitchFamily="34" charset="-79"/>
                <a:cs typeface="David" panose="020E0502060401010101" pitchFamily="34" charset="-79"/>
              </a:rPr>
              <a:t>קופון" (</a:t>
            </a:r>
            <a:r>
              <a:rPr lang="en-US" sz="2800" b="1" dirty="0" smtClean="0">
                <a:solidFill>
                  <a:schemeClr val="accent2"/>
                </a:solidFill>
                <a:latin typeface="David" panose="020E0502060401010101" pitchFamily="34" charset="-79"/>
                <a:cs typeface="David" panose="020E0502060401010101" pitchFamily="34" charset="-79"/>
              </a:rPr>
              <a:t>Coupon</a:t>
            </a:r>
            <a:r>
              <a:rPr lang="he-IL" sz="2800" b="1" dirty="0" smtClean="0">
                <a:solidFill>
                  <a:schemeClr val="accent2"/>
                </a:solidFill>
                <a:latin typeface="David" panose="020E0502060401010101" pitchFamily="34" charset="-79"/>
                <a:cs typeface="David" panose="020E0502060401010101" pitchFamily="34" charset="-79"/>
              </a:rPr>
              <a:t>)</a:t>
            </a:r>
          </a:p>
          <a:p>
            <a:pPr marL="990600" lvl="1" indent="-533400" algn="r" rtl="1">
              <a:buFontTx/>
              <a:buChar char="–"/>
              <a:defRPr/>
            </a:pPr>
            <a:r>
              <a:rPr lang="he-IL" sz="2800" dirty="0" smtClean="0">
                <a:latin typeface="David" panose="020E0502060401010101" pitchFamily="34" charset="-79"/>
                <a:cs typeface="David" panose="020E0502060401010101" pitchFamily="34" charset="-79"/>
              </a:rPr>
              <a:t>קרן האג"ח: </a:t>
            </a:r>
            <a:r>
              <a:rPr lang="he-IL" sz="2800" b="1" dirty="0" smtClean="0">
                <a:solidFill>
                  <a:srgbClr val="0000CC"/>
                </a:solidFill>
                <a:latin typeface="David" panose="020E0502060401010101" pitchFamily="34" charset="-79"/>
                <a:cs typeface="David" panose="020E0502060401010101" pitchFamily="34" charset="-79"/>
              </a:rPr>
              <a:t>הערך הנקוב (</a:t>
            </a:r>
            <a:r>
              <a:rPr lang="en-US" sz="2800" b="1" dirty="0" smtClean="0">
                <a:solidFill>
                  <a:srgbClr val="0000CC"/>
                </a:solidFill>
                <a:latin typeface="David" panose="020E0502060401010101" pitchFamily="34" charset="-79"/>
                <a:cs typeface="David" panose="020E0502060401010101" pitchFamily="34" charset="-79"/>
              </a:rPr>
              <a:t>Face Value</a:t>
            </a:r>
            <a:r>
              <a:rPr lang="he-IL" sz="2800" b="1" dirty="0" smtClean="0">
                <a:solidFill>
                  <a:srgbClr val="0000CC"/>
                </a:solidFill>
                <a:latin typeface="David" panose="020E0502060401010101" pitchFamily="34" charset="-79"/>
                <a:cs typeface="David" panose="020E0502060401010101" pitchFamily="34" charset="-79"/>
              </a:rPr>
              <a:t>)</a:t>
            </a:r>
          </a:p>
          <a:p>
            <a:pPr marL="990600" lvl="1" indent="-533400" algn="r" rtl="1">
              <a:buFontTx/>
              <a:buNone/>
              <a:defRPr/>
            </a:pPr>
            <a:r>
              <a:rPr lang="he-IL" sz="2800" dirty="0" smtClean="0">
                <a:latin typeface="David" panose="020E0502060401010101" pitchFamily="34" charset="-79"/>
                <a:cs typeface="David" panose="020E0502060401010101" pitchFamily="34" charset="-79"/>
              </a:rPr>
              <a:t>	משולמת לשיעורין או בסוף תקופת חיי האיגרת ("גרייס").</a:t>
            </a:r>
            <a:endParaRPr lang="he-IL"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40700546"/>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4"/>
          <p:cNvSpPr>
            <a:spLocks noGrp="1"/>
          </p:cNvSpPr>
          <p:nvPr>
            <p:ph type="title"/>
          </p:nvPr>
        </p:nvSpPr>
        <p:spPr/>
        <p:txBody>
          <a:bodyPr/>
          <a:lstStyle/>
          <a:p>
            <a:r>
              <a:rPr lang="he-IL" altLang="he-IL" dirty="0" smtClean="0"/>
              <a:t>מדוע חברות מנפיקות בבורסה?</a:t>
            </a:r>
          </a:p>
        </p:txBody>
      </p:sp>
      <p:sp>
        <p:nvSpPr>
          <p:cNvPr id="18434" name="Rectangle 3"/>
          <p:cNvSpPr>
            <a:spLocks noGrp="1" noChangeArrowheads="1"/>
          </p:cNvSpPr>
          <p:nvPr>
            <p:ph idx="1"/>
          </p:nvPr>
        </p:nvSpPr>
        <p:spPr>
          <a:xfrm>
            <a:off x="211138" y="1614488"/>
            <a:ext cx="8651875" cy="4938712"/>
          </a:xfrm>
        </p:spPr>
        <p:txBody>
          <a:bodyPr>
            <a:normAutofit/>
          </a:bodyPr>
          <a:lstStyle/>
          <a:p>
            <a:pPr marL="666750" indent="-666750" algn="r" rtl="1" eaLnBrk="1" hangingPunct="1">
              <a:lnSpc>
                <a:spcPct val="110000"/>
              </a:lnSpc>
            </a:pPr>
            <a:r>
              <a:rPr lang="he-IL" altLang="he-IL" sz="2400" dirty="0" smtClean="0">
                <a:latin typeface="David" panose="020E0502060401010101" pitchFamily="34" charset="-79"/>
                <a:cs typeface="David" panose="020E0502060401010101" pitchFamily="34" charset="-79"/>
              </a:rPr>
              <a:t>גיוס כספים לשם מימון הפעילות, השקעות, גדילה וצמיחה:</a:t>
            </a:r>
          </a:p>
          <a:p>
            <a:pPr marL="1314450" lvl="1" indent="-457200" algn="r" rtl="1" eaLnBrk="1" hangingPunct="1">
              <a:lnSpc>
                <a:spcPct val="110000"/>
              </a:lnSpc>
            </a:pPr>
            <a:r>
              <a:rPr lang="he-IL" altLang="he-IL" sz="2400" dirty="0" smtClean="0">
                <a:latin typeface="David" panose="020E0502060401010101" pitchFamily="34" charset="-79"/>
                <a:cs typeface="David" panose="020E0502060401010101" pitchFamily="34" charset="-79"/>
              </a:rPr>
              <a:t>התרחבות לשווקים חדשים, פיתוח מוצרים חדשים, רכישת ציוד חדש, גיוס עובדים נוספים</a:t>
            </a:r>
          </a:p>
          <a:p>
            <a:pPr marL="666750" indent="-666750" algn="r" rtl="1" eaLnBrk="1" hangingPunct="1">
              <a:lnSpc>
                <a:spcPct val="110000"/>
              </a:lnSpc>
            </a:pPr>
            <a:r>
              <a:rPr lang="he-IL" altLang="he-IL" sz="2400" dirty="0" smtClean="0">
                <a:latin typeface="David" panose="020E0502060401010101" pitchFamily="34" charset="-79"/>
                <a:cs typeface="David" panose="020E0502060401010101" pitchFamily="34" charset="-79"/>
              </a:rPr>
              <a:t>תחליף למערכת הבנקאית</a:t>
            </a:r>
          </a:p>
          <a:p>
            <a:pPr marL="666750" indent="-666750" algn="r" rtl="1" eaLnBrk="1" hangingPunct="1">
              <a:lnSpc>
                <a:spcPct val="110000"/>
              </a:lnSpc>
            </a:pPr>
            <a:r>
              <a:rPr lang="he-IL" altLang="he-IL" sz="2400" dirty="0" smtClean="0">
                <a:latin typeface="David" panose="020E0502060401010101" pitchFamily="34" charset="-79"/>
                <a:cs typeface="David" panose="020E0502060401010101" pitchFamily="34" charset="-79"/>
              </a:rPr>
              <a:t>הפיכת מניות החברה לנייר ערך סחיר מאפשרת למייסדים למכור חלק ממניותיה ולהתחלק בסיכוני העסק</a:t>
            </a:r>
          </a:p>
          <a:p>
            <a:pPr marL="666750" indent="-666750" algn="r" rtl="1" eaLnBrk="1" hangingPunct="1">
              <a:lnSpc>
                <a:spcPct val="110000"/>
              </a:lnSpc>
            </a:pPr>
            <a:endParaRPr lang="he-IL" altLang="he-IL" sz="2400" dirty="0">
              <a:latin typeface="David" panose="020E0502060401010101" pitchFamily="34" charset="-79"/>
              <a:cs typeface="David" panose="020E0502060401010101" pitchFamily="34" charset="-79"/>
            </a:endParaRPr>
          </a:p>
          <a:p>
            <a:pPr marL="666750" indent="-666750">
              <a:lnSpc>
                <a:spcPct val="110000"/>
              </a:lnSpc>
            </a:pPr>
            <a:r>
              <a:rPr kumimoji="1" lang="he-IL" sz="2400" b="1" dirty="0">
                <a:solidFill>
                  <a:srgbClr val="0070C0"/>
                </a:solidFill>
                <a:effectLst>
                  <a:outerShdw blurRad="38100" dist="38100" dir="2700000" algn="tl">
                    <a:srgbClr val="C0C0C0"/>
                  </a:outerShdw>
                </a:effectLst>
                <a:latin typeface="David" panose="020E0502060401010101" pitchFamily="34" charset="-79"/>
                <a:cs typeface="David" panose="020E0502060401010101" pitchFamily="34" charset="-79"/>
              </a:rPr>
              <a:t>חברה שמנפיקה רק אג"ח הופכת לתאגיד מדווח. </a:t>
            </a:r>
            <a:endParaRPr kumimoji="1" lang="he-IL" sz="2400" b="1" dirty="0" smtClean="0">
              <a:solidFill>
                <a:srgbClr val="0070C0"/>
              </a:solidFill>
              <a:effectLst>
                <a:outerShdw blurRad="38100" dist="38100" dir="2700000" algn="tl">
                  <a:srgbClr val="C0C0C0"/>
                </a:outerShdw>
              </a:effectLst>
              <a:latin typeface="David" panose="020E0502060401010101" pitchFamily="34" charset="-79"/>
              <a:cs typeface="David" panose="020E0502060401010101" pitchFamily="34" charset="-79"/>
            </a:endParaRPr>
          </a:p>
          <a:p>
            <a:pPr marL="666750" indent="-666750">
              <a:lnSpc>
                <a:spcPct val="110000"/>
              </a:lnSpc>
            </a:pPr>
            <a:r>
              <a:rPr kumimoji="1" lang="he-IL" sz="2400" b="1" dirty="0" smtClean="0">
                <a:solidFill>
                  <a:srgbClr val="0070C0"/>
                </a:solidFill>
                <a:effectLst>
                  <a:outerShdw blurRad="38100" dist="38100" dir="2700000" algn="tl">
                    <a:srgbClr val="C0C0C0"/>
                  </a:outerShdw>
                </a:effectLst>
                <a:latin typeface="David" panose="020E0502060401010101" pitchFamily="34" charset="-79"/>
                <a:cs typeface="David" panose="020E0502060401010101" pitchFamily="34" charset="-79"/>
              </a:rPr>
              <a:t>חברה </a:t>
            </a:r>
            <a:r>
              <a:rPr kumimoji="1" lang="he-IL" sz="2400" b="1" dirty="0">
                <a:solidFill>
                  <a:srgbClr val="0070C0"/>
                </a:solidFill>
                <a:effectLst>
                  <a:outerShdw blurRad="38100" dist="38100" dir="2700000" algn="tl">
                    <a:srgbClr val="C0C0C0"/>
                  </a:outerShdw>
                </a:effectLst>
                <a:latin typeface="David" panose="020E0502060401010101" pitchFamily="34" charset="-79"/>
                <a:cs typeface="David" panose="020E0502060401010101" pitchFamily="34" charset="-79"/>
              </a:rPr>
              <a:t>המנפיקה מניות הופכת מפרטית לציבורית ("בורסאית")</a:t>
            </a:r>
            <a:endParaRPr lang="en-US" altLang="he-IL" sz="2400" dirty="0" smtClean="0">
              <a:solidFill>
                <a:srgbClr val="0070C0"/>
              </a:solidFill>
              <a:latin typeface="David" panose="020E0502060401010101" pitchFamily="34" charset="-79"/>
              <a:cs typeface="David" panose="020E0502060401010101" pitchFamily="34" charset="-79"/>
            </a:endParaRPr>
          </a:p>
        </p:txBody>
      </p:sp>
      <p:sp>
        <p:nvSpPr>
          <p:cNvPr id="339972" name="Rectangle 4"/>
          <p:cNvSpPr>
            <a:spLocks noChangeArrowheads="1"/>
          </p:cNvSpPr>
          <p:nvPr/>
        </p:nvSpPr>
        <p:spPr bwMode="auto">
          <a:xfrm>
            <a:off x="422275" y="4800600"/>
            <a:ext cx="8721725" cy="2057400"/>
          </a:xfrm>
          <a:prstGeom prst="rect">
            <a:avLst/>
          </a:prstGeom>
          <a:noFill/>
          <a:ln w="38100">
            <a:noFill/>
            <a:miter lim="800000"/>
            <a:headEnd/>
            <a:tailEnd/>
          </a:ln>
          <a:effectLst/>
        </p:spPr>
        <p:txBody>
          <a:bodyPr lIns="92075" tIns="46038" rIns="92075" bIns="46038"/>
          <a:lstStyle/>
          <a:p>
            <a:pPr marL="666750" indent="-666750" algn="r" rtl="1" eaLnBrk="0" hangingPunct="0">
              <a:lnSpc>
                <a:spcPct val="150000"/>
              </a:lnSpc>
              <a:spcBef>
                <a:spcPct val="20000"/>
              </a:spcBef>
              <a:buClr>
                <a:srgbClr val="FF9900"/>
              </a:buClr>
              <a:buFont typeface="Wingdings" pitchFamily="2" charset="2"/>
              <a:buNone/>
              <a:defRPr/>
            </a:pPr>
            <a:r>
              <a:rPr kumimoji="1" lang="he-IL" sz="2800" b="1" dirty="0">
                <a:solidFill>
                  <a:srgbClr val="BE2D00"/>
                </a:solidFill>
                <a:effectLst>
                  <a:outerShdw blurRad="38100" dist="38100" dir="2700000" algn="tl">
                    <a:srgbClr val="C0C0C0"/>
                  </a:outerShdw>
                </a:effectLst>
                <a:latin typeface="Arial" pitchFamily="34" charset="0"/>
                <a:cs typeface="Arial" pitchFamily="34" charset="0"/>
              </a:rPr>
              <a:t>	</a:t>
            </a:r>
          </a:p>
        </p:txBody>
      </p:sp>
    </p:spTree>
    <p:extLst>
      <p:ext uri="{BB962C8B-B14F-4D97-AF65-F5344CB8AC3E}">
        <p14:creationId xmlns:p14="http://schemas.microsoft.com/office/powerpoint/2010/main" val="381023032"/>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152400" y="0"/>
            <a:ext cx="8686800" cy="1143000"/>
          </a:xfrm>
          <a:noFill/>
        </p:spPr>
        <p:txBody>
          <a:bodyPr/>
          <a:lstStyle/>
          <a:p>
            <a:pPr rtl="1" eaLnBrk="1" hangingPunct="1"/>
            <a:r>
              <a:rPr lang="he-IL" altLang="he-IL" dirty="0" smtClean="0"/>
              <a:t>אג"ח ממשלה ואג"ח חברות</a:t>
            </a:r>
          </a:p>
        </p:txBody>
      </p:sp>
      <p:sp>
        <p:nvSpPr>
          <p:cNvPr id="11267" name="Content Placeholder 13"/>
          <p:cNvSpPr>
            <a:spLocks noGrp="1"/>
          </p:cNvSpPr>
          <p:nvPr>
            <p:ph idx="1"/>
          </p:nvPr>
        </p:nvSpPr>
        <p:spPr>
          <a:xfrm>
            <a:off x="0" y="1371600"/>
            <a:ext cx="8458200" cy="5486400"/>
          </a:xfrm>
        </p:spPr>
        <p:txBody>
          <a:bodyPr>
            <a:normAutofit lnSpcReduction="10000"/>
          </a:bodyPr>
          <a:lstStyle/>
          <a:p>
            <a:pPr algn="r" rtl="1" eaLnBrk="1" hangingPunct="1">
              <a:lnSpc>
                <a:spcPct val="90000"/>
              </a:lnSpc>
              <a:defRPr/>
            </a:pPr>
            <a:r>
              <a:rPr lang="he-IL" sz="2600" b="1" kern="1200" dirty="0" smtClean="0">
                <a:solidFill>
                  <a:srgbClr val="0000CC"/>
                </a:solidFill>
                <a:latin typeface="David" panose="020E0502060401010101" pitchFamily="34" charset="-79"/>
                <a:cs typeface="David" panose="020E0502060401010101" pitchFamily="34" charset="-79"/>
              </a:rPr>
              <a:t>אג"חים ממשלתיים </a:t>
            </a:r>
            <a:r>
              <a:rPr lang="he-IL" sz="2600" kern="1200" dirty="0" smtClean="0">
                <a:latin typeface="David" panose="020E0502060401010101" pitchFamily="34" charset="-79"/>
                <a:cs typeface="David" panose="020E0502060401010101" pitchFamily="34" charset="-79"/>
              </a:rPr>
              <a:t>נבדלים זה מזה בטווח לפדיון, בקופונים, ריבית, הצמדה ועוד. </a:t>
            </a:r>
          </a:p>
          <a:p>
            <a:pPr algn="r" rtl="1" eaLnBrk="1" hangingPunct="1">
              <a:lnSpc>
                <a:spcPct val="90000"/>
              </a:lnSpc>
              <a:defRPr/>
            </a:pPr>
            <a:r>
              <a:rPr lang="he-IL" sz="2600" b="1" dirty="0" smtClean="0">
                <a:solidFill>
                  <a:srgbClr val="0000CC"/>
                </a:solidFill>
                <a:latin typeface="David" panose="020E0502060401010101" pitchFamily="34" charset="-79"/>
                <a:cs typeface="David" panose="020E0502060401010101" pitchFamily="34" charset="-79"/>
              </a:rPr>
              <a:t>אגרות חוב ממשלתיות בישראל:</a:t>
            </a:r>
          </a:p>
          <a:p>
            <a:pPr lvl="1" algn="r" rtl="1" eaLnBrk="1" hangingPunct="1">
              <a:lnSpc>
                <a:spcPct val="80000"/>
              </a:lnSpc>
              <a:defRPr/>
            </a:pPr>
            <a:r>
              <a:rPr lang="he-IL" sz="2600" dirty="0" smtClean="0">
                <a:solidFill>
                  <a:srgbClr val="0000CC"/>
                </a:solidFill>
                <a:latin typeface="David" panose="020E0502060401010101" pitchFamily="34" charset="-79"/>
                <a:cs typeface="David" panose="020E0502060401010101" pitchFamily="34" charset="-79"/>
              </a:rPr>
              <a:t>גילון -</a:t>
            </a:r>
            <a:r>
              <a:rPr lang="he-IL" sz="2600" dirty="0" smtClean="0">
                <a:latin typeface="David" panose="020E0502060401010101" pitchFamily="34" charset="-79"/>
                <a:cs typeface="David" panose="020E0502060401010101" pitchFamily="34" charset="-79"/>
              </a:rPr>
              <a:t> לא צמודים, </a:t>
            </a:r>
            <a:r>
              <a:rPr lang="he-IL" sz="2600" u="sng" dirty="0" smtClean="0">
                <a:latin typeface="David" panose="020E0502060401010101" pitchFamily="34" charset="-79"/>
                <a:cs typeface="David" panose="020E0502060401010101" pitchFamily="34" charset="-79"/>
              </a:rPr>
              <a:t>ריבית משתנה</a:t>
            </a:r>
            <a:r>
              <a:rPr lang="he-IL" sz="2600" dirty="0" smtClean="0">
                <a:latin typeface="David" panose="020E0502060401010101" pitchFamily="34" charset="-79"/>
                <a:cs typeface="David" panose="020E0502060401010101" pitchFamily="34" charset="-79"/>
              </a:rPr>
              <a:t>  3/6 חוד' (עד 10 שנים)</a:t>
            </a:r>
          </a:p>
          <a:p>
            <a:pPr lvl="1" algn="r" rtl="1" eaLnBrk="1" hangingPunct="1">
              <a:lnSpc>
                <a:spcPct val="80000"/>
              </a:lnSpc>
              <a:defRPr/>
            </a:pPr>
            <a:r>
              <a:rPr lang="he-IL" sz="2600" dirty="0" smtClean="0">
                <a:solidFill>
                  <a:srgbClr val="0000CC"/>
                </a:solidFill>
                <a:latin typeface="David" panose="020E0502060401010101" pitchFamily="34" charset="-79"/>
                <a:cs typeface="David" panose="020E0502060401010101" pitchFamily="34" charset="-79"/>
              </a:rPr>
              <a:t>שחר -</a:t>
            </a:r>
            <a:r>
              <a:rPr lang="he-IL" sz="2600" dirty="0" smtClean="0">
                <a:latin typeface="David" panose="020E0502060401010101" pitchFamily="34" charset="-79"/>
                <a:cs typeface="David" panose="020E0502060401010101" pitchFamily="34" charset="-79"/>
              </a:rPr>
              <a:t> לא צמודים, ריבית קבועה תש' 6 חוד' (עד 10 שנים)</a:t>
            </a:r>
          </a:p>
          <a:p>
            <a:pPr lvl="1" algn="r" rtl="1" eaLnBrk="1" hangingPunct="1">
              <a:lnSpc>
                <a:spcPct val="80000"/>
              </a:lnSpc>
              <a:defRPr/>
            </a:pPr>
            <a:r>
              <a:rPr lang="he-IL" sz="2600" dirty="0" smtClean="0">
                <a:solidFill>
                  <a:srgbClr val="0000CC"/>
                </a:solidFill>
                <a:latin typeface="David" panose="020E0502060401010101" pitchFamily="34" charset="-79"/>
                <a:cs typeface="David" panose="020E0502060401010101" pitchFamily="34" charset="-79"/>
              </a:rPr>
              <a:t>גליל -</a:t>
            </a:r>
            <a:r>
              <a:rPr lang="he-IL" sz="2600" dirty="0" smtClean="0">
                <a:latin typeface="David" panose="020E0502060401010101" pitchFamily="34" charset="-79"/>
                <a:cs typeface="David" panose="020E0502060401010101" pitchFamily="34" charset="-79"/>
              </a:rPr>
              <a:t> צמודי מדד, ריבית קבועה שנתית, קרן בסוף (</a:t>
            </a:r>
            <a:r>
              <a:rPr lang="he-IL" sz="2600" u="sng" dirty="0" smtClean="0">
                <a:latin typeface="David" panose="020E0502060401010101" pitchFamily="34" charset="-79"/>
                <a:cs typeface="David" panose="020E0502060401010101" pitchFamily="34" charset="-79"/>
              </a:rPr>
              <a:t>15 שנים</a:t>
            </a:r>
            <a:r>
              <a:rPr lang="he-IL" sz="2600" dirty="0" smtClean="0">
                <a:latin typeface="David" panose="020E0502060401010101" pitchFamily="34" charset="-79"/>
                <a:cs typeface="David" panose="020E0502060401010101" pitchFamily="34" charset="-79"/>
              </a:rPr>
              <a:t>)</a:t>
            </a:r>
          </a:p>
          <a:p>
            <a:pPr lvl="1" algn="r" rtl="1" eaLnBrk="1" hangingPunct="1">
              <a:lnSpc>
                <a:spcPct val="80000"/>
              </a:lnSpc>
              <a:defRPr/>
            </a:pPr>
            <a:r>
              <a:rPr lang="he-IL" sz="2600" dirty="0" smtClean="0">
                <a:solidFill>
                  <a:srgbClr val="0000CC"/>
                </a:solidFill>
                <a:latin typeface="David" panose="020E0502060401010101" pitchFamily="34" charset="-79"/>
                <a:cs typeface="David" panose="020E0502060401010101" pitchFamily="34" charset="-79"/>
              </a:rPr>
              <a:t>שגיא - </a:t>
            </a:r>
            <a:r>
              <a:rPr lang="he-IL" sz="2600" dirty="0" smtClean="0">
                <a:latin typeface="David" panose="020E0502060401010101" pitchFamily="34" charset="-79"/>
                <a:cs typeface="David" panose="020E0502060401010101" pitchFamily="34" charset="-79"/>
              </a:rPr>
              <a:t>צמודי מדד, ריבית קבועה שנתית, קרן בסוף (6 שנים)</a:t>
            </a:r>
            <a:endParaRPr lang="he-IL" sz="2600" dirty="0" smtClean="0">
              <a:solidFill>
                <a:srgbClr val="0000CC"/>
              </a:solidFill>
              <a:latin typeface="David" panose="020E0502060401010101" pitchFamily="34" charset="-79"/>
              <a:cs typeface="David" panose="020E0502060401010101" pitchFamily="34" charset="-79"/>
            </a:endParaRPr>
          </a:p>
          <a:p>
            <a:pPr lvl="1" algn="r" rtl="1" eaLnBrk="1" hangingPunct="1">
              <a:lnSpc>
                <a:spcPct val="80000"/>
              </a:lnSpc>
              <a:defRPr/>
            </a:pPr>
            <a:r>
              <a:rPr lang="he-IL" sz="2600" dirty="0" smtClean="0">
                <a:solidFill>
                  <a:srgbClr val="0000CC"/>
                </a:solidFill>
                <a:latin typeface="David" panose="020E0502060401010101" pitchFamily="34" charset="-79"/>
                <a:cs typeface="David" panose="020E0502060401010101" pitchFamily="34" charset="-79"/>
              </a:rPr>
              <a:t>כפיר - </a:t>
            </a:r>
            <a:r>
              <a:rPr lang="he-IL" sz="2600" dirty="0" smtClean="0">
                <a:latin typeface="David" panose="020E0502060401010101" pitchFamily="34" charset="-79"/>
                <a:cs typeface="David" panose="020E0502060401010101" pitchFamily="34" charset="-79"/>
              </a:rPr>
              <a:t>צמודי מדד, </a:t>
            </a:r>
            <a:r>
              <a:rPr lang="he-IL" sz="2600" u="sng" dirty="0" smtClean="0">
                <a:latin typeface="David" panose="020E0502060401010101" pitchFamily="34" charset="-79"/>
                <a:cs typeface="David" panose="020E0502060401010101" pitchFamily="34" charset="-79"/>
              </a:rPr>
              <a:t>ריבית משתנה</a:t>
            </a:r>
            <a:r>
              <a:rPr lang="he-IL" sz="2600" dirty="0" smtClean="0">
                <a:latin typeface="David" panose="020E0502060401010101" pitchFamily="34" charset="-79"/>
                <a:cs typeface="David" panose="020E0502060401010101" pitchFamily="34" charset="-79"/>
              </a:rPr>
              <a:t> 6 חוד', קרן בסוף </a:t>
            </a:r>
            <a:endParaRPr lang="he-IL" sz="2600" dirty="0" smtClean="0">
              <a:solidFill>
                <a:srgbClr val="0000CC"/>
              </a:solidFill>
              <a:latin typeface="David" panose="020E0502060401010101" pitchFamily="34" charset="-79"/>
              <a:cs typeface="David" panose="020E0502060401010101" pitchFamily="34" charset="-79"/>
            </a:endParaRPr>
          </a:p>
          <a:p>
            <a:pPr lvl="1" algn="r" rtl="1" eaLnBrk="1" hangingPunct="1">
              <a:lnSpc>
                <a:spcPct val="80000"/>
              </a:lnSpc>
              <a:defRPr/>
            </a:pPr>
            <a:r>
              <a:rPr lang="he-IL" sz="2600" dirty="0" smtClean="0">
                <a:solidFill>
                  <a:srgbClr val="0000CC"/>
                </a:solidFill>
                <a:latin typeface="David" panose="020E0502060401010101" pitchFamily="34" charset="-79"/>
                <a:cs typeface="David" panose="020E0502060401010101" pitchFamily="34" charset="-79"/>
              </a:rPr>
              <a:t>גלבוע -</a:t>
            </a:r>
            <a:r>
              <a:rPr lang="he-IL" sz="2600" dirty="0" smtClean="0">
                <a:latin typeface="David" panose="020E0502060401010101" pitchFamily="34" charset="-79"/>
                <a:cs typeface="David" panose="020E0502060401010101" pitchFamily="34" charset="-79"/>
              </a:rPr>
              <a:t> צמודי מט"ח (עד 6 שנים, ריבית משתנה 6 חוד')</a:t>
            </a:r>
          </a:p>
          <a:p>
            <a:pPr lvl="1">
              <a:lnSpc>
                <a:spcPct val="80000"/>
              </a:lnSpc>
              <a:defRPr/>
            </a:pPr>
            <a:r>
              <a:rPr lang="he-IL" altLang="he-IL" sz="2600" dirty="0">
                <a:solidFill>
                  <a:srgbClr val="0000CC"/>
                </a:solidFill>
                <a:latin typeface="David" panose="020E0502060401010101" pitchFamily="34" charset="-79"/>
                <a:cs typeface="David" panose="020E0502060401010101" pitchFamily="34" charset="-79"/>
              </a:rPr>
              <a:t>מק"מ </a:t>
            </a:r>
            <a:r>
              <a:rPr lang="he-IL" sz="2600" dirty="0">
                <a:solidFill>
                  <a:srgbClr val="0000CC"/>
                </a:solidFill>
                <a:latin typeface="David" panose="020E0502060401010101" pitchFamily="34" charset="-79"/>
                <a:cs typeface="David" panose="020E0502060401010101" pitchFamily="34" charset="-79"/>
              </a:rPr>
              <a:t>-</a:t>
            </a:r>
            <a:r>
              <a:rPr lang="he-IL" altLang="he-IL" sz="2600" dirty="0" smtClean="0">
                <a:solidFill>
                  <a:srgbClr val="0000CC"/>
                </a:solidFill>
                <a:latin typeface="David" panose="020E0502060401010101" pitchFamily="34" charset="-79"/>
                <a:cs typeface="David" panose="020E0502060401010101" pitchFamily="34" charset="-79"/>
              </a:rPr>
              <a:t> </a:t>
            </a:r>
            <a:r>
              <a:rPr lang="he-IL" altLang="he-IL" sz="2600" dirty="0" err="1">
                <a:latin typeface="David" panose="020E0502060401010101" pitchFamily="34" charset="-79"/>
                <a:cs typeface="David" panose="020E0502060401010101" pitchFamily="34" charset="-79"/>
              </a:rPr>
              <a:t>מח"מ</a:t>
            </a:r>
            <a:r>
              <a:rPr lang="he-IL" altLang="he-IL" sz="2600" dirty="0">
                <a:latin typeface="David" panose="020E0502060401010101" pitchFamily="34" charset="-79"/>
                <a:cs typeface="David" panose="020E0502060401010101" pitchFamily="34" charset="-79"/>
              </a:rPr>
              <a:t> שנה, לא צמוד, ללא קופון</a:t>
            </a:r>
          </a:p>
          <a:p>
            <a:pPr algn="r" rtl="1" eaLnBrk="1" hangingPunct="1">
              <a:lnSpc>
                <a:spcPct val="90000"/>
              </a:lnSpc>
              <a:defRPr/>
            </a:pPr>
            <a:r>
              <a:rPr lang="he-IL" sz="2600" b="1" kern="1200" dirty="0" smtClean="0">
                <a:solidFill>
                  <a:srgbClr val="0000CC"/>
                </a:solidFill>
                <a:latin typeface="David" panose="020E0502060401010101" pitchFamily="34" charset="-79"/>
                <a:cs typeface="David" panose="020E0502060401010101" pitchFamily="34" charset="-79"/>
              </a:rPr>
              <a:t>אג"ח חברות (קונצרניות) </a:t>
            </a:r>
            <a:r>
              <a:rPr lang="he-IL" sz="2600" kern="1200" dirty="0" smtClean="0">
                <a:latin typeface="David" panose="020E0502060401010101" pitchFamily="34" charset="-79"/>
                <a:cs typeface="David" panose="020E0502060401010101" pitchFamily="34" charset="-79"/>
              </a:rPr>
              <a:t>ני"ע שמונפקים ע"י חברה ולא מדינה כעיקרון חשופות לסיכון גבוה יותר. חברה ממונפת יותר חשופה יותר לפשיטת רגל. לכן, התשואה הנדרשת גבוהה יותר.</a:t>
            </a:r>
          </a:p>
          <a:p>
            <a:pPr>
              <a:lnSpc>
                <a:spcPct val="90000"/>
              </a:lnSpc>
              <a:defRPr/>
            </a:pPr>
            <a:r>
              <a:rPr lang="he-IL" altLang="he-IL" sz="2600" b="1" dirty="0">
                <a:solidFill>
                  <a:srgbClr val="0000CC"/>
                </a:solidFill>
                <a:latin typeface="David" panose="020E0502060401010101" pitchFamily="34" charset="-79"/>
                <a:cs typeface="David" panose="020E0502060401010101" pitchFamily="34" charset="-79"/>
              </a:rPr>
              <a:t>אגרות חוב להמרה</a:t>
            </a:r>
          </a:p>
          <a:p>
            <a:pPr>
              <a:lnSpc>
                <a:spcPct val="90000"/>
              </a:lnSpc>
              <a:defRPr/>
            </a:pPr>
            <a:r>
              <a:rPr lang="he-IL" altLang="he-IL" sz="2600" b="1" dirty="0">
                <a:solidFill>
                  <a:srgbClr val="0000CC"/>
                </a:solidFill>
                <a:latin typeface="David" panose="020E0502060401010101" pitchFamily="34" charset="-79"/>
                <a:cs typeface="David" panose="020E0502060401010101" pitchFamily="34" charset="-79"/>
              </a:rPr>
              <a:t>אגרות חוב מובנות על מדדים ומניות</a:t>
            </a:r>
            <a:endParaRPr lang="en-US" altLang="he-IL" sz="2600" b="1" dirty="0">
              <a:solidFill>
                <a:srgbClr val="0000CC"/>
              </a:solidFill>
              <a:latin typeface="David" panose="020E0502060401010101" pitchFamily="34" charset="-79"/>
              <a:cs typeface="David" panose="020E0502060401010101" pitchFamily="34" charset="-79"/>
            </a:endParaRPr>
          </a:p>
          <a:p>
            <a:pPr>
              <a:lnSpc>
                <a:spcPct val="90000"/>
              </a:lnSpc>
              <a:defRPr/>
            </a:pPr>
            <a:endParaRPr lang="he-IL" altLang="he-IL" sz="2800" dirty="0"/>
          </a:p>
          <a:p>
            <a:pPr algn="r" rtl="1" eaLnBrk="1" hangingPunct="1">
              <a:lnSpc>
                <a:spcPct val="90000"/>
              </a:lnSpc>
              <a:defRPr/>
            </a:pPr>
            <a:endParaRPr lang="he-IL" sz="2800" kern="1200" dirty="0" smtClean="0"/>
          </a:p>
          <a:p>
            <a:pPr algn="r" rtl="1" eaLnBrk="1" hangingPunct="1">
              <a:lnSpc>
                <a:spcPct val="90000"/>
              </a:lnSpc>
              <a:defRPr/>
            </a:pPr>
            <a:endParaRPr lang="he-IL" sz="2800" kern="1200" dirty="0" smtClean="0"/>
          </a:p>
        </p:txBody>
      </p:sp>
    </p:spTree>
    <p:extLst>
      <p:ext uri="{BB962C8B-B14F-4D97-AF65-F5344CB8AC3E}">
        <p14:creationId xmlns:p14="http://schemas.microsoft.com/office/powerpoint/2010/main" val="270605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he-IL" altLang="he-IL" dirty="0" smtClean="0"/>
              <a:t>מק"מ</a:t>
            </a:r>
            <a:endParaRPr lang="en-US" altLang="he-IL" dirty="0" smtClean="0"/>
          </a:p>
        </p:txBody>
      </p:sp>
      <p:sp>
        <p:nvSpPr>
          <p:cNvPr id="24579" name="Rectangle 3"/>
          <p:cNvSpPr>
            <a:spLocks noGrp="1" noChangeArrowheads="1"/>
          </p:cNvSpPr>
          <p:nvPr>
            <p:ph idx="1"/>
          </p:nvPr>
        </p:nvSpPr>
        <p:spPr>
          <a:xfrm>
            <a:off x="533400" y="1371600"/>
            <a:ext cx="7924800" cy="5334000"/>
          </a:xfrm>
        </p:spPr>
        <p:txBody>
          <a:bodyPr/>
          <a:lstStyle/>
          <a:p>
            <a:pPr marL="666750" indent="-666750" algn="r" rtl="1" eaLnBrk="1" hangingPunct="1">
              <a:defRPr/>
            </a:pPr>
            <a:r>
              <a:rPr lang="he-IL" sz="2400" dirty="0" smtClean="0">
                <a:latin typeface="David" panose="020E0502060401010101" pitchFamily="34" charset="-79"/>
                <a:cs typeface="David" panose="020E0502060401010101" pitchFamily="34" charset="-79"/>
              </a:rPr>
              <a:t>מלווה קצר מועד (מק"מ) הוא סוג של איגרת חוב ממשלתית קצרת מועד, המונפקת לתקופה של שנה לכל היותר, ודומה במידה מסוימת לפיקדון קצר טווח בבנקים. </a:t>
            </a:r>
          </a:p>
          <a:p>
            <a:pPr marL="666750" indent="-666750" algn="r" rtl="1" eaLnBrk="1" hangingPunct="1">
              <a:defRPr/>
            </a:pPr>
            <a:r>
              <a:rPr lang="he-IL" sz="2400" dirty="0" smtClean="0">
                <a:latin typeface="David" panose="020E0502060401010101" pitchFamily="34" charset="-79"/>
                <a:cs typeface="David" panose="020E0502060401010101" pitchFamily="34" charset="-79"/>
              </a:rPr>
              <a:t>המק"מ מונפק על ידי בנק ישראל כאמצעי לספיגת כספים מהציבור ולוויסות הפעילות הכלכלית במשק. </a:t>
            </a:r>
          </a:p>
          <a:p>
            <a:pPr marL="666750" indent="-666750" algn="r" rtl="1" eaLnBrk="1" hangingPunct="1">
              <a:defRPr/>
            </a:pPr>
            <a:r>
              <a:rPr lang="he-IL" sz="2400" dirty="0" smtClean="0">
                <a:latin typeface="David" panose="020E0502060401010101" pitchFamily="34" charset="-79"/>
                <a:cs typeface="David" panose="020E0502060401010101" pitchFamily="34" charset="-79"/>
              </a:rPr>
              <a:t>קונים של איגרת חוב זו מקבלים עבורה בפדיון 100 ש"ח. התשואה של איגרת החוב מתבטאת בשער הקנייה שלה. </a:t>
            </a:r>
          </a:p>
          <a:p>
            <a:pPr algn="r" rtl="1">
              <a:buFont typeface="Wingdings" pitchFamily="2" charset="2"/>
              <a:buNone/>
              <a:defRPr/>
            </a:pPr>
            <a:r>
              <a:rPr lang="he-IL" sz="2400" dirty="0" smtClean="0">
                <a:latin typeface="David" panose="020E0502060401010101" pitchFamily="34" charset="-79"/>
                <a:cs typeface="David" panose="020E0502060401010101" pitchFamily="34" charset="-79"/>
              </a:rPr>
              <a:t>	   לדוגמא:</a:t>
            </a:r>
          </a:p>
          <a:p>
            <a:pPr lvl="1" algn="r" rtl="1">
              <a:defRPr/>
            </a:pPr>
            <a:r>
              <a:rPr lang="he-IL" sz="2400" dirty="0" smtClean="0">
                <a:latin typeface="David" panose="020E0502060401010101" pitchFamily="34" charset="-79"/>
                <a:cs typeface="David" panose="020E0502060401010101" pitchFamily="34" charset="-79"/>
              </a:rPr>
              <a:t>משקיע קנה מק"מ לשישה חודשים במחיר 97 ₪</a:t>
            </a:r>
          </a:p>
          <a:p>
            <a:pPr lvl="1" algn="r" rtl="1">
              <a:defRPr/>
            </a:pPr>
            <a:r>
              <a:rPr lang="he-IL" sz="2400" dirty="0" smtClean="0">
                <a:latin typeface="David" panose="020E0502060401010101" pitchFamily="34" charset="-79"/>
                <a:cs typeface="David" panose="020E0502060401010101" pitchFamily="34" charset="-79"/>
              </a:rPr>
              <a:t>אם הוא יחזיק במק"מ עד הפדיון הוא יקבל 100 ₪</a:t>
            </a:r>
          </a:p>
          <a:p>
            <a:pPr lvl="1" algn="r" rtl="1">
              <a:defRPr/>
            </a:pPr>
            <a:r>
              <a:rPr lang="he-IL" sz="2400" dirty="0" smtClean="0">
                <a:latin typeface="David" panose="020E0502060401010101" pitchFamily="34" charset="-79"/>
                <a:cs typeface="David" panose="020E0502060401010101" pitchFamily="34" charset="-79"/>
              </a:rPr>
              <a:t>כלומר תשואה של כ-3% לחצי שנה, או 6% לשנה שלמה.</a:t>
            </a:r>
            <a:endParaRPr lang="en-US" sz="2400" dirty="0" smtClean="0">
              <a:latin typeface="David" panose="020E0502060401010101" pitchFamily="34" charset="-79"/>
              <a:cs typeface="David" panose="020E0502060401010101" pitchFamily="34" charset="-79"/>
            </a:endParaRPr>
          </a:p>
          <a:p>
            <a:pPr marL="666750" indent="-666750" algn="r" rtl="1" eaLnBrk="1" hangingPunct="1">
              <a:defRPr/>
            </a:pPr>
            <a:endParaRPr lang="en-US" sz="2000" dirty="0" smtClean="0"/>
          </a:p>
        </p:txBody>
      </p:sp>
    </p:spTree>
    <p:extLst>
      <p:ext uri="{BB962C8B-B14F-4D97-AF65-F5344CB8AC3E}">
        <p14:creationId xmlns:p14="http://schemas.microsoft.com/office/powerpoint/2010/main" val="2289340589"/>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he-IL" altLang="he-IL" dirty="0" smtClean="0"/>
              <a:t>איגרת חוב להמרה</a:t>
            </a:r>
            <a:endParaRPr lang="en-US" altLang="he-IL" dirty="0" smtClean="0"/>
          </a:p>
        </p:txBody>
      </p:sp>
      <p:sp>
        <p:nvSpPr>
          <p:cNvPr id="44035" name="Rectangle 3"/>
          <p:cNvSpPr>
            <a:spLocks noGrp="1" noChangeArrowheads="1"/>
          </p:cNvSpPr>
          <p:nvPr>
            <p:ph idx="1"/>
          </p:nvPr>
        </p:nvSpPr>
        <p:spPr/>
        <p:txBody>
          <a:bodyPr>
            <a:normAutofit/>
          </a:bodyPr>
          <a:lstStyle/>
          <a:p>
            <a:pPr marL="666750" indent="-666750" algn="r" rtl="1" eaLnBrk="1" hangingPunct="1"/>
            <a:r>
              <a:rPr lang="he-IL" altLang="he-IL" sz="3200" dirty="0" smtClean="0">
                <a:latin typeface="David" panose="020E0502060401010101" pitchFamily="34" charset="-79"/>
                <a:cs typeface="David" panose="020E0502060401010101" pitchFamily="34" charset="-79"/>
              </a:rPr>
              <a:t>איגרת חוב שניתנת להמרה למניה לפי "שער המרה" שנקבע מראש ופורסם בתשקיף (שילוב של אג"ח וכתב אופציה)</a:t>
            </a:r>
          </a:p>
          <a:p>
            <a:pPr marL="666750" indent="-666750" algn="r" rtl="1" eaLnBrk="1" hangingPunct="1"/>
            <a:endParaRPr lang="he-IL" altLang="he-IL" sz="3200" dirty="0" smtClean="0">
              <a:latin typeface="David" panose="020E0502060401010101" pitchFamily="34" charset="-79"/>
              <a:cs typeface="David" panose="020E0502060401010101" pitchFamily="34" charset="-79"/>
            </a:endParaRPr>
          </a:p>
          <a:p>
            <a:pPr marL="666750" indent="-666750" algn="r" rtl="1" eaLnBrk="1" hangingPunct="1"/>
            <a:r>
              <a:rPr lang="he-IL" altLang="he-IL" sz="3200" dirty="0" smtClean="0">
                <a:latin typeface="David" panose="020E0502060401010101" pitchFamily="34" charset="-79"/>
                <a:cs typeface="David" panose="020E0502060401010101" pitchFamily="34" charset="-79"/>
              </a:rPr>
              <a:t>לכל אג"ח להמרה תקופת חיים מוגבלת שבסופה ישנן שתי אפשרויות: </a:t>
            </a:r>
          </a:p>
          <a:p>
            <a:pPr marL="1390650" lvl="1" indent="-533400" algn="r" rtl="1" eaLnBrk="1" hangingPunct="1">
              <a:buFont typeface="Wingdings" pitchFamily="2" charset="2"/>
              <a:buAutoNum type="arabicPeriod"/>
            </a:pPr>
            <a:r>
              <a:rPr lang="he-IL" altLang="he-IL" sz="2800" dirty="0" smtClean="0">
                <a:latin typeface="David" panose="020E0502060401010101" pitchFamily="34" charset="-79"/>
                <a:cs typeface="David" panose="020E0502060401010101" pitchFamily="34" charset="-79"/>
              </a:rPr>
              <a:t>קבלת ההלוואה (בתוספת הריבית) </a:t>
            </a:r>
          </a:p>
          <a:p>
            <a:pPr marL="1390650" lvl="1" indent="-533400" algn="r" rtl="1" eaLnBrk="1" hangingPunct="1">
              <a:buFont typeface="Wingdings" pitchFamily="2" charset="2"/>
              <a:buAutoNum type="arabicPeriod"/>
            </a:pPr>
            <a:r>
              <a:rPr lang="he-IL" altLang="he-IL" sz="2800" dirty="0" smtClean="0">
                <a:latin typeface="David" panose="020E0502060401010101" pitchFamily="34" charset="-79"/>
                <a:cs typeface="David" panose="020E0502060401010101" pitchFamily="34" charset="-79"/>
              </a:rPr>
              <a:t>המרה (החלפה) למניות החברה</a:t>
            </a:r>
            <a:endParaRPr lang="en-US" altLang="he-IL" sz="2800" dirty="0" smtClean="0">
              <a:latin typeface="David" panose="020E0502060401010101" pitchFamily="34" charset="-79"/>
              <a:cs typeface="David" panose="020E0502060401010101" pitchFamily="34" charset="-79"/>
            </a:endParaRPr>
          </a:p>
          <a:p>
            <a:pPr marL="666750" indent="-666750" algn="r" rtl="1" eaLnBrk="1" hangingPunct="1"/>
            <a:endParaRPr lang="he-IL" altLang="he-IL" sz="2800" dirty="0" smtClean="0"/>
          </a:p>
        </p:txBody>
      </p:sp>
    </p:spTree>
    <p:extLst>
      <p:ext uri="{BB962C8B-B14F-4D97-AF65-F5344CB8AC3E}">
        <p14:creationId xmlns:p14="http://schemas.microsoft.com/office/powerpoint/2010/main" val="406467106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
            <a:ext cx="7239000" cy="2743200"/>
          </a:xfrm>
        </p:spPr>
        <p:txBody>
          <a:bodyPr>
            <a:noAutofit/>
          </a:bodyPr>
          <a:lstStyle/>
          <a:p>
            <a:pPr algn="just"/>
            <a:r>
              <a:rPr lang="he-IL" sz="6600" dirty="0" smtClean="0">
                <a:solidFill>
                  <a:srgbClr val="00B0F0"/>
                </a:solidFill>
              </a:rPr>
              <a:t>אסטרטגיות השקעה</a:t>
            </a:r>
            <a:endParaRPr lang="he-IL" sz="6600" dirty="0">
              <a:solidFill>
                <a:srgbClr val="00B0F0"/>
              </a:solidFill>
            </a:endParaRPr>
          </a:p>
        </p:txBody>
      </p:sp>
      <p:pic>
        <p:nvPicPr>
          <p:cNvPr id="1026" name="Picture 2" descr="C:\Users\kelich\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717032"/>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05872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0"/>
            <a:ext cx="8305800" cy="1143000"/>
          </a:xfrm>
        </p:spPr>
        <p:txBody>
          <a:bodyPr/>
          <a:lstStyle/>
          <a:p>
            <a:pPr rtl="1"/>
            <a:r>
              <a:rPr lang="he-IL" altLang="he-IL" dirty="0" smtClean="0"/>
              <a:t>הכללים להנפקת איגרות חוב</a:t>
            </a:r>
          </a:p>
        </p:txBody>
      </p:sp>
      <p:sp>
        <p:nvSpPr>
          <p:cNvPr id="3" name="Content Placeholder 2"/>
          <p:cNvSpPr>
            <a:spLocks noGrp="1"/>
          </p:cNvSpPr>
          <p:nvPr>
            <p:ph idx="1"/>
          </p:nvPr>
        </p:nvSpPr>
        <p:spPr>
          <a:xfrm>
            <a:off x="609600" y="1447800"/>
            <a:ext cx="7924800" cy="5105400"/>
          </a:xfrm>
        </p:spPr>
        <p:txBody>
          <a:bodyPr>
            <a:normAutofit lnSpcReduction="10000"/>
          </a:bodyPr>
          <a:lstStyle/>
          <a:p>
            <a:pPr algn="r" rtl="1">
              <a:defRPr/>
            </a:pPr>
            <a:r>
              <a:rPr lang="he-IL" sz="2000" b="1" dirty="0" smtClean="0">
                <a:latin typeface="David" panose="020E0502060401010101" pitchFamily="34" charset="-79"/>
                <a:cs typeface="David" panose="020E0502060401010101" pitchFamily="34" charset="-79"/>
              </a:rPr>
              <a:t>איגרות חוב סטרייט - </a:t>
            </a:r>
            <a:r>
              <a:rPr lang="he-IL" sz="2000" dirty="0" smtClean="0">
                <a:latin typeface="David" panose="020E0502060401010101" pitchFamily="34" charset="-79"/>
                <a:cs typeface="David" panose="020E0502060401010101" pitchFamily="34" charset="-79"/>
              </a:rPr>
              <a:t>הון עצמי 24 מיליון ש"ח לפחות, או אחת מהחלופות הבאות:</a:t>
            </a:r>
          </a:p>
          <a:p>
            <a:pPr lvl="1" algn="r" rtl="1">
              <a:buFontTx/>
              <a:buNone/>
              <a:defRPr/>
            </a:pPr>
            <a:r>
              <a:rPr lang="he-IL" sz="1800" dirty="0" smtClean="0">
                <a:latin typeface="David" panose="020E0502060401010101" pitchFamily="34" charset="-79"/>
                <a:cs typeface="David" panose="020E0502060401010101" pitchFamily="34" charset="-79"/>
              </a:rPr>
              <a:t>א.      הון עצמי 16 מיליון ₪, ודרוג מקומי (-</a:t>
            </a:r>
            <a:r>
              <a:rPr lang="en-US" sz="1800" dirty="0" smtClean="0">
                <a:latin typeface="David" panose="020E0502060401010101" pitchFamily="34" charset="-79"/>
                <a:cs typeface="David" panose="020E0502060401010101" pitchFamily="34" charset="-79"/>
              </a:rPr>
              <a:t>(BBB </a:t>
            </a:r>
            <a:r>
              <a:rPr lang="he-IL" sz="1800" dirty="0" smtClean="0">
                <a:latin typeface="David" panose="020E0502060401010101" pitchFamily="34" charset="-79"/>
                <a:cs typeface="David" panose="020E0502060401010101" pitchFamily="34" charset="-79"/>
              </a:rPr>
              <a:t> או </a:t>
            </a:r>
            <a:r>
              <a:rPr lang="en-US" sz="1800" dirty="0" smtClean="0">
                <a:latin typeface="David" panose="020E0502060401010101" pitchFamily="34" charset="-79"/>
                <a:cs typeface="David" panose="020E0502060401010101" pitchFamily="34" charset="-79"/>
              </a:rPr>
              <a:t> (Baa3) </a:t>
            </a:r>
            <a:r>
              <a:rPr lang="he-IL" sz="1800" dirty="0" smtClean="0">
                <a:latin typeface="David" panose="020E0502060401010101" pitchFamily="34" charset="-79"/>
                <a:cs typeface="David" panose="020E0502060401010101" pitchFamily="34" charset="-79"/>
              </a:rPr>
              <a:t>לפחות.</a:t>
            </a:r>
          </a:p>
          <a:p>
            <a:pPr lvl="1" algn="r" rtl="1">
              <a:buFontTx/>
              <a:buNone/>
              <a:defRPr/>
            </a:pPr>
            <a:r>
              <a:rPr lang="he-IL" sz="1800" dirty="0" smtClean="0">
                <a:latin typeface="David" panose="020E0502060401010101" pitchFamily="34" charset="-79"/>
                <a:cs typeface="David" panose="020E0502060401010101" pitchFamily="34" charset="-79"/>
              </a:rPr>
              <a:t>ב.      דירוג מקומי (-</a:t>
            </a:r>
            <a:r>
              <a:rPr lang="en-US" sz="1800" dirty="0" smtClean="0">
                <a:latin typeface="David" panose="020E0502060401010101" pitchFamily="34" charset="-79"/>
                <a:cs typeface="David" panose="020E0502060401010101" pitchFamily="34" charset="-79"/>
              </a:rPr>
              <a:t>(A </a:t>
            </a:r>
            <a:r>
              <a:rPr lang="he-IL" sz="1800" dirty="0" smtClean="0">
                <a:latin typeface="David" panose="020E0502060401010101" pitchFamily="34" charset="-79"/>
                <a:cs typeface="David" panose="020E0502060401010101" pitchFamily="34" charset="-79"/>
              </a:rPr>
              <a:t> או</a:t>
            </a:r>
            <a:r>
              <a:rPr lang="en-US" sz="1800" dirty="0" smtClean="0">
                <a:latin typeface="David" panose="020E0502060401010101" pitchFamily="34" charset="-79"/>
                <a:cs typeface="David" panose="020E0502060401010101" pitchFamily="34" charset="-79"/>
              </a:rPr>
              <a:t> (A3) </a:t>
            </a:r>
            <a:r>
              <a:rPr lang="he-IL" sz="1800" dirty="0" smtClean="0">
                <a:latin typeface="David" panose="020E0502060401010101" pitchFamily="34" charset="-79"/>
                <a:cs typeface="David" panose="020E0502060401010101" pitchFamily="34" charset="-79"/>
              </a:rPr>
              <a:t>או דירוג בינלאומי (-</a:t>
            </a:r>
            <a:r>
              <a:rPr lang="en-US" sz="1800" dirty="0" smtClean="0">
                <a:latin typeface="David" panose="020E0502060401010101" pitchFamily="34" charset="-79"/>
                <a:cs typeface="David" panose="020E0502060401010101" pitchFamily="34" charset="-79"/>
              </a:rPr>
              <a:t>(BBB </a:t>
            </a:r>
            <a:r>
              <a:rPr lang="he-IL" sz="1800" dirty="0" smtClean="0">
                <a:latin typeface="David" panose="020E0502060401010101" pitchFamily="34" charset="-79"/>
                <a:cs typeface="David" panose="020E0502060401010101" pitchFamily="34" charset="-79"/>
              </a:rPr>
              <a:t> - לפחות.</a:t>
            </a:r>
          </a:p>
          <a:p>
            <a:pPr lvl="1" algn="r" rtl="1">
              <a:buFontTx/>
              <a:buNone/>
              <a:defRPr/>
            </a:pPr>
            <a:r>
              <a:rPr lang="he-IL" sz="1800" dirty="0" smtClean="0">
                <a:latin typeface="David" panose="020E0502060401010101" pitchFamily="34" charset="-79"/>
                <a:cs typeface="David" panose="020E0502060401010101" pitchFamily="34" charset="-79"/>
              </a:rPr>
              <a:t>ג.       שווי הסדרה של איגרות החוב – 200 מיליון ₪ לפחות.</a:t>
            </a:r>
          </a:p>
          <a:p>
            <a:pPr lvl="1" algn="r" rtl="1">
              <a:buFontTx/>
              <a:buNone/>
              <a:defRPr/>
            </a:pPr>
            <a:r>
              <a:rPr lang="he-IL" sz="1800" dirty="0" smtClean="0">
                <a:latin typeface="David" panose="020E0502060401010101" pitchFamily="34" charset="-79"/>
                <a:cs typeface="David" panose="020E0502060401010101" pitchFamily="34" charset="-79"/>
              </a:rPr>
              <a:t>ד.      לחברה בורסאית: שווי מניות נסחרות – 200 מיליון ₪ לפחות.</a:t>
            </a:r>
          </a:p>
          <a:p>
            <a:pPr algn="r" rtl="1">
              <a:defRPr/>
            </a:pPr>
            <a:r>
              <a:rPr lang="he-IL" sz="2000" dirty="0" smtClean="0">
                <a:latin typeface="David" panose="020E0502060401010101" pitchFamily="34" charset="-79"/>
                <a:cs typeface="David" panose="020E0502060401010101" pitchFamily="34" charset="-79"/>
              </a:rPr>
              <a:t> שווי החזקות הציבור בסדרה – 36 מיליון שקל לפחות. </a:t>
            </a:r>
          </a:p>
          <a:p>
            <a:pPr algn="r" rtl="1">
              <a:defRPr/>
            </a:pPr>
            <a:r>
              <a:rPr lang="he-IL" sz="2000" dirty="0" smtClean="0">
                <a:latin typeface="David" panose="020E0502060401010101" pitchFamily="34" charset="-79"/>
                <a:cs typeface="David" panose="020E0502060401010101" pitchFamily="34" charset="-79"/>
              </a:rPr>
              <a:t>פיזור מזערי של החזקות הציבור – לפחות 35 מחזיקים בסדרת איגרות החוב, כאשר שווי ההחזקה לכל מחזיק 200 אלף שקל לפחות.</a:t>
            </a:r>
          </a:p>
          <a:p>
            <a:pPr algn="r" rtl="1">
              <a:defRPr/>
            </a:pPr>
            <a:r>
              <a:rPr lang="he-IL" sz="2000" b="1" dirty="0" smtClean="0">
                <a:latin typeface="David" panose="020E0502060401010101" pitchFamily="34" charset="-79"/>
                <a:cs typeface="David" panose="020E0502060401010101" pitchFamily="34" charset="-79"/>
              </a:rPr>
              <a:t>איגרות חוב להמרה - </a:t>
            </a:r>
            <a:r>
              <a:rPr lang="he-IL" sz="2000" dirty="0" smtClean="0">
                <a:latin typeface="David" panose="020E0502060401010101" pitchFamily="34" charset="-79"/>
                <a:cs typeface="David" panose="020E0502060401010101" pitchFamily="34" charset="-79"/>
              </a:rPr>
              <a:t>שווי החזקות ציבור המזערי באג"ח להמרה הוא  24 מיליון ₪.</a:t>
            </a:r>
          </a:p>
          <a:p>
            <a:pPr algn="r" rtl="1">
              <a:defRPr/>
            </a:pPr>
            <a:r>
              <a:rPr lang="he-IL" sz="2000" dirty="0" smtClean="0">
                <a:latin typeface="David" panose="020E0502060401010101" pitchFamily="34" charset="-79"/>
                <a:cs typeface="David" panose="020E0502060401010101" pitchFamily="34" charset="-79"/>
              </a:rPr>
              <a:t>אם שער ההמרה אינו עולה 7% לשנה ממחיר המניות הנובעות מההמרה, כלומר האג"ח הינה ב"מסלול </a:t>
            </a:r>
            <a:r>
              <a:rPr lang="he-IL" sz="2000" dirty="0" err="1" smtClean="0">
                <a:latin typeface="David" panose="020E0502060401010101" pitchFamily="34" charset="-79"/>
                <a:cs typeface="David" panose="020E0502060401010101" pitchFamily="34" charset="-79"/>
              </a:rPr>
              <a:t>המנייתי</a:t>
            </a:r>
            <a:r>
              <a:rPr lang="he-IL" sz="2000" dirty="0" smtClean="0">
                <a:latin typeface="David" panose="020E0502060401010101" pitchFamily="34" charset="-79"/>
                <a:cs typeface="David" panose="020E0502060401010101" pitchFamily="34" charset="-79"/>
              </a:rPr>
              <a:t>", שווי החזקות הציבור </a:t>
            </a:r>
            <a:r>
              <a:rPr lang="he-IL" sz="2000" dirty="0" err="1" smtClean="0">
                <a:latin typeface="David" panose="020E0502060401010101" pitchFamily="34" charset="-79"/>
                <a:cs typeface="David" panose="020E0502060401010101" pitchFamily="34" charset="-79"/>
              </a:rPr>
              <a:t>המינימלי</a:t>
            </a:r>
            <a:r>
              <a:rPr lang="he-IL" sz="2000" dirty="0" smtClean="0">
                <a:latin typeface="David" panose="020E0502060401010101" pitchFamily="34" charset="-79"/>
                <a:cs typeface="David" panose="020E0502060401010101" pitchFamily="34" charset="-79"/>
              </a:rPr>
              <a:t> הנדרש הינו 12 מיליון ₪.</a:t>
            </a:r>
          </a:p>
          <a:p>
            <a:pPr algn="r" rtl="1">
              <a:defRPr/>
            </a:pPr>
            <a:r>
              <a:rPr lang="he-IL" sz="2000" dirty="0" smtClean="0">
                <a:latin typeface="David" panose="020E0502060401010101" pitchFamily="34" charset="-79"/>
                <a:cs typeface="David" panose="020E0502060401010101" pitchFamily="34" charset="-79"/>
              </a:rPr>
              <a:t>אם שער ההמרה עולה על 7% לשנה, על החברה לעמוד גם בדרישה להון עצמי החלה על חברה המנפיקה איגרות חוב רגילות.</a:t>
            </a:r>
          </a:p>
        </p:txBody>
      </p:sp>
    </p:spTree>
    <p:extLst>
      <p:ext uri="{BB962C8B-B14F-4D97-AF65-F5344CB8AC3E}">
        <p14:creationId xmlns:p14="http://schemas.microsoft.com/office/powerpoint/2010/main" val="59367027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eaLnBrk="1" hangingPunct="1"/>
            <a:r>
              <a:rPr lang="he-IL" altLang="he-IL" sz="4000" dirty="0" smtClean="0"/>
              <a:t>סיכונים באג"ח \ גורמים המשפיעים על מחיר </a:t>
            </a:r>
            <a:r>
              <a:rPr lang="he-IL" altLang="he-IL" sz="4000" dirty="0" err="1" smtClean="0"/>
              <a:t>האג"ח</a:t>
            </a:r>
            <a:endParaRPr lang="en-US" altLang="he-IL" sz="4000" dirty="0" smtClean="0"/>
          </a:p>
        </p:txBody>
      </p:sp>
      <p:sp>
        <p:nvSpPr>
          <p:cNvPr id="164867" name="Rectangle 3"/>
          <p:cNvSpPr>
            <a:spLocks noGrp="1" noChangeArrowheads="1"/>
          </p:cNvSpPr>
          <p:nvPr>
            <p:ph idx="1"/>
          </p:nvPr>
        </p:nvSpPr>
        <p:spPr>
          <a:xfrm>
            <a:off x="533400" y="1295400"/>
            <a:ext cx="8077200" cy="5334000"/>
          </a:xfrm>
        </p:spPr>
        <p:txBody>
          <a:bodyPr>
            <a:normAutofit fontScale="92500" lnSpcReduction="20000"/>
          </a:bodyPr>
          <a:lstStyle/>
          <a:p>
            <a:pPr marL="0" indent="0" algn="r" rtl="1" eaLnBrk="1" hangingPunct="1">
              <a:buNone/>
              <a:defRPr/>
            </a:pPr>
            <a:endParaRPr lang="he-IL" sz="2600" b="1" u="sng" dirty="0" smtClean="0">
              <a:latin typeface="David" panose="020E0502060401010101" pitchFamily="34" charset="-79"/>
              <a:cs typeface="+mj-cs"/>
            </a:endParaRPr>
          </a:p>
          <a:p>
            <a:pPr marL="0" indent="0" algn="r" rtl="1" eaLnBrk="1" hangingPunct="1">
              <a:buNone/>
              <a:defRPr/>
            </a:pPr>
            <a:r>
              <a:rPr lang="he-IL" sz="2600" b="1" u="sng" dirty="0" smtClean="0">
                <a:solidFill>
                  <a:srgbClr val="0070C0"/>
                </a:solidFill>
                <a:latin typeface="David" panose="020E0502060401010101" pitchFamily="34" charset="-79"/>
                <a:cs typeface="+mj-cs"/>
              </a:rPr>
              <a:t>סיכון מטבע/הצמדה - שינויים בשער חליפין או מדד</a:t>
            </a:r>
            <a:r>
              <a:rPr lang="he-IL" sz="2600" b="1" dirty="0" smtClean="0">
                <a:solidFill>
                  <a:srgbClr val="0070C0"/>
                </a:solidFill>
                <a:latin typeface="David" panose="020E0502060401010101" pitchFamily="34" charset="-79"/>
                <a:cs typeface="+mj-cs"/>
              </a:rPr>
              <a:t>	</a:t>
            </a:r>
            <a:endParaRPr lang="he-IL" sz="2600" b="1" u="sng" dirty="0" smtClean="0">
              <a:solidFill>
                <a:srgbClr val="0070C0"/>
              </a:solidFill>
              <a:latin typeface="David" panose="020E0502060401010101" pitchFamily="34" charset="-79"/>
              <a:cs typeface="+mj-cs"/>
            </a:endParaRPr>
          </a:p>
          <a:p>
            <a:pPr marL="0" indent="0" algn="r" rtl="1" eaLnBrk="1" hangingPunct="1">
              <a:buNone/>
              <a:defRPr/>
            </a:pPr>
            <a:r>
              <a:rPr lang="he-IL" sz="2600" b="1" u="sng" dirty="0" smtClean="0">
                <a:solidFill>
                  <a:srgbClr val="0070C0"/>
                </a:solidFill>
                <a:latin typeface="David" panose="020E0502060401010101" pitchFamily="34" charset="-79"/>
                <a:cs typeface="+mj-cs"/>
              </a:rPr>
              <a:t>סיכון אשראי - חדלות פירעון</a:t>
            </a:r>
          </a:p>
          <a:p>
            <a:pPr marL="0" indent="0">
              <a:buNone/>
              <a:defRPr/>
            </a:pPr>
            <a:r>
              <a:rPr lang="he-IL" sz="2600" b="1" dirty="0" smtClean="0">
                <a:latin typeface="David" panose="020E0502060401010101" pitchFamily="34" charset="-79"/>
                <a:cs typeface="David" panose="020E0502060401010101" pitchFamily="34" charset="-79"/>
              </a:rPr>
              <a:t>תוחלת התשואה כגודל הסיכון ע"פ דרוג אשראי</a:t>
            </a:r>
            <a:r>
              <a:rPr lang="he-IL" sz="2600" b="1" dirty="0">
                <a:latin typeface="David" panose="020E0502060401010101" pitchFamily="34" charset="-79"/>
                <a:cs typeface="David" panose="020E0502060401010101" pitchFamily="34" charset="-79"/>
              </a:rPr>
              <a:t> </a:t>
            </a:r>
            <a:r>
              <a:rPr lang="he-IL" sz="2600" b="1" dirty="0" err="1" smtClean="0">
                <a:latin typeface="David" panose="020E0502060401010101" pitchFamily="34" charset="-79"/>
                <a:cs typeface="David" panose="020E0502060401010101" pitchFamily="34" charset="-79"/>
              </a:rPr>
              <a:t>וכו</a:t>
            </a:r>
            <a:r>
              <a:rPr lang="en-US" sz="2600" b="1" dirty="0" smtClean="0">
                <a:latin typeface="David" panose="020E0502060401010101" pitchFamily="34" charset="-79"/>
                <a:cs typeface="David" panose="020E0502060401010101" pitchFamily="34" charset="-79"/>
              </a:rPr>
              <a:t>'</a:t>
            </a:r>
            <a:endParaRPr lang="he-IL" sz="2600" b="1" dirty="0" smtClean="0">
              <a:latin typeface="David" panose="020E0502060401010101" pitchFamily="34" charset="-79"/>
              <a:cs typeface="David" panose="020E0502060401010101" pitchFamily="34" charset="-79"/>
            </a:endParaRPr>
          </a:p>
          <a:p>
            <a:pPr marL="0" indent="0">
              <a:buNone/>
              <a:defRPr/>
            </a:pPr>
            <a:r>
              <a:rPr lang="he-IL" sz="2600" b="1" u="sng" dirty="0">
                <a:solidFill>
                  <a:srgbClr val="0070C0"/>
                </a:solidFill>
                <a:latin typeface="David" panose="020E0502060401010101" pitchFamily="34" charset="-79"/>
                <a:cs typeface="+mj-cs"/>
              </a:rPr>
              <a:t>סיכון ריבית - שינויים בשער הריבית</a:t>
            </a:r>
          </a:p>
          <a:p>
            <a:pPr marL="0" indent="0">
              <a:buNone/>
              <a:defRPr/>
            </a:pPr>
            <a:r>
              <a:rPr lang="he-IL" sz="2600" b="1" dirty="0">
                <a:latin typeface="David" panose="020E0502060401010101" pitchFamily="34" charset="-79"/>
                <a:cs typeface="David" panose="020E0502060401010101" pitchFamily="34" charset="-79"/>
              </a:rPr>
              <a:t>תשואה </a:t>
            </a:r>
            <a:r>
              <a:rPr lang="en-US" sz="2600" b="1" dirty="0">
                <a:latin typeface="David" panose="020E0502060401010101" pitchFamily="34" charset="-79"/>
                <a:cs typeface="David" panose="020E0502060401010101" pitchFamily="34" charset="-79"/>
              </a:rPr>
              <a:t>IRR</a:t>
            </a:r>
            <a:r>
              <a:rPr lang="he-IL" sz="2600" b="1" dirty="0">
                <a:latin typeface="David" panose="020E0502060401010101" pitchFamily="34" charset="-79"/>
                <a:cs typeface="David" panose="020E0502060401010101" pitchFamily="34" charset="-79"/>
              </a:rPr>
              <a:t> עולה ← ערך </a:t>
            </a:r>
            <a:r>
              <a:rPr lang="he-IL" sz="2600" b="1" dirty="0" err="1">
                <a:latin typeface="David" panose="020E0502060401010101" pitchFamily="34" charset="-79"/>
                <a:cs typeface="David" panose="020E0502060401010101" pitchFamily="34" charset="-79"/>
              </a:rPr>
              <a:t>האג"ח</a:t>
            </a:r>
            <a:r>
              <a:rPr lang="he-IL" sz="2600" b="1" dirty="0">
                <a:latin typeface="David" panose="020E0502060401010101" pitchFamily="34" charset="-79"/>
                <a:cs typeface="David" panose="020E0502060401010101" pitchFamily="34" charset="-79"/>
              </a:rPr>
              <a:t> </a:t>
            </a:r>
            <a:r>
              <a:rPr lang="en-US" sz="2600" b="1" dirty="0">
                <a:latin typeface="David" panose="020E0502060401010101" pitchFamily="34" charset="-79"/>
                <a:cs typeface="David" panose="020E0502060401010101" pitchFamily="34" charset="-79"/>
              </a:rPr>
              <a:t>PV</a:t>
            </a:r>
            <a:r>
              <a:rPr lang="he-IL" sz="2600" b="1" dirty="0">
                <a:latin typeface="David" panose="020E0502060401010101" pitchFamily="34" charset="-79"/>
                <a:cs typeface="David" panose="020E0502060401010101" pitchFamily="34" charset="-79"/>
              </a:rPr>
              <a:t> יורד</a:t>
            </a:r>
          </a:p>
          <a:p>
            <a:pPr marL="666750" indent="-666750" algn="r" rtl="1" eaLnBrk="1" hangingPunct="1">
              <a:buFont typeface="Wingdings" pitchFamily="2" charset="2"/>
              <a:buNone/>
              <a:defRPr/>
            </a:pPr>
            <a:r>
              <a:rPr lang="he-IL" sz="2600" b="1" u="sng" dirty="0">
                <a:solidFill>
                  <a:srgbClr val="0070C0"/>
                </a:solidFill>
                <a:latin typeface="David" panose="020E0502060401010101" pitchFamily="34" charset="-79"/>
                <a:cs typeface="+mj-cs"/>
              </a:rPr>
              <a:t>גודל הקופון – </a:t>
            </a:r>
            <a:r>
              <a:rPr lang="en-US" sz="2800" b="1" u="sng" dirty="0">
                <a:solidFill>
                  <a:srgbClr val="0070C0"/>
                </a:solidFill>
                <a:latin typeface="David" panose="020E0502060401010101" pitchFamily="34" charset="-79"/>
                <a:cs typeface="David" panose="020E0502060401010101" pitchFamily="34" charset="-79"/>
              </a:rPr>
              <a:t>PMT</a:t>
            </a:r>
          </a:p>
          <a:p>
            <a:pPr marL="666750" indent="-666750" algn="r" rtl="1" eaLnBrk="1" hangingPunct="1">
              <a:buFont typeface="Wingdings" pitchFamily="2" charset="2"/>
              <a:buNone/>
              <a:defRPr/>
            </a:pPr>
            <a:r>
              <a:rPr lang="he-IL" sz="2600" b="1" dirty="0" smtClean="0">
                <a:latin typeface="David" panose="020E0502060401010101" pitchFamily="34" charset="-79"/>
                <a:cs typeface="David" panose="020E0502060401010101" pitchFamily="34" charset="-79"/>
              </a:rPr>
              <a:t>ככל שהקופון יהיה קטן יותר כך </a:t>
            </a:r>
            <a:r>
              <a:rPr lang="he-IL" sz="2600" b="1" dirty="0" err="1" smtClean="0">
                <a:latin typeface="David" panose="020E0502060401010101" pitchFamily="34" charset="-79"/>
                <a:cs typeface="David" panose="020E0502060401010101" pitchFamily="34" charset="-79"/>
              </a:rPr>
              <a:t>האג"ח</a:t>
            </a:r>
            <a:r>
              <a:rPr lang="he-IL" sz="2600" b="1" dirty="0" smtClean="0">
                <a:latin typeface="David" panose="020E0502060401010101" pitchFamily="34" charset="-79"/>
                <a:cs typeface="David" panose="020E0502060401010101" pitchFamily="34" charset="-79"/>
              </a:rPr>
              <a:t> תהיה זולה יותר</a:t>
            </a:r>
          </a:p>
          <a:p>
            <a:pPr marL="666750" indent="-666750" algn="r" rtl="1" eaLnBrk="1" hangingPunct="1">
              <a:buFont typeface="Wingdings" pitchFamily="2" charset="2"/>
              <a:buNone/>
              <a:defRPr/>
            </a:pPr>
            <a:r>
              <a:rPr lang="he-IL" sz="2600" b="1" u="sng" dirty="0">
                <a:solidFill>
                  <a:srgbClr val="0070C0"/>
                </a:solidFill>
                <a:latin typeface="David" panose="020E0502060401010101" pitchFamily="34" charset="-79"/>
                <a:cs typeface="+mj-cs"/>
              </a:rPr>
              <a:t>טווח לפדיון</a:t>
            </a:r>
          </a:p>
          <a:p>
            <a:pPr marL="666750" indent="-666750" algn="r" rtl="1" eaLnBrk="1" hangingPunct="1">
              <a:buFont typeface="Wingdings" pitchFamily="2" charset="2"/>
              <a:buNone/>
              <a:defRPr/>
            </a:pPr>
            <a:r>
              <a:rPr lang="he-IL" sz="2600" b="1" dirty="0" smtClean="0">
                <a:latin typeface="David" panose="020E0502060401010101" pitchFamily="34" charset="-79"/>
                <a:cs typeface="David" panose="020E0502060401010101" pitchFamily="34" charset="-79"/>
              </a:rPr>
              <a:t>בפרמיה – אג"ח קצרה יותר תהיה זולה יותר</a:t>
            </a:r>
          </a:p>
          <a:p>
            <a:pPr marL="666750" indent="-666750" algn="r" rtl="1" eaLnBrk="1" hangingPunct="1">
              <a:buFont typeface="Wingdings" pitchFamily="2" charset="2"/>
              <a:buNone/>
              <a:defRPr/>
            </a:pPr>
            <a:r>
              <a:rPr lang="he-IL" sz="2600" b="1" dirty="0" smtClean="0">
                <a:latin typeface="David" panose="020E0502060401010101" pitchFamily="34" charset="-79"/>
                <a:cs typeface="David" panose="020E0502060401010101" pitchFamily="34" charset="-79"/>
              </a:rPr>
              <a:t>בניכיון – אג"ח ארוכה יותר תהיה זולה יותר</a:t>
            </a:r>
          </a:p>
          <a:p>
            <a:pPr marL="666750" indent="-666750">
              <a:buNone/>
              <a:defRPr/>
            </a:pPr>
            <a:r>
              <a:rPr lang="he-IL" sz="2600" b="1" u="sng" dirty="0">
                <a:solidFill>
                  <a:srgbClr val="0070C0"/>
                </a:solidFill>
                <a:latin typeface="David" panose="020E0502060401010101" pitchFamily="34" charset="-79"/>
                <a:cs typeface="+mj-cs"/>
              </a:rPr>
              <a:t>תדירות הקרן (באג"ח נפדית לשיעורין בלבד)</a:t>
            </a:r>
          </a:p>
          <a:p>
            <a:pPr marL="666750" indent="-666750">
              <a:buNone/>
              <a:defRPr/>
            </a:pPr>
            <a:r>
              <a:rPr lang="he-IL" sz="2600" b="1" dirty="0">
                <a:latin typeface="David" panose="020E0502060401010101" pitchFamily="34" charset="-79"/>
                <a:cs typeface="David" panose="020E0502060401010101" pitchFamily="34" charset="-79"/>
              </a:rPr>
              <a:t>בפרמיה – </a:t>
            </a:r>
            <a:r>
              <a:rPr lang="he-IL" sz="2600" b="1" dirty="0" smtClean="0">
                <a:latin typeface="David" panose="020E0502060401010101" pitchFamily="34" charset="-79"/>
                <a:cs typeface="David" panose="020E0502060401010101" pitchFamily="34" charset="-79"/>
              </a:rPr>
              <a:t>ככל שהתדירות גבוהה יותר, מחיר זול יותר</a:t>
            </a:r>
            <a:endParaRPr lang="he-IL" sz="2600" b="1" dirty="0">
              <a:latin typeface="David" panose="020E0502060401010101" pitchFamily="34" charset="-79"/>
              <a:cs typeface="David" panose="020E0502060401010101" pitchFamily="34" charset="-79"/>
            </a:endParaRPr>
          </a:p>
          <a:p>
            <a:pPr marL="666750" indent="-666750">
              <a:buNone/>
              <a:defRPr/>
            </a:pPr>
            <a:r>
              <a:rPr lang="he-IL" sz="2600" b="1" dirty="0">
                <a:latin typeface="David" panose="020E0502060401010101" pitchFamily="34" charset="-79"/>
                <a:cs typeface="David" panose="020E0502060401010101" pitchFamily="34" charset="-79"/>
              </a:rPr>
              <a:t>בניכיון – ככל שהתדירות </a:t>
            </a:r>
            <a:r>
              <a:rPr lang="he-IL" sz="2600" b="1" dirty="0" smtClean="0">
                <a:latin typeface="David" panose="020E0502060401010101" pitchFamily="34" charset="-79"/>
                <a:cs typeface="David" panose="020E0502060401010101" pitchFamily="34" charset="-79"/>
              </a:rPr>
              <a:t>נמוכה </a:t>
            </a:r>
            <a:r>
              <a:rPr lang="he-IL" sz="2600" b="1" dirty="0">
                <a:latin typeface="David" panose="020E0502060401010101" pitchFamily="34" charset="-79"/>
                <a:cs typeface="David" panose="020E0502060401010101" pitchFamily="34" charset="-79"/>
              </a:rPr>
              <a:t>יותר, מחיר זול יותר</a:t>
            </a:r>
            <a:endParaRPr lang="he-IL" sz="2600" b="1" dirty="0" smtClean="0">
              <a:latin typeface="David" panose="020E0502060401010101" pitchFamily="34" charset="-79"/>
              <a:cs typeface="David" panose="020E0502060401010101" pitchFamily="34" charset="-79"/>
            </a:endParaRPr>
          </a:p>
          <a:p>
            <a:pPr marL="666750" indent="-666750" algn="r" rtl="1" eaLnBrk="1" hangingPunct="1">
              <a:buFont typeface="Wingdings" pitchFamily="2" charset="2"/>
              <a:buNone/>
              <a:defRPr/>
            </a:pPr>
            <a:endParaRPr lang="he-IL" sz="2400" b="1" dirty="0" smtClean="0">
              <a:latin typeface="+mj-lt"/>
            </a:endParaRPr>
          </a:p>
          <a:p>
            <a:pPr marL="666750" indent="-666750" algn="r" rtl="1" eaLnBrk="1" hangingPunct="1">
              <a:buFont typeface="Wingdings" pitchFamily="2" charset="2"/>
              <a:buNone/>
              <a:defRPr/>
            </a:pPr>
            <a:endParaRPr lang="he-IL" b="1" dirty="0" smtClean="0"/>
          </a:p>
        </p:txBody>
      </p:sp>
    </p:spTree>
    <p:extLst>
      <p:ext uri="{BB962C8B-B14F-4D97-AF65-F5344CB8AC3E}">
        <p14:creationId xmlns:p14="http://schemas.microsoft.com/office/powerpoint/2010/main" val="3857391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457200"/>
            <a:ext cx="7772400" cy="1470025"/>
          </a:xfrm>
        </p:spPr>
        <p:txBody>
          <a:bodyPr>
            <a:normAutofit/>
          </a:bodyPr>
          <a:lstStyle/>
          <a:p>
            <a:r>
              <a:rPr lang="he-IL" sz="4400" dirty="0" err="1" smtClean="0"/>
              <a:t>מח"מ</a:t>
            </a:r>
            <a:r>
              <a:rPr lang="he-IL" sz="4400" dirty="0" smtClean="0"/>
              <a:t> – משך חיים ממוצע </a:t>
            </a:r>
            <a:r>
              <a:rPr lang="en-US" sz="4400" dirty="0" smtClean="0"/>
              <a:t>TD </a:t>
            </a:r>
            <a:br>
              <a:rPr lang="en-US" sz="4400" dirty="0" smtClean="0"/>
            </a:br>
            <a:r>
              <a:rPr lang="en-US" sz="4400" dirty="0" smtClean="0"/>
              <a:t>Total Duration</a:t>
            </a:r>
            <a:endParaRPr lang="he-IL" sz="4400" dirty="0"/>
          </a:p>
        </p:txBody>
      </p:sp>
      <p:sp>
        <p:nvSpPr>
          <p:cNvPr id="3" name="כותרת משנה 2"/>
          <p:cNvSpPr>
            <a:spLocks noGrp="1"/>
          </p:cNvSpPr>
          <p:nvPr>
            <p:ph type="subTitle" idx="1"/>
          </p:nvPr>
        </p:nvSpPr>
        <p:spPr>
          <a:xfrm>
            <a:off x="1371600" y="1524000"/>
            <a:ext cx="6858000" cy="5029200"/>
          </a:xfrm>
        </p:spPr>
        <p:txBody>
          <a:bodyPr>
            <a:noAutofit/>
          </a:bodyPr>
          <a:lstStyle/>
          <a:p>
            <a:pPr marL="457200" indent="-457200" algn="r">
              <a:buFont typeface="Arial" panose="020B0604020202020204" pitchFamily="34" charset="0"/>
              <a:buChar char="•"/>
            </a:pPr>
            <a:endParaRPr lang="he-IL" sz="2400" dirty="0" smtClean="0">
              <a:solidFill>
                <a:schemeClr val="tx1"/>
              </a:solidFill>
              <a:latin typeface="David" panose="020E0502060401010101" pitchFamily="34" charset="-79"/>
              <a:cs typeface="David" panose="020E0502060401010101" pitchFamily="34" charset="-79"/>
            </a:endParaRPr>
          </a:p>
          <a:p>
            <a:pPr marL="457200" indent="-457200" algn="r">
              <a:buFont typeface="Arial" panose="020B0604020202020204" pitchFamily="34" charset="0"/>
              <a:buChar char="•"/>
            </a:pPr>
            <a:r>
              <a:rPr lang="he-IL" sz="2000" dirty="0" err="1" smtClean="0">
                <a:solidFill>
                  <a:schemeClr val="tx1"/>
                </a:solidFill>
                <a:latin typeface="David" panose="020E0502060401010101" pitchFamily="34" charset="-79"/>
                <a:cs typeface="David" panose="020E0502060401010101" pitchFamily="34" charset="-79"/>
              </a:rPr>
              <a:t>מח"מ</a:t>
            </a:r>
            <a:r>
              <a:rPr lang="he-IL" sz="2000" dirty="0" smtClean="0">
                <a:solidFill>
                  <a:schemeClr val="tx1"/>
                </a:solidFill>
                <a:latin typeface="David" panose="020E0502060401010101" pitchFamily="34" charset="-79"/>
                <a:cs typeface="David" panose="020E0502060401010101" pitchFamily="34" charset="-79"/>
              </a:rPr>
              <a:t> הוא ממוצע משוקלל של הזמן לקבלת התקבולים מאגרת החוב, תוך כמה זמן בממוצע נחזיר את ההשקעה.</a:t>
            </a:r>
          </a:p>
          <a:p>
            <a:pPr marL="457200" indent="-457200" algn="r">
              <a:buFont typeface="Arial" panose="020B0604020202020204" pitchFamily="34" charset="0"/>
              <a:buChar char="•"/>
            </a:pPr>
            <a:endParaRPr lang="he-IL" sz="2000" dirty="0" smtClean="0">
              <a:solidFill>
                <a:schemeClr val="tx1"/>
              </a:solidFill>
              <a:latin typeface="David" panose="020E0502060401010101" pitchFamily="34" charset="-79"/>
              <a:cs typeface="David" panose="020E0502060401010101" pitchFamily="34" charset="-79"/>
            </a:endParaRPr>
          </a:p>
          <a:p>
            <a:pPr marL="457200" indent="-457200" algn="r">
              <a:buFont typeface="Arial" panose="020B0604020202020204" pitchFamily="34" charset="0"/>
              <a:buChar char="•"/>
            </a:pPr>
            <a:r>
              <a:rPr lang="he-IL" sz="2000" dirty="0" err="1" smtClean="0">
                <a:solidFill>
                  <a:schemeClr val="tx1"/>
                </a:solidFill>
                <a:latin typeface="David" panose="020E0502060401010101" pitchFamily="34" charset="-79"/>
                <a:cs typeface="David" panose="020E0502060401010101" pitchFamily="34" charset="-79"/>
              </a:rPr>
              <a:t>מח"מ</a:t>
            </a:r>
            <a:r>
              <a:rPr lang="he-IL" sz="2000" dirty="0" smtClean="0">
                <a:solidFill>
                  <a:schemeClr val="tx1"/>
                </a:solidFill>
                <a:latin typeface="David" panose="020E0502060401010101" pitchFamily="34" charset="-79"/>
                <a:cs typeface="David" panose="020E0502060401010101" pitchFamily="34" charset="-79"/>
              </a:rPr>
              <a:t> הוא כלי המראה את רגישות האיגרת לשינויים בריבית. כאשר הריבית במשק משתנה באחוז אחד, מחיר </a:t>
            </a:r>
            <a:r>
              <a:rPr lang="he-IL" sz="2000" dirty="0" err="1" smtClean="0">
                <a:solidFill>
                  <a:schemeClr val="tx1"/>
                </a:solidFill>
                <a:latin typeface="David" panose="020E0502060401010101" pitchFamily="34" charset="-79"/>
                <a:cs typeface="David" panose="020E0502060401010101" pitchFamily="34" charset="-79"/>
              </a:rPr>
              <a:t>האג"ח</a:t>
            </a:r>
            <a:r>
              <a:rPr lang="he-IL" sz="2000" dirty="0" smtClean="0">
                <a:solidFill>
                  <a:schemeClr val="tx1"/>
                </a:solidFill>
                <a:latin typeface="David" panose="020E0502060401010101" pitchFamily="34" charset="-79"/>
                <a:cs typeface="David" panose="020E0502060401010101" pitchFamily="34" charset="-79"/>
              </a:rPr>
              <a:t> משתנה בגובה </a:t>
            </a:r>
            <a:r>
              <a:rPr lang="he-IL" sz="2000" dirty="0" err="1" smtClean="0">
                <a:solidFill>
                  <a:schemeClr val="tx1"/>
                </a:solidFill>
                <a:latin typeface="David" panose="020E0502060401010101" pitchFamily="34" charset="-79"/>
                <a:cs typeface="David" panose="020E0502060401010101" pitchFamily="34" charset="-79"/>
              </a:rPr>
              <a:t>המח"מ</a:t>
            </a:r>
            <a:r>
              <a:rPr lang="he-IL" sz="2000" dirty="0" smtClean="0">
                <a:solidFill>
                  <a:schemeClr val="tx1"/>
                </a:solidFill>
                <a:latin typeface="David" panose="020E0502060401010101" pitchFamily="34" charset="-79"/>
                <a:cs typeface="David" panose="020E0502060401010101" pitchFamily="34" charset="-79"/>
              </a:rPr>
              <a:t> באחוזים בכיוון ההופכי.</a:t>
            </a:r>
          </a:p>
          <a:p>
            <a:pPr marL="457200" indent="-457200" algn="r">
              <a:buFont typeface="Arial" panose="020B0604020202020204" pitchFamily="34" charset="0"/>
              <a:buChar char="•"/>
            </a:pPr>
            <a:endParaRPr lang="he-IL" sz="2000" dirty="0" smtClean="0">
              <a:solidFill>
                <a:schemeClr val="tx1"/>
              </a:solidFill>
              <a:latin typeface="David" panose="020E0502060401010101" pitchFamily="34" charset="-79"/>
              <a:cs typeface="David" panose="020E0502060401010101" pitchFamily="34" charset="-79"/>
            </a:endParaRPr>
          </a:p>
          <a:p>
            <a:pPr marL="457200" indent="-457200" algn="r">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לדוגמא – במידה ונחזיק באג"ח עם </a:t>
            </a:r>
            <a:r>
              <a:rPr lang="he-IL" sz="2000" dirty="0" err="1" smtClean="0">
                <a:solidFill>
                  <a:schemeClr val="tx1"/>
                </a:solidFill>
                <a:latin typeface="David" panose="020E0502060401010101" pitchFamily="34" charset="-79"/>
                <a:cs typeface="David" panose="020E0502060401010101" pitchFamily="34" charset="-79"/>
              </a:rPr>
              <a:t>מח"מ</a:t>
            </a:r>
            <a:r>
              <a:rPr lang="he-IL" sz="2000" dirty="0" smtClean="0">
                <a:solidFill>
                  <a:schemeClr val="tx1"/>
                </a:solidFill>
                <a:latin typeface="David" panose="020E0502060401010101" pitchFamily="34" charset="-79"/>
                <a:cs typeface="David" panose="020E0502060401010101" pitchFamily="34" charset="-79"/>
              </a:rPr>
              <a:t> 5, כאשר הריבית במשק תעלה באחוז, מחיר </a:t>
            </a:r>
            <a:r>
              <a:rPr lang="he-IL" sz="2000" dirty="0" err="1" smtClean="0">
                <a:solidFill>
                  <a:schemeClr val="tx1"/>
                </a:solidFill>
                <a:latin typeface="David" panose="020E0502060401010101" pitchFamily="34" charset="-79"/>
                <a:cs typeface="David" panose="020E0502060401010101" pitchFamily="34" charset="-79"/>
              </a:rPr>
              <a:t>האג"ח</a:t>
            </a:r>
            <a:r>
              <a:rPr lang="he-IL" sz="2000" dirty="0" smtClean="0">
                <a:solidFill>
                  <a:schemeClr val="tx1"/>
                </a:solidFill>
                <a:latin typeface="David" panose="020E0502060401010101" pitchFamily="34" charset="-79"/>
                <a:cs typeface="David" panose="020E0502060401010101" pitchFamily="34" charset="-79"/>
              </a:rPr>
              <a:t> ירד ב- 5%.</a:t>
            </a:r>
          </a:p>
          <a:p>
            <a:pPr marL="457200" indent="-457200" algn="r">
              <a:buFont typeface="Arial" panose="020B0604020202020204" pitchFamily="34" charset="0"/>
              <a:buChar char="•"/>
            </a:pPr>
            <a:endParaRPr lang="he-IL" sz="2000" dirty="0" smtClean="0">
              <a:solidFill>
                <a:schemeClr val="tx1"/>
              </a:solidFill>
              <a:latin typeface="David" panose="020E0502060401010101" pitchFamily="34" charset="-79"/>
              <a:cs typeface="David" panose="020E0502060401010101" pitchFamily="34" charset="-79"/>
            </a:endParaRPr>
          </a:p>
          <a:p>
            <a:pPr marL="457200" indent="-457200" algn="r">
              <a:buFont typeface="Arial" panose="020B0604020202020204" pitchFamily="34" charset="0"/>
              <a:buChar char="•"/>
            </a:pPr>
            <a:r>
              <a:rPr lang="he-IL" sz="2000" dirty="0" smtClean="0">
                <a:solidFill>
                  <a:schemeClr val="tx1"/>
                </a:solidFill>
                <a:latin typeface="David" panose="020E0502060401010101" pitchFamily="34" charset="-79"/>
                <a:cs typeface="David" panose="020E0502060401010101" pitchFamily="34" charset="-79"/>
              </a:rPr>
              <a:t>ככל </a:t>
            </a:r>
            <a:r>
              <a:rPr lang="he-IL" sz="2000" dirty="0" err="1" smtClean="0">
                <a:solidFill>
                  <a:schemeClr val="tx1"/>
                </a:solidFill>
                <a:latin typeface="David" panose="020E0502060401010101" pitchFamily="34" charset="-79"/>
                <a:cs typeface="David" panose="020E0502060401010101" pitchFamily="34" charset="-79"/>
              </a:rPr>
              <a:t>שהמח"מ</a:t>
            </a:r>
            <a:r>
              <a:rPr lang="he-IL" sz="2000" dirty="0" smtClean="0">
                <a:solidFill>
                  <a:schemeClr val="tx1"/>
                </a:solidFill>
                <a:latin typeface="David" panose="020E0502060401010101" pitchFamily="34" charset="-79"/>
                <a:cs typeface="David" panose="020E0502060401010101" pitchFamily="34" charset="-79"/>
              </a:rPr>
              <a:t> גדול יותר, כך </a:t>
            </a:r>
            <a:r>
              <a:rPr lang="he-IL" sz="2000" dirty="0" err="1" smtClean="0">
                <a:solidFill>
                  <a:schemeClr val="tx1"/>
                </a:solidFill>
                <a:latin typeface="David" panose="020E0502060401010101" pitchFamily="34" charset="-79"/>
                <a:cs typeface="David" panose="020E0502060401010101" pitchFamily="34" charset="-79"/>
              </a:rPr>
              <a:t>האג"ח</a:t>
            </a:r>
            <a:r>
              <a:rPr lang="he-IL" sz="2000" dirty="0" smtClean="0">
                <a:solidFill>
                  <a:schemeClr val="tx1"/>
                </a:solidFill>
                <a:latin typeface="David" panose="020E0502060401010101" pitchFamily="34" charset="-79"/>
                <a:cs typeface="David" panose="020E0502060401010101" pitchFamily="34" charset="-79"/>
              </a:rPr>
              <a:t> חשופה יותר לשינויי ריבית.</a:t>
            </a:r>
          </a:p>
        </p:txBody>
      </p:sp>
    </p:spTree>
    <p:extLst>
      <p:ext uri="{BB962C8B-B14F-4D97-AF65-F5344CB8AC3E}">
        <p14:creationId xmlns:p14="http://schemas.microsoft.com/office/powerpoint/2010/main" val="268077004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850" y="0"/>
            <a:ext cx="8528050" cy="836613"/>
          </a:xfrm>
        </p:spPr>
        <p:txBody>
          <a:bodyPr/>
          <a:lstStyle/>
          <a:p>
            <a:pPr eaLnBrk="1" hangingPunct="1"/>
            <a:r>
              <a:rPr lang="he-IL" altLang="he-IL" dirty="0" smtClean="0"/>
              <a:t>דוגמא</a:t>
            </a:r>
            <a:r>
              <a:rPr lang="en-US" altLang="he-IL" dirty="0" smtClean="0"/>
              <a:t> - </a:t>
            </a:r>
            <a:r>
              <a:rPr lang="he-IL" altLang="he-IL" dirty="0" smtClean="0"/>
              <a:t>אג"ח</a:t>
            </a:r>
            <a:endParaRPr lang="en-US" altLang="he-IL" dirty="0" smtClean="0"/>
          </a:p>
        </p:txBody>
      </p:sp>
      <p:sp>
        <p:nvSpPr>
          <p:cNvPr id="22531" name="Rectangle 3"/>
          <p:cNvSpPr>
            <a:spLocks noGrp="1" noChangeArrowheads="1"/>
          </p:cNvSpPr>
          <p:nvPr>
            <p:ph idx="1"/>
          </p:nvPr>
        </p:nvSpPr>
        <p:spPr>
          <a:xfrm>
            <a:off x="304801" y="838200"/>
            <a:ext cx="8458199" cy="990600"/>
          </a:xfrm>
        </p:spPr>
        <p:txBody>
          <a:bodyPr>
            <a:normAutofit/>
          </a:bodyPr>
          <a:lstStyle/>
          <a:p>
            <a:pPr marL="609600" indent="-609600" algn="r" rtl="1" eaLnBrk="1" hangingPunct="1"/>
            <a:r>
              <a:rPr lang="he-IL" altLang="he-IL" sz="2400" dirty="0" smtClean="0">
                <a:latin typeface="David" panose="020E0502060401010101" pitchFamily="34" charset="-79"/>
                <a:cs typeface="David" panose="020E0502060401010101" pitchFamily="34" charset="-79"/>
              </a:rPr>
              <a:t>אג"ח ל- 4 שנים על סך של 100 ₪ ערך נקוב (ע.נ) הנושאת ריבית שנתית (=קופון) של 8%, תניב את </a:t>
            </a:r>
            <a:r>
              <a:rPr lang="he-IL" altLang="he-IL" sz="2400" dirty="0" err="1" smtClean="0">
                <a:latin typeface="David" panose="020E0502060401010101" pitchFamily="34" charset="-79"/>
                <a:cs typeface="David" panose="020E0502060401010101" pitchFamily="34" charset="-79"/>
              </a:rPr>
              <a:t>התזרים</a:t>
            </a:r>
            <a:r>
              <a:rPr lang="he-IL" altLang="he-IL" sz="2400" dirty="0" smtClean="0">
                <a:latin typeface="David" panose="020E0502060401010101" pitchFamily="34" charset="-79"/>
                <a:cs typeface="David" panose="020E0502060401010101" pitchFamily="34" charset="-79"/>
              </a:rPr>
              <a:t> הבא:</a:t>
            </a:r>
          </a:p>
        </p:txBody>
      </p:sp>
      <p:graphicFrame>
        <p:nvGraphicFramePr>
          <p:cNvPr id="8196" name="Group 4"/>
          <p:cNvGraphicFramePr>
            <a:graphicFrameLocks noGrp="1"/>
          </p:cNvGraphicFramePr>
          <p:nvPr>
            <p:extLst>
              <p:ext uri="{D42A27DB-BD31-4B8C-83A1-F6EECF244321}">
                <p14:modId xmlns:p14="http://schemas.microsoft.com/office/powerpoint/2010/main" val="1219968611"/>
              </p:ext>
            </p:extLst>
          </p:nvPr>
        </p:nvGraphicFramePr>
        <p:xfrm>
          <a:off x="621506" y="1905000"/>
          <a:ext cx="8135937" cy="1036638"/>
        </p:xfrm>
        <a:graphic>
          <a:graphicData uri="http://schemas.openxmlformats.org/drawingml/2006/table">
            <a:tbl>
              <a:tblPr rtl="1"/>
              <a:tblGrid>
                <a:gridCol w="1627187"/>
                <a:gridCol w="1627188"/>
                <a:gridCol w="1627187"/>
                <a:gridCol w="1627188"/>
                <a:gridCol w="1627187"/>
              </a:tblGrid>
              <a:tr h="518319">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dirty="0" smtClean="0">
                          <a:ln>
                            <a:noFill/>
                          </a:ln>
                          <a:solidFill>
                            <a:schemeClr val="tx1"/>
                          </a:solidFill>
                          <a:effectLst/>
                          <a:latin typeface="Arial" pitchFamily="34" charset="0"/>
                          <a:cs typeface="Arial" pitchFamily="34" charset="0"/>
                        </a:rPr>
                        <a:t>תקופה</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dirty="0" smtClean="0">
                          <a:ln>
                            <a:noFill/>
                          </a:ln>
                          <a:solidFill>
                            <a:schemeClr val="tx1"/>
                          </a:solidFill>
                          <a:effectLst/>
                          <a:latin typeface="Arial" pitchFamily="34" charset="0"/>
                          <a:cs typeface="Arial" pitchFamily="34" charset="0"/>
                        </a:rPr>
                        <a:t>1</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3</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4</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319">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תזרים</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8 ₪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8 ₪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8 ₪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dirty="0" smtClean="0">
                          <a:ln>
                            <a:noFill/>
                          </a:ln>
                          <a:solidFill>
                            <a:schemeClr val="tx1"/>
                          </a:solidFill>
                          <a:effectLst/>
                          <a:latin typeface="Arial" pitchFamily="34" charset="0"/>
                          <a:cs typeface="Arial" pitchFamily="34" charset="0"/>
                        </a:rPr>
                        <a:t>108 ₪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16" name="Rectangle 24"/>
          <p:cNvSpPr>
            <a:spLocks noChangeArrowheads="1"/>
          </p:cNvSpPr>
          <p:nvPr/>
        </p:nvSpPr>
        <p:spPr bwMode="auto">
          <a:xfrm>
            <a:off x="539750" y="3276600"/>
            <a:ext cx="82994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rtl="1" eaLnBrk="1" hangingPunct="1">
              <a:spcBef>
                <a:spcPct val="20000"/>
              </a:spcBef>
              <a:buFontTx/>
              <a:buChar char="•"/>
            </a:pPr>
            <a:r>
              <a:rPr lang="he-IL" altLang="he-IL" dirty="0">
                <a:latin typeface="David" panose="020E0502060401010101" pitchFamily="34" charset="-79"/>
                <a:cs typeface="David" panose="020E0502060401010101" pitchFamily="34" charset="-79"/>
              </a:rPr>
              <a:t>לעיתים קרן </a:t>
            </a:r>
            <a:r>
              <a:rPr lang="he-IL" altLang="he-IL" dirty="0" err="1">
                <a:latin typeface="David" panose="020E0502060401010101" pitchFamily="34" charset="-79"/>
                <a:cs typeface="David" panose="020E0502060401010101" pitchFamily="34" charset="-79"/>
              </a:rPr>
              <a:t>האג"ח</a:t>
            </a:r>
            <a:r>
              <a:rPr lang="he-IL" altLang="he-IL" dirty="0">
                <a:latin typeface="David" panose="020E0502060401010101" pitchFamily="34" charset="-79"/>
                <a:cs typeface="David" panose="020E0502060401010101" pitchFamily="34" charset="-79"/>
              </a:rPr>
              <a:t> (=הערך הנקוב) מוחזרת לאורך תקופת חיי </a:t>
            </a:r>
            <a:r>
              <a:rPr lang="he-IL" altLang="he-IL" dirty="0" err="1">
                <a:latin typeface="David" panose="020E0502060401010101" pitchFamily="34" charset="-79"/>
                <a:cs typeface="David" panose="020E0502060401010101" pitchFamily="34" charset="-79"/>
              </a:rPr>
              <a:t>האג"ח</a:t>
            </a:r>
            <a:r>
              <a:rPr lang="he-IL" altLang="he-IL" dirty="0">
                <a:latin typeface="David" panose="020E0502060401010101" pitchFamily="34" charset="-79"/>
                <a:cs typeface="David" panose="020E0502060401010101" pitchFamily="34" charset="-79"/>
              </a:rPr>
              <a:t> (כמו בדוגמת לוח סילוקין "רגיל"), אולם על פי רוב אנו נתייחס לאגרת חוב המשלמת את מלוא הערך הנקוב באג"ח </a:t>
            </a:r>
            <a:r>
              <a:rPr lang="he-IL" altLang="he-IL" b="1" dirty="0">
                <a:latin typeface="David" panose="020E0502060401010101" pitchFamily="34" charset="-79"/>
                <a:cs typeface="David" panose="020E0502060401010101" pitchFamily="34" charset="-79"/>
              </a:rPr>
              <a:t>בתום התקופה</a:t>
            </a:r>
            <a:r>
              <a:rPr lang="he-IL" altLang="he-IL" dirty="0" smtClean="0">
                <a:latin typeface="David" panose="020E0502060401010101" pitchFamily="34" charset="-79"/>
                <a:cs typeface="David" panose="020E0502060401010101" pitchFamily="34" charset="-79"/>
              </a:rPr>
              <a:t>.</a:t>
            </a:r>
          </a:p>
          <a:p>
            <a:pPr algn="r" rtl="1" eaLnBrk="1" hangingPunct="1">
              <a:spcBef>
                <a:spcPct val="20000"/>
              </a:spcBef>
              <a:buFontTx/>
              <a:buChar char="•"/>
            </a:pPr>
            <a:endParaRPr lang="he-IL" altLang="he-IL" dirty="0" smtClean="0">
              <a:latin typeface="David" panose="020E0502060401010101" pitchFamily="34" charset="-79"/>
              <a:cs typeface="David" panose="020E0502060401010101" pitchFamily="34" charset="-79"/>
            </a:endParaRPr>
          </a:p>
          <a:p>
            <a:pPr eaLnBrk="1" hangingPunct="1">
              <a:spcBef>
                <a:spcPct val="20000"/>
              </a:spcBef>
              <a:buFontTx/>
              <a:buChar char="•"/>
            </a:pPr>
            <a:r>
              <a:rPr lang="he-IL" altLang="he-IL" dirty="0">
                <a:latin typeface="David" panose="020E0502060401010101" pitchFamily="34" charset="-79"/>
                <a:cs typeface="David" panose="020E0502060401010101" pitchFamily="34" charset="-79"/>
              </a:rPr>
              <a:t>לעיתים קרובות מתבלבלים בין הריבית הנקובה באג"ח (</a:t>
            </a:r>
            <a:r>
              <a:rPr lang="he-IL" altLang="he-IL" dirty="0" err="1">
                <a:latin typeface="David" panose="020E0502060401010101" pitchFamily="34" charset="-79"/>
                <a:cs typeface="David" panose="020E0502060401010101" pitchFamily="34" charset="-79"/>
              </a:rPr>
              <a:t>דהינו</a:t>
            </a:r>
            <a:r>
              <a:rPr lang="he-IL" altLang="he-IL" dirty="0">
                <a:latin typeface="David" panose="020E0502060401010101" pitchFamily="34" charset="-79"/>
                <a:cs typeface="David" panose="020E0502060401010101" pitchFamily="34" charset="-79"/>
              </a:rPr>
              <a:t> הקופון), לבין הריבית האלטרנטיבית העומדת בפני המשקיע (</a:t>
            </a:r>
            <a:r>
              <a:rPr lang="he-IL" altLang="he-IL" dirty="0" err="1">
                <a:latin typeface="David" panose="020E0502060401010101" pitchFamily="34" charset="-79"/>
                <a:cs typeface="David" panose="020E0502060401010101" pitchFamily="34" charset="-79"/>
              </a:rPr>
              <a:t>דהינו</a:t>
            </a:r>
            <a:r>
              <a:rPr lang="he-IL" altLang="he-IL" dirty="0">
                <a:latin typeface="David" panose="020E0502060401010101" pitchFamily="34" charset="-79"/>
                <a:cs typeface="David" panose="020E0502060401010101" pitchFamily="34" charset="-79"/>
              </a:rPr>
              <a:t> שיעור התשואה </a:t>
            </a:r>
            <a:r>
              <a:rPr lang="he-IL" altLang="he-IL" b="1" dirty="0">
                <a:latin typeface="David" panose="020E0502060401010101" pitchFamily="34" charset="-79"/>
                <a:cs typeface="David" panose="020E0502060401010101" pitchFamily="34" charset="-79"/>
              </a:rPr>
              <a:t>הנדרש </a:t>
            </a:r>
            <a:r>
              <a:rPr lang="he-IL" altLang="he-IL" dirty="0">
                <a:latin typeface="David" panose="020E0502060401010101" pitchFamily="34" charset="-79"/>
                <a:cs typeface="David" panose="020E0502060401010101" pitchFamily="34" charset="-79"/>
              </a:rPr>
              <a:t>על האיגרת). זוהי לא בהכרח אותה </a:t>
            </a:r>
            <a:r>
              <a:rPr lang="he-IL" altLang="he-IL" dirty="0" smtClean="0">
                <a:latin typeface="David" panose="020E0502060401010101" pitchFamily="34" charset="-79"/>
                <a:cs typeface="David" panose="020E0502060401010101" pitchFamily="34" charset="-79"/>
              </a:rPr>
              <a:t>ריבית</a:t>
            </a:r>
            <a:endParaRPr lang="he-IL" altLang="he-IL" sz="2800" dirty="0"/>
          </a:p>
        </p:txBody>
      </p:sp>
    </p:spTree>
    <p:extLst>
      <p:ext uri="{BB962C8B-B14F-4D97-AF65-F5344CB8AC3E}">
        <p14:creationId xmlns:p14="http://schemas.microsoft.com/office/powerpoint/2010/main" val="3305159767"/>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850" y="0"/>
            <a:ext cx="8528050" cy="1066800"/>
          </a:xfrm>
        </p:spPr>
        <p:txBody>
          <a:bodyPr/>
          <a:lstStyle/>
          <a:p>
            <a:pPr eaLnBrk="1" hangingPunct="1"/>
            <a:r>
              <a:rPr lang="he-IL" altLang="he-IL" dirty="0" smtClean="0"/>
              <a:t>הערך הנקוב ושווי אג"ח</a:t>
            </a:r>
            <a:endParaRPr lang="en-US" altLang="he-IL" dirty="0" smtClean="0"/>
          </a:p>
        </p:txBody>
      </p:sp>
      <p:sp>
        <p:nvSpPr>
          <p:cNvPr id="24579" name="Rectangle 3"/>
          <p:cNvSpPr>
            <a:spLocks noGrp="1" noChangeArrowheads="1"/>
          </p:cNvSpPr>
          <p:nvPr>
            <p:ph idx="1"/>
          </p:nvPr>
        </p:nvSpPr>
        <p:spPr>
          <a:xfrm>
            <a:off x="539750" y="1219200"/>
            <a:ext cx="8353425" cy="5638800"/>
          </a:xfrm>
        </p:spPr>
        <p:txBody>
          <a:bodyPr>
            <a:normAutofit fontScale="92500" lnSpcReduction="10000"/>
          </a:bodyPr>
          <a:lstStyle/>
          <a:p>
            <a:pPr marL="609600" indent="-609600" algn="r" rtl="1" eaLnBrk="1" hangingPunct="1"/>
            <a:r>
              <a:rPr lang="he-IL" altLang="he-IL" sz="2600" dirty="0" smtClean="0">
                <a:latin typeface="David" panose="020E0502060401010101" pitchFamily="34" charset="-79"/>
                <a:cs typeface="David" panose="020E0502060401010101" pitchFamily="34" charset="-79"/>
              </a:rPr>
              <a:t>ניתן להבחין כי בתנאי ריבית שונים שווי </a:t>
            </a:r>
            <a:r>
              <a:rPr lang="he-IL" altLang="he-IL" sz="2600" dirty="0" err="1" smtClean="0">
                <a:latin typeface="David" panose="020E0502060401010101" pitchFamily="34" charset="-79"/>
                <a:cs typeface="David" panose="020E0502060401010101" pitchFamily="34" charset="-79"/>
              </a:rPr>
              <a:t>האג"ח</a:t>
            </a:r>
            <a:r>
              <a:rPr lang="he-IL" altLang="he-IL" sz="2600" dirty="0" smtClean="0">
                <a:latin typeface="David" panose="020E0502060401010101" pitchFamily="34" charset="-79"/>
                <a:cs typeface="David" panose="020E0502060401010101" pitchFamily="34" charset="-79"/>
              </a:rPr>
              <a:t> יכול להיות מעל או מתחת לערך הנקוב שלה.</a:t>
            </a:r>
          </a:p>
          <a:p>
            <a:pPr marL="609600" indent="-609600" algn="r" rtl="1" eaLnBrk="1" hangingPunct="1"/>
            <a:r>
              <a:rPr lang="he-IL" altLang="he-IL" sz="2600" dirty="0" smtClean="0">
                <a:latin typeface="David" panose="020E0502060401010101" pitchFamily="34" charset="-79"/>
                <a:cs typeface="David" panose="020E0502060401010101" pitchFamily="34" charset="-79"/>
              </a:rPr>
              <a:t>הסיבה: כאשר </a:t>
            </a:r>
            <a:r>
              <a:rPr lang="he-IL" altLang="he-IL" sz="2600" dirty="0" err="1" smtClean="0">
                <a:latin typeface="David" panose="020E0502060401010101" pitchFamily="34" charset="-79"/>
                <a:cs typeface="David" panose="020E0502060401010101" pitchFamily="34" charset="-79"/>
              </a:rPr>
              <a:t>האג"ח</a:t>
            </a:r>
            <a:r>
              <a:rPr lang="he-IL" altLang="he-IL" sz="2600" dirty="0" smtClean="0">
                <a:latin typeface="David" panose="020E0502060401010101" pitchFamily="34" charset="-79"/>
                <a:cs typeface="David" panose="020E0502060401010101" pitchFamily="34" charset="-79"/>
              </a:rPr>
              <a:t> מבטיחה ריבית (=קופון) נמוכה מריבית השוק, דורש המשקיע פיצוי בדמות מחיר נמוך יותר של </a:t>
            </a:r>
            <a:r>
              <a:rPr lang="he-IL" altLang="he-IL" sz="2600" dirty="0" err="1" smtClean="0">
                <a:latin typeface="David" panose="020E0502060401010101" pitchFamily="34" charset="-79"/>
                <a:cs typeface="David" panose="020E0502060401010101" pitchFamily="34" charset="-79"/>
              </a:rPr>
              <a:t>האגרת</a:t>
            </a:r>
            <a:r>
              <a:rPr lang="he-IL" altLang="he-IL" sz="2600" dirty="0" smtClean="0">
                <a:latin typeface="David" panose="020E0502060401010101" pitchFamily="34" charset="-79"/>
                <a:cs typeface="David" panose="020E0502060401010101" pitchFamily="34" charset="-79"/>
              </a:rPr>
              <a:t>, ולהפך, כאשר </a:t>
            </a:r>
            <a:r>
              <a:rPr lang="he-IL" altLang="he-IL" sz="2600" dirty="0" err="1" smtClean="0">
                <a:latin typeface="David" panose="020E0502060401010101" pitchFamily="34" charset="-79"/>
                <a:cs typeface="David" panose="020E0502060401010101" pitchFamily="34" charset="-79"/>
              </a:rPr>
              <a:t>האג"ח</a:t>
            </a:r>
            <a:r>
              <a:rPr lang="he-IL" altLang="he-IL" sz="2600" dirty="0" smtClean="0">
                <a:latin typeface="David" panose="020E0502060401010101" pitchFamily="34" charset="-79"/>
                <a:cs typeface="David" panose="020E0502060401010101" pitchFamily="34" charset="-79"/>
              </a:rPr>
              <a:t> מבטיחה ריבית (=קופון) גבוהה מריבית השוק, מוכן המשקיע לשלם תוספת כסף (פרמיה) בגין הפריבילגיה לרכוש אג"ח זו.</a:t>
            </a:r>
          </a:p>
          <a:p>
            <a:pPr marL="609600" indent="-609600" algn="r" rtl="1" eaLnBrk="1" hangingPunct="1">
              <a:lnSpc>
                <a:spcPct val="90000"/>
              </a:lnSpc>
            </a:pPr>
            <a:endParaRPr lang="he-IL" altLang="he-IL" sz="2400" dirty="0" smtClean="0"/>
          </a:p>
          <a:p>
            <a:pPr marL="609600" indent="-609600" algn="r" rtl="1" eaLnBrk="1" hangingPunct="1">
              <a:lnSpc>
                <a:spcPct val="90000"/>
              </a:lnSpc>
            </a:pPr>
            <a:r>
              <a:rPr lang="he-IL" altLang="he-IL" sz="2400" dirty="0" smtClean="0">
                <a:latin typeface="David" panose="020E0502060401010101" pitchFamily="34" charset="-79"/>
                <a:cs typeface="David" panose="020E0502060401010101" pitchFamily="34" charset="-79"/>
              </a:rPr>
              <a:t>כאשר </a:t>
            </a:r>
            <a:r>
              <a:rPr lang="he-IL" altLang="he-IL" sz="2400" dirty="0" err="1" smtClean="0">
                <a:latin typeface="David" panose="020E0502060401010101" pitchFamily="34" charset="-79"/>
                <a:cs typeface="David" panose="020E0502060401010101" pitchFamily="34" charset="-79"/>
              </a:rPr>
              <a:t>האג"ח</a:t>
            </a:r>
            <a:r>
              <a:rPr lang="he-IL" altLang="he-IL" sz="2400" dirty="0" smtClean="0">
                <a:latin typeface="David" panose="020E0502060401010101" pitchFamily="34" charset="-79"/>
                <a:cs typeface="David" panose="020E0502060401010101" pitchFamily="34" charset="-79"/>
              </a:rPr>
              <a:t> נסחרת/מונפקת בשווי </a:t>
            </a:r>
            <a:r>
              <a:rPr lang="he-IL" altLang="he-IL" sz="2400" b="1" dirty="0" smtClean="0">
                <a:latin typeface="David" panose="020E0502060401010101" pitchFamily="34" charset="-79"/>
                <a:cs typeface="David" panose="020E0502060401010101" pitchFamily="34" charset="-79"/>
              </a:rPr>
              <a:t>גבוה </a:t>
            </a:r>
            <a:r>
              <a:rPr lang="he-IL" altLang="he-IL" sz="2400" dirty="0" smtClean="0">
                <a:latin typeface="David" panose="020E0502060401010101" pitchFamily="34" charset="-79"/>
                <a:cs typeface="David" panose="020E0502060401010101" pitchFamily="34" charset="-79"/>
              </a:rPr>
              <a:t>מהערך הנקוב שלה, היא מוגדרת כנסחרת </a:t>
            </a:r>
            <a:r>
              <a:rPr lang="he-IL" altLang="he-IL" sz="2400" b="1" dirty="0" smtClean="0">
                <a:latin typeface="David" panose="020E0502060401010101" pitchFamily="34" charset="-79"/>
                <a:cs typeface="David" panose="020E0502060401010101" pitchFamily="34" charset="-79"/>
              </a:rPr>
              <a:t>בפרמיה </a:t>
            </a:r>
            <a:r>
              <a:rPr lang="he-IL" altLang="he-IL" sz="2400" dirty="0" smtClean="0">
                <a:latin typeface="David" panose="020E0502060401010101" pitchFamily="34" charset="-79"/>
                <a:cs typeface="David" panose="020E0502060401010101" pitchFamily="34" charset="-79"/>
              </a:rPr>
              <a:t>(</a:t>
            </a:r>
            <a:r>
              <a:rPr lang="en-US" altLang="he-IL" sz="2400" dirty="0" smtClean="0">
                <a:latin typeface="David" panose="020E0502060401010101" pitchFamily="34" charset="-79"/>
                <a:cs typeface="David" panose="020E0502060401010101" pitchFamily="34" charset="-79"/>
              </a:rPr>
              <a:t>Premium</a:t>
            </a:r>
            <a:r>
              <a:rPr lang="he-IL" altLang="he-IL" sz="2400" dirty="0" smtClean="0">
                <a:latin typeface="David" panose="020E0502060401010101" pitchFamily="34" charset="-79"/>
                <a:cs typeface="David" panose="020E0502060401010101" pitchFamily="34" charset="-79"/>
              </a:rPr>
              <a:t>)</a:t>
            </a:r>
          </a:p>
          <a:p>
            <a:pPr marL="609600" indent="-609600" algn="r" rtl="1" eaLnBrk="1" hangingPunct="1">
              <a:lnSpc>
                <a:spcPct val="90000"/>
              </a:lnSpc>
            </a:pPr>
            <a:r>
              <a:rPr lang="he-IL" altLang="he-IL" sz="2400" dirty="0" smtClean="0">
                <a:latin typeface="David" panose="020E0502060401010101" pitchFamily="34" charset="-79"/>
                <a:cs typeface="David" panose="020E0502060401010101" pitchFamily="34" charset="-79"/>
              </a:rPr>
              <a:t>כאשר </a:t>
            </a:r>
            <a:r>
              <a:rPr lang="he-IL" altLang="he-IL" sz="2400" dirty="0" err="1" smtClean="0">
                <a:latin typeface="David" panose="020E0502060401010101" pitchFamily="34" charset="-79"/>
                <a:cs typeface="David" panose="020E0502060401010101" pitchFamily="34" charset="-79"/>
              </a:rPr>
              <a:t>האג"ח</a:t>
            </a:r>
            <a:r>
              <a:rPr lang="he-IL" altLang="he-IL" sz="2400" dirty="0" smtClean="0">
                <a:latin typeface="David" panose="020E0502060401010101" pitchFamily="34" charset="-79"/>
                <a:cs typeface="David" panose="020E0502060401010101" pitchFamily="34" charset="-79"/>
              </a:rPr>
              <a:t> נסחרת בשווי </a:t>
            </a:r>
            <a:r>
              <a:rPr lang="he-IL" altLang="he-IL" sz="2400" b="1" dirty="0" smtClean="0">
                <a:latin typeface="David" panose="020E0502060401010101" pitchFamily="34" charset="-79"/>
                <a:cs typeface="David" panose="020E0502060401010101" pitchFamily="34" charset="-79"/>
              </a:rPr>
              <a:t>נמוך </a:t>
            </a:r>
            <a:r>
              <a:rPr lang="he-IL" altLang="he-IL" sz="2400" dirty="0" smtClean="0">
                <a:latin typeface="David" panose="020E0502060401010101" pitchFamily="34" charset="-79"/>
                <a:cs typeface="David" panose="020E0502060401010101" pitchFamily="34" charset="-79"/>
              </a:rPr>
              <a:t>מהערך הנקוב שלה, היא מוגדרת כנסחרת </a:t>
            </a:r>
            <a:r>
              <a:rPr lang="he-IL" altLang="he-IL" sz="2400" b="1" dirty="0" smtClean="0">
                <a:latin typeface="David" panose="020E0502060401010101" pitchFamily="34" charset="-79"/>
                <a:cs typeface="David" panose="020E0502060401010101" pitchFamily="34" charset="-79"/>
              </a:rPr>
              <a:t>בניכיון</a:t>
            </a:r>
            <a:r>
              <a:rPr lang="he-IL" altLang="he-IL" sz="2400" dirty="0" smtClean="0">
                <a:latin typeface="David" panose="020E0502060401010101" pitchFamily="34" charset="-79"/>
                <a:cs typeface="David" panose="020E0502060401010101" pitchFamily="34" charset="-79"/>
              </a:rPr>
              <a:t> (</a:t>
            </a:r>
            <a:r>
              <a:rPr lang="en-US" altLang="he-IL" sz="2400" dirty="0" smtClean="0">
                <a:latin typeface="David" panose="020E0502060401010101" pitchFamily="34" charset="-79"/>
                <a:cs typeface="David" panose="020E0502060401010101" pitchFamily="34" charset="-79"/>
              </a:rPr>
              <a:t>Discount</a:t>
            </a:r>
            <a:r>
              <a:rPr lang="he-IL" altLang="he-IL" sz="2400" dirty="0" smtClean="0">
                <a:latin typeface="David" panose="020E0502060401010101" pitchFamily="34" charset="-79"/>
                <a:cs typeface="David" panose="020E0502060401010101" pitchFamily="34" charset="-79"/>
              </a:rPr>
              <a:t>)</a:t>
            </a:r>
          </a:p>
          <a:p>
            <a:pPr marL="609600" indent="-609600" algn="r" rtl="1" eaLnBrk="1" hangingPunct="1">
              <a:lnSpc>
                <a:spcPct val="90000"/>
              </a:lnSpc>
            </a:pPr>
            <a:r>
              <a:rPr lang="he-IL" altLang="he-IL" sz="2400" dirty="0" smtClean="0">
                <a:latin typeface="David" panose="020E0502060401010101" pitchFamily="34" charset="-79"/>
                <a:cs typeface="David" panose="020E0502060401010101" pitchFamily="34" charset="-79"/>
              </a:rPr>
              <a:t>כאשר </a:t>
            </a:r>
            <a:r>
              <a:rPr lang="he-IL" altLang="he-IL" sz="2400" dirty="0" err="1" smtClean="0">
                <a:latin typeface="David" panose="020E0502060401010101" pitchFamily="34" charset="-79"/>
                <a:cs typeface="David" panose="020E0502060401010101" pitchFamily="34" charset="-79"/>
              </a:rPr>
              <a:t>האג"ח</a:t>
            </a:r>
            <a:r>
              <a:rPr lang="he-IL" altLang="he-IL" sz="2400" dirty="0" smtClean="0">
                <a:latin typeface="David" panose="020E0502060401010101" pitchFamily="34" charset="-79"/>
                <a:cs typeface="David" panose="020E0502060401010101" pitchFamily="34" charset="-79"/>
              </a:rPr>
              <a:t> נסחרת בשווי </a:t>
            </a:r>
            <a:r>
              <a:rPr lang="he-IL" altLang="he-IL" sz="2400" b="1" dirty="0" smtClean="0">
                <a:latin typeface="David" panose="020E0502060401010101" pitchFamily="34" charset="-79"/>
                <a:cs typeface="David" panose="020E0502060401010101" pitchFamily="34" charset="-79"/>
              </a:rPr>
              <a:t>זהה</a:t>
            </a:r>
            <a:r>
              <a:rPr lang="he-IL" altLang="he-IL" sz="2400" dirty="0" smtClean="0">
                <a:latin typeface="David" panose="020E0502060401010101" pitchFamily="34" charset="-79"/>
                <a:cs typeface="David" panose="020E0502060401010101" pitchFamily="34" charset="-79"/>
              </a:rPr>
              <a:t> לערך הנקוב שלה, היא מוגדרת כנסחרת </a:t>
            </a:r>
            <a:r>
              <a:rPr lang="he-IL" altLang="he-IL" sz="2400" b="1" dirty="0" smtClean="0">
                <a:latin typeface="David" panose="020E0502060401010101" pitchFamily="34" charset="-79"/>
                <a:cs typeface="David" panose="020E0502060401010101" pitchFamily="34" charset="-79"/>
              </a:rPr>
              <a:t>בפארי (</a:t>
            </a:r>
            <a:r>
              <a:rPr lang="en-US" altLang="he-IL" sz="2400" dirty="0" smtClean="0">
                <a:latin typeface="David" panose="020E0502060401010101" pitchFamily="34" charset="-79"/>
                <a:cs typeface="David" panose="020E0502060401010101" pitchFamily="34" charset="-79"/>
              </a:rPr>
              <a:t>Par Value</a:t>
            </a:r>
            <a:r>
              <a:rPr lang="he-IL" altLang="he-IL" sz="2400" dirty="0" smtClean="0">
                <a:latin typeface="David" panose="020E0502060401010101" pitchFamily="34" charset="-79"/>
                <a:cs typeface="David" panose="020E0502060401010101" pitchFamily="34" charset="-79"/>
              </a:rPr>
              <a:t>)</a:t>
            </a:r>
          </a:p>
          <a:p>
            <a:pPr marL="609600" indent="-609600" algn="r" rtl="1" eaLnBrk="1" hangingPunct="1">
              <a:lnSpc>
                <a:spcPct val="90000"/>
              </a:lnSpc>
            </a:pPr>
            <a:r>
              <a:rPr lang="he-IL" altLang="he-IL" sz="2400" dirty="0" smtClean="0">
                <a:latin typeface="David" panose="020E0502060401010101" pitchFamily="34" charset="-79"/>
                <a:cs typeface="David" panose="020E0502060401010101" pitchFamily="34" charset="-79"/>
              </a:rPr>
              <a:t>מה קורה כאשר הריבית בשוק משתנה?</a:t>
            </a:r>
          </a:p>
          <a:p>
            <a:pPr marL="609600" indent="-609600" algn="r" rtl="1" eaLnBrk="1" hangingPunct="1">
              <a:lnSpc>
                <a:spcPct val="90000"/>
              </a:lnSpc>
              <a:buFont typeface="Wingdings" pitchFamily="2" charset="2"/>
              <a:buNone/>
            </a:pPr>
            <a:r>
              <a:rPr lang="he-IL" altLang="he-IL" sz="2400" dirty="0" smtClean="0">
                <a:latin typeface="David" panose="020E0502060401010101" pitchFamily="34" charset="-79"/>
                <a:cs typeface="David" panose="020E0502060401010101" pitchFamily="34" charset="-79"/>
              </a:rPr>
              <a:t>	אם לדוגמה עלתה הריבית מ- 8% ל- 9% ראינו כי </a:t>
            </a:r>
            <a:r>
              <a:rPr lang="he-IL" altLang="he-IL" sz="2400" dirty="0" err="1" smtClean="0">
                <a:latin typeface="David" panose="020E0502060401010101" pitchFamily="34" charset="-79"/>
                <a:cs typeface="David" panose="020E0502060401010101" pitchFamily="34" charset="-79"/>
              </a:rPr>
              <a:t>האג"ח</a:t>
            </a:r>
            <a:r>
              <a:rPr lang="he-IL" altLang="he-IL" sz="2400" dirty="0" smtClean="0">
                <a:latin typeface="David" panose="020E0502060401010101" pitchFamily="34" charset="-79"/>
                <a:cs typeface="David" panose="020E0502060401010101" pitchFamily="34" charset="-79"/>
              </a:rPr>
              <a:t> שלנו תשנה את שוויה מ- 100 ל- 96.76 ₪, </a:t>
            </a:r>
            <a:r>
              <a:rPr lang="he-IL" altLang="he-IL" sz="2400" dirty="0" err="1" smtClean="0">
                <a:latin typeface="David" panose="020E0502060401010101" pitchFamily="34" charset="-79"/>
                <a:cs typeface="David" panose="020E0502060401010101" pitchFamily="34" charset="-79"/>
              </a:rPr>
              <a:t>דהינו</a:t>
            </a:r>
            <a:r>
              <a:rPr lang="he-IL" altLang="he-IL" sz="2400" dirty="0" smtClean="0">
                <a:latin typeface="David" panose="020E0502060401010101" pitchFamily="34" charset="-79"/>
                <a:cs typeface="David" panose="020E0502060401010101" pitchFamily="34" charset="-79"/>
              </a:rPr>
              <a:t> שווי </a:t>
            </a:r>
            <a:r>
              <a:rPr lang="he-IL" altLang="he-IL" sz="2400" dirty="0" err="1" smtClean="0">
                <a:latin typeface="David" panose="020E0502060401010101" pitchFamily="34" charset="-79"/>
                <a:cs typeface="David" panose="020E0502060401010101" pitchFamily="34" charset="-79"/>
              </a:rPr>
              <a:t>האג"ח</a:t>
            </a:r>
            <a:r>
              <a:rPr lang="he-IL" altLang="he-IL" sz="2400" dirty="0" smtClean="0">
                <a:latin typeface="David" panose="020E0502060401010101" pitchFamily="34" charset="-79"/>
                <a:cs typeface="David" panose="020E0502060401010101" pitchFamily="34" charset="-79"/>
              </a:rPr>
              <a:t> ירד בגין העלייה בריבית.  </a:t>
            </a:r>
          </a:p>
          <a:p>
            <a:pPr marL="609600" indent="-609600" algn="r" rtl="1" eaLnBrk="1" hangingPunct="1"/>
            <a:endParaRPr lang="he-IL" altLang="he-IL" dirty="0" smtClean="0"/>
          </a:p>
          <a:p>
            <a:pPr marL="609600" indent="-609600" eaLnBrk="1" hangingPunct="1"/>
            <a:endParaRPr lang="he-IL" altLang="he-IL" dirty="0" smtClean="0"/>
          </a:p>
        </p:txBody>
      </p:sp>
    </p:spTree>
    <p:extLst>
      <p:ext uri="{BB962C8B-B14F-4D97-AF65-F5344CB8AC3E}">
        <p14:creationId xmlns:p14="http://schemas.microsoft.com/office/powerpoint/2010/main" val="1472169798"/>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6"/>
          <p:cNvSpPr>
            <a:spLocks noGrp="1" noChangeArrowheads="1"/>
          </p:cNvSpPr>
          <p:nvPr>
            <p:ph type="title"/>
          </p:nvPr>
        </p:nvSpPr>
        <p:spPr>
          <a:xfrm>
            <a:off x="228600" y="323751"/>
            <a:ext cx="7772400" cy="1089025"/>
          </a:xfrm>
          <a:noFill/>
        </p:spPr>
        <p:txBody>
          <a:bodyPr>
            <a:normAutofit fontScale="90000"/>
          </a:bodyPr>
          <a:lstStyle/>
          <a:p>
            <a:r>
              <a:rPr lang="he-IL" altLang="en-US" dirty="0" smtClean="0"/>
              <a:t>סיכון אשראי - הביטחונות למחזיקי אג”ח</a:t>
            </a:r>
            <a:endParaRPr lang="en-US" altLang="en-US" dirty="0" smtClean="0"/>
          </a:p>
        </p:txBody>
      </p:sp>
      <p:sp>
        <p:nvSpPr>
          <p:cNvPr id="8199" name="Rectangle 7"/>
          <p:cNvSpPr>
            <a:spLocks noGrp="1" noChangeArrowheads="1"/>
          </p:cNvSpPr>
          <p:nvPr>
            <p:ph idx="1"/>
          </p:nvPr>
        </p:nvSpPr>
        <p:spPr>
          <a:xfrm>
            <a:off x="381000" y="1600200"/>
            <a:ext cx="8305800" cy="4800600"/>
          </a:xfrm>
          <a:noFill/>
        </p:spPr>
        <p:txBody>
          <a:bodyPr>
            <a:normAutofit/>
          </a:bodyPr>
          <a:lstStyle/>
          <a:p>
            <a:pPr algn="r" rtl="1"/>
            <a:r>
              <a:rPr lang="he-IL" altLang="en-US" sz="2400" dirty="0" smtClean="0">
                <a:latin typeface="David" panose="020E0502060401010101" pitchFamily="34" charset="-79"/>
                <a:cs typeface="David" panose="020E0502060401010101" pitchFamily="34" charset="-79"/>
              </a:rPr>
              <a:t>הביטחון הטוב ביותר הנו הרצון והיכולת לפרוע את החוב</a:t>
            </a:r>
            <a:endParaRPr lang="en-US" altLang="en-US" sz="2400" dirty="0" smtClean="0">
              <a:latin typeface="David" panose="020E0502060401010101" pitchFamily="34" charset="-79"/>
              <a:cs typeface="David" panose="020E0502060401010101" pitchFamily="34" charset="-79"/>
            </a:endParaRPr>
          </a:p>
          <a:p>
            <a:pPr lvl="1" algn="r" rtl="1">
              <a:buFont typeface="Arial" panose="020B0604020202020204" pitchFamily="34" charset="0"/>
              <a:buChar char="•"/>
            </a:pPr>
            <a:r>
              <a:rPr lang="he-IL" altLang="en-US" sz="2400" dirty="0" smtClean="0">
                <a:latin typeface="David" panose="020E0502060401010101" pitchFamily="34" charset="-79"/>
                <a:cs typeface="David" panose="020E0502060401010101" pitchFamily="34" charset="-79"/>
              </a:rPr>
              <a:t>מינוף, יחסי כיסוי, אמות מידה פיננסיות, כושר החזר, נזילות</a:t>
            </a:r>
            <a:endParaRPr lang="en-US" altLang="en-US" sz="2400" dirty="0" smtClean="0">
              <a:latin typeface="David" panose="020E0502060401010101" pitchFamily="34" charset="-79"/>
              <a:cs typeface="David" panose="020E0502060401010101" pitchFamily="34" charset="-79"/>
            </a:endParaRPr>
          </a:p>
          <a:p>
            <a:pPr algn="r" rtl="1"/>
            <a:r>
              <a:rPr lang="he-IL" altLang="en-US" sz="2400" dirty="0" smtClean="0">
                <a:latin typeface="David" panose="020E0502060401010101" pitchFamily="34" charset="-79"/>
                <a:cs typeface="David" panose="020E0502060401010101" pitchFamily="34" charset="-79"/>
              </a:rPr>
              <a:t>שעבוד ספציפי של בטחונות ספציפיים לחוב באיכות ונזילות נאותים, כגון נכסים נזילים, מקרקעין, מכונות וציוד, חובות של לקוחות, תקבולים צפויים וכו’</a:t>
            </a:r>
            <a:endParaRPr lang="en-US" altLang="en-US" sz="2400" dirty="0" smtClean="0">
              <a:latin typeface="David" panose="020E0502060401010101" pitchFamily="34" charset="-79"/>
              <a:cs typeface="David" panose="020E0502060401010101" pitchFamily="34" charset="-79"/>
            </a:endParaRPr>
          </a:p>
          <a:p>
            <a:pPr algn="r" rtl="1"/>
            <a:r>
              <a:rPr lang="he-IL" altLang="en-US" sz="2400" dirty="0" smtClean="0">
                <a:latin typeface="David" panose="020E0502060401010101" pitchFamily="34" charset="-79"/>
                <a:cs typeface="David" panose="020E0502060401010101" pitchFamily="34" charset="-79"/>
              </a:rPr>
              <a:t>שעבוד צף על כלל נכסי החייב בדרגה ראשונה או נחותה</a:t>
            </a:r>
          </a:p>
          <a:p>
            <a:pPr algn="r" rtl="1"/>
            <a:r>
              <a:rPr lang="en-US" altLang="he-IL" sz="2400" dirty="0" smtClean="0">
                <a:latin typeface="David" panose="020E0502060401010101" pitchFamily="34" charset="-79"/>
                <a:cs typeface="David" panose="020E0502060401010101" pitchFamily="34" charset="-79"/>
              </a:rPr>
              <a:t>NON RECOURSE</a:t>
            </a:r>
            <a:r>
              <a:rPr lang="he-IL" altLang="he-IL" sz="2400" dirty="0" smtClean="0">
                <a:latin typeface="David" panose="020E0502060401010101" pitchFamily="34" charset="-79"/>
                <a:cs typeface="David" panose="020E0502060401010101" pitchFamily="34" charset="-79"/>
              </a:rPr>
              <a:t> - </a:t>
            </a:r>
            <a:r>
              <a:rPr lang="he-IL" altLang="en-US" sz="2400" dirty="0" smtClean="0">
                <a:latin typeface="David" panose="020E0502060401010101" pitchFamily="34" charset="-79"/>
                <a:cs typeface="David" panose="020E0502060401010101" pitchFamily="34" charset="-79"/>
              </a:rPr>
              <a:t>הלוואה כנגד נכס ספציפי ללא זכות חזרה</a:t>
            </a:r>
          </a:p>
          <a:p>
            <a:pPr algn="r" rtl="1"/>
            <a:r>
              <a:rPr lang="he-IL" altLang="en-US" sz="2400" dirty="0" smtClean="0">
                <a:latin typeface="David" panose="020E0502060401010101" pitchFamily="34" charset="-79"/>
                <a:cs typeface="David" panose="020E0502060401010101" pitchFamily="34" charset="-79"/>
              </a:rPr>
              <a:t>גם לאחר שיש בטחונות יש להעריך את ערכן על פי תנאים משתנים בשוק לכל אורך חיי </a:t>
            </a:r>
            <a:r>
              <a:rPr lang="he-IL" altLang="en-US" sz="2400" dirty="0" err="1" smtClean="0">
                <a:latin typeface="David" panose="020E0502060401010101" pitchFamily="34" charset="-79"/>
                <a:cs typeface="David" panose="020E0502060401010101" pitchFamily="34" charset="-79"/>
              </a:rPr>
              <a:t>האג”ח</a:t>
            </a:r>
            <a:endParaRPr lang="en-US" altLang="en-US" sz="2400" dirty="0" smtClean="0">
              <a:latin typeface="David" panose="020E0502060401010101" pitchFamily="34" charset="-79"/>
              <a:cs typeface="David" panose="020E0502060401010101" pitchFamily="34" charset="-79"/>
            </a:endParaRPr>
          </a:p>
        </p:txBody>
      </p:sp>
      <p:sp>
        <p:nvSpPr>
          <p:cNvPr id="44034" name="Slide Number Placeholder 5"/>
          <p:cNvSpPr>
            <a:spLocks noGrp="1"/>
          </p:cNvSpPr>
          <p:nvPr>
            <p:ph type="sldNum" sz="quarter" idx="12"/>
          </p:nvPr>
        </p:nvSpPr>
        <p:spPr bwMode="auto">
          <a:xfrm>
            <a:off x="6553200" y="6243638"/>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E065325F-1514-4DD1-8993-F60C3241C0E4}" type="slidenum">
              <a:rPr lang="he-IL" altLang="he-IL"/>
              <a:pPr eaLnBrk="1" hangingPunct="1"/>
              <a:t>125</a:t>
            </a:fld>
            <a:endParaRPr lang="en-US" altLang="he-IL"/>
          </a:p>
        </p:txBody>
      </p:sp>
    </p:spTree>
    <p:extLst>
      <p:ext uri="{BB962C8B-B14F-4D97-AF65-F5344CB8AC3E}">
        <p14:creationId xmlns:p14="http://schemas.microsoft.com/office/powerpoint/2010/main" val="283283258"/>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a:xfrm>
            <a:off x="1524000" y="628104"/>
            <a:ext cx="6172200" cy="928688"/>
          </a:xfrm>
          <a:noFill/>
        </p:spPr>
        <p:txBody>
          <a:bodyPr>
            <a:normAutofit fontScale="90000"/>
          </a:bodyPr>
          <a:lstStyle/>
          <a:p>
            <a:r>
              <a:rPr lang="he-IL" altLang="en-US" dirty="0" smtClean="0"/>
              <a:t>סיכון אשראי - דירוג אג"ח</a:t>
            </a:r>
            <a:endParaRPr lang="en-US" altLang="en-US" dirty="0" smtClean="0"/>
          </a:p>
        </p:txBody>
      </p:sp>
      <p:sp>
        <p:nvSpPr>
          <p:cNvPr id="9223" name="Rectangle 7"/>
          <p:cNvSpPr>
            <a:spLocks noGrp="1" noChangeArrowheads="1"/>
          </p:cNvSpPr>
          <p:nvPr>
            <p:ph idx="1"/>
          </p:nvPr>
        </p:nvSpPr>
        <p:spPr>
          <a:xfrm>
            <a:off x="685800" y="1600200"/>
            <a:ext cx="7924800" cy="4495800"/>
          </a:xfrm>
          <a:noFill/>
        </p:spPr>
        <p:txBody>
          <a:bodyPr>
            <a:normAutofit/>
          </a:bodyPr>
          <a:lstStyle/>
          <a:p>
            <a:pPr algn="r" rtl="1">
              <a:buClr>
                <a:schemeClr val="tx2"/>
              </a:buClr>
            </a:pPr>
            <a:r>
              <a:rPr lang="he-IL" altLang="en-US" sz="2400" dirty="0" smtClean="0">
                <a:latin typeface="David" panose="020E0502060401010101" pitchFamily="34" charset="-79"/>
                <a:cs typeface="David" panose="020E0502060401010101" pitchFamily="34" charset="-79"/>
              </a:rPr>
              <a:t>חברות לדירוג אשראי מספקות ציון איכותי לאג"ח.</a:t>
            </a:r>
          </a:p>
          <a:p>
            <a:pPr algn="r" rtl="1">
              <a:buClr>
                <a:schemeClr val="tx2"/>
              </a:buClr>
            </a:pPr>
            <a:r>
              <a:rPr lang="he-IL" altLang="en-US" sz="2400" dirty="0" smtClean="0">
                <a:latin typeface="David" panose="020E0502060401010101" pitchFamily="34" charset="-79"/>
                <a:cs typeface="David" panose="020E0502060401010101" pitchFamily="34" charset="-79"/>
              </a:rPr>
              <a:t>הדירוג ניתן לסדרה ספציפית של אגרות חוב.</a:t>
            </a:r>
          </a:p>
          <a:p>
            <a:pPr algn="r" rtl="1">
              <a:buClr>
                <a:schemeClr val="tx2"/>
              </a:buClr>
            </a:pPr>
            <a:r>
              <a:rPr lang="he-IL" altLang="en-US" sz="2400" dirty="0" smtClean="0">
                <a:latin typeface="David" panose="020E0502060401010101" pitchFamily="34" charset="-79"/>
                <a:cs typeface="David" panose="020E0502060401010101" pitchFamily="34" charset="-79"/>
              </a:rPr>
              <a:t>הדירוג משקלל את כל מרכיבי הביטחון.</a:t>
            </a:r>
          </a:p>
          <a:p>
            <a:pPr algn="r" rtl="1">
              <a:buClr>
                <a:schemeClr val="tx2"/>
              </a:buClr>
            </a:pPr>
            <a:r>
              <a:rPr lang="he-IL" altLang="en-US" sz="2400" dirty="0" smtClean="0">
                <a:latin typeface="David" panose="020E0502060401010101" pitchFamily="34" charset="-79"/>
                <a:cs typeface="David" panose="020E0502060401010101" pitchFamily="34" charset="-79"/>
              </a:rPr>
              <a:t>הדירוג מוזמן ע"י החברה המנפיקה.</a:t>
            </a:r>
          </a:p>
          <a:p>
            <a:pPr algn="r" rtl="1">
              <a:buClr>
                <a:schemeClr val="tx2"/>
              </a:buClr>
            </a:pPr>
            <a:r>
              <a:rPr lang="he-IL" altLang="en-US" sz="2400" dirty="0" smtClean="0">
                <a:latin typeface="David" panose="020E0502060401010101" pitchFamily="34" charset="-79"/>
                <a:cs typeface="David" panose="020E0502060401010101" pitchFamily="34" charset="-79"/>
              </a:rPr>
              <a:t>המזמין רשאי לגנוז את הדירוג ולא לפרסמו</a:t>
            </a:r>
          </a:p>
          <a:p>
            <a:pPr algn="r" rtl="1">
              <a:buClr>
                <a:schemeClr val="tx2"/>
              </a:buClr>
            </a:pPr>
            <a:r>
              <a:rPr lang="he-IL" altLang="en-US" sz="2400" dirty="0" smtClean="0">
                <a:latin typeface="David" panose="020E0502060401010101" pitchFamily="34" charset="-79"/>
                <a:cs typeface="David" panose="020E0502060401010101" pitchFamily="34" charset="-79"/>
              </a:rPr>
              <a:t>לאחר שהדירוג התפרסם - יתוחזק לאורך כל חיי </a:t>
            </a:r>
            <a:r>
              <a:rPr lang="he-IL" altLang="en-US" sz="2400" dirty="0" err="1" smtClean="0">
                <a:latin typeface="David" panose="020E0502060401010101" pitchFamily="34" charset="-79"/>
                <a:cs typeface="David" panose="020E0502060401010101" pitchFamily="34" charset="-79"/>
              </a:rPr>
              <a:t>האג"ח</a:t>
            </a:r>
            <a:endParaRPr lang="he-IL" altLang="en-US" sz="2400" dirty="0" smtClean="0">
              <a:latin typeface="David" panose="020E0502060401010101" pitchFamily="34" charset="-79"/>
              <a:cs typeface="David" panose="020E0502060401010101" pitchFamily="34" charset="-79"/>
            </a:endParaRPr>
          </a:p>
          <a:p>
            <a:pPr algn="r" rtl="1">
              <a:buClr>
                <a:schemeClr val="tx2"/>
              </a:buClr>
            </a:pPr>
            <a:r>
              <a:rPr lang="he-IL" altLang="en-US" sz="2400" dirty="0" smtClean="0">
                <a:latin typeface="David" panose="020E0502060401010101" pitchFamily="34" charset="-79"/>
                <a:cs typeface="David" panose="020E0502060401010101" pitchFamily="34" charset="-79"/>
              </a:rPr>
              <a:t>חברת הדירוג רשאית לבצע הערכה מחודשת של הדירוג.  היא תפרסם הודעה על דירוג מחדש ובסיום הבדיקות היא רשאית לשנות את הדירוג</a:t>
            </a:r>
            <a:endParaRPr lang="en-US" altLang="en-US" sz="2400"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93980791"/>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609600" y="304800"/>
            <a:ext cx="7772400" cy="857250"/>
          </a:xfrm>
          <a:noFill/>
        </p:spPr>
        <p:txBody>
          <a:bodyPr/>
          <a:lstStyle/>
          <a:p>
            <a:r>
              <a:rPr lang="he-IL" altLang="en-US" dirty="0" smtClean="0"/>
              <a:t>סיכון אשראי - דירוג אג"ח</a:t>
            </a:r>
            <a:endParaRPr lang="en-US" altLang="en-US" dirty="0" smtClean="0"/>
          </a:p>
        </p:txBody>
      </p:sp>
      <p:sp>
        <p:nvSpPr>
          <p:cNvPr id="11271" name="Rectangle 7"/>
          <p:cNvSpPr>
            <a:spLocks noGrp="1" noChangeArrowheads="1"/>
          </p:cNvSpPr>
          <p:nvPr>
            <p:ph idx="1"/>
          </p:nvPr>
        </p:nvSpPr>
        <p:spPr>
          <a:xfrm>
            <a:off x="304800" y="1676400"/>
            <a:ext cx="8610600" cy="4114800"/>
          </a:xfrm>
          <a:noFill/>
        </p:spPr>
        <p:txBody>
          <a:bodyPr>
            <a:normAutofit/>
          </a:bodyPr>
          <a:lstStyle/>
          <a:p>
            <a:pPr>
              <a:lnSpc>
                <a:spcPct val="90000"/>
              </a:lnSpc>
              <a:buClr>
                <a:srgbClr val="0070C0"/>
              </a:buClr>
            </a:pPr>
            <a:r>
              <a:rPr lang="he-IL" altLang="en-US" sz="2400" dirty="0" smtClean="0">
                <a:latin typeface="David" panose="020E0502060401010101" pitchFamily="34" charset="-79"/>
                <a:cs typeface="David" panose="020E0502060401010101" pitchFamily="34" charset="-79"/>
              </a:rPr>
              <a:t>הדירוג נעשה כקומבינציה של אותיות או אותיות וספרות</a:t>
            </a:r>
          </a:p>
          <a:p>
            <a:pPr>
              <a:lnSpc>
                <a:spcPct val="90000"/>
              </a:lnSpc>
              <a:buClr>
                <a:srgbClr val="0070C0"/>
              </a:buClr>
            </a:pPr>
            <a:r>
              <a:rPr lang="he-IL" altLang="en-US" sz="2400" dirty="0" smtClean="0">
                <a:latin typeface="David" panose="020E0502060401010101" pitchFamily="34" charset="-79"/>
                <a:cs typeface="David" panose="020E0502060401010101" pitchFamily="34" charset="-79"/>
              </a:rPr>
              <a:t>סימני (+) או (–) מתווספים לדירוגים מ </a:t>
            </a:r>
            <a:r>
              <a:rPr lang="en-US" altLang="en-US" sz="2400" dirty="0" smtClean="0">
                <a:latin typeface="David" panose="020E0502060401010101" pitchFamily="34" charset="-79"/>
                <a:cs typeface="David" panose="020E0502060401010101" pitchFamily="34" charset="-79"/>
              </a:rPr>
              <a:t>AA</a:t>
            </a:r>
            <a:r>
              <a:rPr lang="he-IL" altLang="en-US" sz="2400" dirty="0" smtClean="0">
                <a:latin typeface="David" panose="020E0502060401010101" pitchFamily="34" charset="-79"/>
                <a:cs typeface="David" panose="020E0502060401010101" pitchFamily="34" charset="-79"/>
              </a:rPr>
              <a:t> עד </a:t>
            </a:r>
            <a:r>
              <a:rPr lang="en-US" altLang="en-US" sz="2400" dirty="0" smtClean="0">
                <a:latin typeface="David" panose="020E0502060401010101" pitchFamily="34" charset="-79"/>
                <a:cs typeface="David" panose="020E0502060401010101" pitchFamily="34" charset="-79"/>
              </a:rPr>
              <a:t>B</a:t>
            </a:r>
            <a:r>
              <a:rPr lang="he-IL" altLang="en-US" sz="2400" dirty="0" smtClean="0">
                <a:latin typeface="David" panose="020E0502060401010101" pitchFamily="34" charset="-79"/>
                <a:cs typeface="David" panose="020E0502060401010101" pitchFamily="34" charset="-79"/>
              </a:rPr>
              <a:t> כדי לציין את המצב היחסי של אגרות החוב בתוך קבוצת הדירוג.</a:t>
            </a:r>
          </a:p>
          <a:p>
            <a:pPr>
              <a:lnSpc>
                <a:spcPct val="90000"/>
              </a:lnSpc>
              <a:buClr>
                <a:srgbClr val="0070C0"/>
              </a:buClr>
            </a:pPr>
            <a:r>
              <a:rPr lang="he-IL" altLang="en-US" sz="2400" dirty="0" smtClean="0">
                <a:latin typeface="David" panose="020E0502060401010101" pitchFamily="34" charset="-79"/>
                <a:cs typeface="David" panose="020E0502060401010101" pitchFamily="34" charset="-79"/>
              </a:rPr>
              <a:t>דירוג עד </a:t>
            </a:r>
            <a:r>
              <a:rPr lang="en-US" altLang="he-IL" sz="2400" dirty="0" smtClean="0">
                <a:latin typeface="David" panose="020E0502060401010101" pitchFamily="34" charset="-79"/>
                <a:cs typeface="David" panose="020E0502060401010101" pitchFamily="34" charset="-79"/>
              </a:rPr>
              <a:t>BBB</a:t>
            </a:r>
            <a:r>
              <a:rPr lang="he-IL" altLang="he-IL" sz="2400" dirty="0" smtClean="0">
                <a:latin typeface="David" panose="020E0502060401010101" pitchFamily="34" charset="-79"/>
                <a:cs typeface="David" panose="020E0502060401010101" pitchFamily="34" charset="-79"/>
              </a:rPr>
              <a:t> </a:t>
            </a:r>
            <a:r>
              <a:rPr lang="he-IL" altLang="en-US" sz="2400" dirty="0" smtClean="0">
                <a:latin typeface="David" panose="020E0502060401010101" pitchFamily="34" charset="-79"/>
                <a:cs typeface="David" panose="020E0502060401010101" pitchFamily="34" charset="-79"/>
              </a:rPr>
              <a:t>נחשב ל "איכות השקעה” </a:t>
            </a:r>
            <a:r>
              <a:rPr lang="en-US" altLang="he-IL" sz="2400" dirty="0" smtClean="0">
                <a:latin typeface="David" panose="020E0502060401010101" pitchFamily="34" charset="-79"/>
                <a:cs typeface="David" panose="020E0502060401010101" pitchFamily="34" charset="-79"/>
              </a:rPr>
              <a:t>Investment Grade</a:t>
            </a:r>
          </a:p>
          <a:p>
            <a:pPr>
              <a:lnSpc>
                <a:spcPct val="90000"/>
              </a:lnSpc>
              <a:buClr>
                <a:srgbClr val="0070C0"/>
              </a:buClr>
            </a:pPr>
            <a:r>
              <a:rPr lang="he-IL" altLang="en-US" sz="2400" dirty="0" smtClean="0">
                <a:latin typeface="David" panose="020E0502060401010101" pitchFamily="34" charset="-79"/>
                <a:cs typeface="David" panose="020E0502060401010101" pitchFamily="34" charset="-79"/>
              </a:rPr>
              <a:t>דירוג מ </a:t>
            </a:r>
            <a:r>
              <a:rPr lang="en-US" altLang="he-IL" sz="2400" dirty="0" smtClean="0">
                <a:latin typeface="David" panose="020E0502060401010101" pitchFamily="34" charset="-79"/>
                <a:cs typeface="David" panose="020E0502060401010101" pitchFamily="34" charset="-79"/>
              </a:rPr>
              <a:t>BB</a:t>
            </a:r>
            <a:r>
              <a:rPr lang="he-IL" altLang="he-IL" sz="2400" dirty="0" smtClean="0">
                <a:latin typeface="David" panose="020E0502060401010101" pitchFamily="34" charset="-79"/>
                <a:cs typeface="David" panose="020E0502060401010101" pitchFamily="34" charset="-79"/>
              </a:rPr>
              <a:t> </a:t>
            </a:r>
            <a:r>
              <a:rPr lang="he-IL" altLang="en-US" sz="2400" dirty="0" smtClean="0">
                <a:latin typeface="David" panose="020E0502060401010101" pitchFamily="34" charset="-79"/>
                <a:cs typeface="David" panose="020E0502060401010101" pitchFamily="34" charset="-79"/>
              </a:rPr>
              <a:t>ומטה נחשב לספקולטיבי</a:t>
            </a:r>
          </a:p>
          <a:p>
            <a:pPr>
              <a:lnSpc>
                <a:spcPct val="90000"/>
              </a:lnSpc>
              <a:buClr>
                <a:srgbClr val="0070C0"/>
              </a:buClr>
            </a:pPr>
            <a:r>
              <a:rPr lang="he-IL" altLang="en-US" sz="2400" dirty="0" smtClean="0">
                <a:latin typeface="David" panose="020E0502060401010101" pitchFamily="34" charset="-79"/>
                <a:cs typeface="David" panose="020E0502060401010101" pitchFamily="34" charset="-79"/>
              </a:rPr>
              <a:t>היחס בין סיכון לדירוג לא תמיד </a:t>
            </a:r>
            <a:r>
              <a:rPr lang="he-IL" altLang="en-US" sz="2400" dirty="0" err="1" smtClean="0">
                <a:latin typeface="David" panose="020E0502060401010101" pitchFamily="34" charset="-79"/>
                <a:cs typeface="David" panose="020E0502060401010101" pitchFamily="34" charset="-79"/>
              </a:rPr>
              <a:t>מיידי</a:t>
            </a:r>
            <a:endParaRPr lang="he-IL" altLang="en-US" sz="2400" dirty="0" smtClean="0">
              <a:latin typeface="David" panose="020E0502060401010101" pitchFamily="34" charset="-79"/>
              <a:cs typeface="David" panose="020E0502060401010101" pitchFamily="34" charset="-79"/>
            </a:endParaRPr>
          </a:p>
          <a:p>
            <a:pPr>
              <a:lnSpc>
                <a:spcPct val="90000"/>
              </a:lnSpc>
              <a:buClr>
                <a:srgbClr val="0070C0"/>
              </a:buClr>
            </a:pPr>
            <a:r>
              <a:rPr lang="he-IL" altLang="en-US" sz="2400" dirty="0" smtClean="0">
                <a:latin typeface="David" panose="020E0502060401010101" pitchFamily="34" charset="-79"/>
                <a:cs typeface="David" panose="020E0502060401010101" pitchFamily="34" charset="-79"/>
              </a:rPr>
              <a:t>יחסי סיכון – תשואה בשוק מעידים לעיתים על תמחור יתר/חסר</a:t>
            </a:r>
          </a:p>
          <a:p>
            <a:pPr>
              <a:lnSpc>
                <a:spcPct val="90000"/>
              </a:lnSpc>
              <a:buClr>
                <a:srgbClr val="0070C0"/>
              </a:buClr>
            </a:pPr>
            <a:r>
              <a:rPr lang="he-IL" altLang="en-US" sz="2400" dirty="0" smtClean="0">
                <a:latin typeface="David" panose="020E0502060401010101" pitchFamily="34" charset="-79"/>
                <a:cs typeface="David" panose="020E0502060401010101" pitchFamily="34" charset="-79"/>
              </a:rPr>
              <a:t>השקעה באג"ח סחיר שונה מהלוואה (פיזור), אך יש אלמנטים דומים (הסדרי חוב)</a:t>
            </a:r>
          </a:p>
        </p:txBody>
      </p:sp>
    </p:spTree>
    <p:extLst>
      <p:ext uri="{BB962C8B-B14F-4D97-AF65-F5344CB8AC3E}">
        <p14:creationId xmlns:p14="http://schemas.microsoft.com/office/powerpoint/2010/main" val="152971177"/>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3"/>
          <p:cNvSpPr>
            <a:spLocks noGrp="1"/>
          </p:cNvSpPr>
          <p:nvPr>
            <p:ph type="sldNum" sz="quarter" idx="12"/>
          </p:nvPr>
        </p:nvSpPr>
        <p:spPr/>
        <p:txBody>
          <a:bodyPr/>
          <a:lstStyle/>
          <a:p>
            <a:pPr>
              <a:defRPr/>
            </a:pPr>
            <a:fld id="{49704623-0B6F-4EC3-AC42-2E8DD97CF91E}" type="slidenum">
              <a:rPr lang="he-IL"/>
              <a:pPr>
                <a:defRPr/>
              </a:pPr>
              <a:t>128</a:t>
            </a:fld>
            <a:endParaRPr lang="en-US"/>
          </a:p>
        </p:txBody>
      </p:sp>
      <p:sp>
        <p:nvSpPr>
          <p:cNvPr id="4" name="מלבן 3"/>
          <p:cNvSpPr/>
          <p:nvPr/>
        </p:nvSpPr>
        <p:spPr>
          <a:xfrm>
            <a:off x="995791" y="1052736"/>
            <a:ext cx="742863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he-IL" sz="5400" b="1" dirty="0">
                <a:solidFill>
                  <a:schemeClr val="accent1">
                    <a:lumMod val="75000"/>
                  </a:schemeClr>
                </a:solidFill>
                <a:latin typeface="Arial" pitchFamily="34" charset="0"/>
                <a:cs typeface="Arial" pitchFamily="34" charset="0"/>
              </a:rPr>
              <a:t>מבנה השוק ההון הישראלי</a:t>
            </a:r>
          </a:p>
        </p:txBody>
      </p:sp>
      <p:pic>
        <p:nvPicPr>
          <p:cNvPr id="6149" name="Picture 4" descr="C:\Users\airez\Desktop\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350" y="2192338"/>
            <a:ext cx="405923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073494"/>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Grp="1" noChangeArrowheads="1"/>
          </p:cNvSpPr>
          <p:nvPr>
            <p:ph type="title"/>
          </p:nvPr>
        </p:nvSpPr>
        <p:spPr>
          <a:xfrm>
            <a:off x="971550" y="773113"/>
            <a:ext cx="8229600" cy="1143000"/>
          </a:xfrm>
        </p:spPr>
        <p:txBody>
          <a:bodyPr/>
          <a:lstStyle/>
          <a:p>
            <a:pPr eaLnBrk="1" hangingPunct="1"/>
            <a:r>
              <a:rPr lang="he-IL" altLang="he-IL" sz="5400" b="1" smtClean="0">
                <a:cs typeface="Arial" charset="0"/>
              </a:rPr>
              <a:t>מבנה שוק ההון הישראלי</a:t>
            </a:r>
            <a:endParaRPr lang="en-US" altLang="he-IL" sz="5400" b="1" smtClean="0">
              <a:cs typeface="Arial" charset="0"/>
            </a:endParaRPr>
          </a:p>
        </p:txBody>
      </p:sp>
      <p:sp>
        <p:nvSpPr>
          <p:cNvPr id="7171" name="Rectangle 7"/>
          <p:cNvSpPr>
            <a:spLocks noGrp="1" noChangeArrowheads="1"/>
          </p:cNvSpPr>
          <p:nvPr>
            <p:ph idx="1"/>
          </p:nvPr>
        </p:nvSpPr>
        <p:spPr>
          <a:xfrm>
            <a:off x="374650" y="2316163"/>
            <a:ext cx="8229600" cy="4389437"/>
          </a:xfrm>
        </p:spPr>
        <p:txBody>
          <a:bodyPr/>
          <a:lstStyle/>
          <a:p>
            <a:pPr eaLnBrk="1" hangingPunct="1"/>
            <a:r>
              <a:rPr lang="he-IL" altLang="he-IL" sz="3600" smtClean="0">
                <a:cs typeface="David" pitchFamily="34" charset="-79"/>
              </a:rPr>
              <a:t>מהו שוק הון.</a:t>
            </a:r>
            <a:r>
              <a:rPr lang="en-US" altLang="he-IL" sz="3600" smtClean="0">
                <a:cs typeface="Arial" charset="0"/>
              </a:rPr>
              <a:t/>
            </a:r>
            <a:br>
              <a:rPr lang="en-US" altLang="he-IL" sz="3600" smtClean="0">
                <a:cs typeface="Arial" charset="0"/>
              </a:rPr>
            </a:br>
            <a:endParaRPr lang="he-IL" altLang="he-IL" sz="3600" smtClean="0">
              <a:cs typeface="David" pitchFamily="34" charset="-79"/>
            </a:endParaRPr>
          </a:p>
          <a:p>
            <a:pPr eaLnBrk="1" hangingPunct="1"/>
            <a:r>
              <a:rPr lang="he-IL" altLang="he-IL" sz="3600" smtClean="0">
                <a:cs typeface="David" pitchFamily="34" charset="-79"/>
              </a:rPr>
              <a:t>השחקנים הפעילים בשוק ההון.</a:t>
            </a:r>
            <a:r>
              <a:rPr lang="en-US" altLang="he-IL" sz="3600" smtClean="0">
                <a:cs typeface="Arial" charset="0"/>
              </a:rPr>
              <a:t/>
            </a:r>
            <a:br>
              <a:rPr lang="en-US" altLang="he-IL" sz="3600" smtClean="0">
                <a:cs typeface="Arial" charset="0"/>
              </a:rPr>
            </a:br>
            <a:endParaRPr lang="he-IL" altLang="he-IL" sz="3600" smtClean="0">
              <a:cs typeface="David" pitchFamily="34" charset="-79"/>
            </a:endParaRPr>
          </a:p>
          <a:p>
            <a:pPr eaLnBrk="1" hangingPunct="1"/>
            <a:r>
              <a:rPr lang="he-IL" altLang="he-IL" sz="3600" smtClean="0">
                <a:cs typeface="David" pitchFamily="34" charset="-79"/>
              </a:rPr>
              <a:t>מכשירים עיקריים בשוק ההון.</a:t>
            </a:r>
          </a:p>
        </p:txBody>
      </p:sp>
      <p:sp>
        <p:nvSpPr>
          <p:cNvPr id="4" name="מציין מיקום של מספר שקופית 3"/>
          <p:cNvSpPr>
            <a:spLocks noGrp="1"/>
          </p:cNvSpPr>
          <p:nvPr>
            <p:ph type="sldNum" sz="quarter" idx="12"/>
          </p:nvPr>
        </p:nvSpPr>
        <p:spPr/>
        <p:txBody>
          <a:bodyPr/>
          <a:lstStyle/>
          <a:p>
            <a:pPr>
              <a:defRPr/>
            </a:pPr>
            <a:fld id="{C3017245-EA34-49EC-84A3-5086874CE2E1}" type="slidenum">
              <a:rPr lang="he-IL"/>
              <a:pPr>
                <a:defRPr/>
              </a:pPr>
              <a:t>129</a:t>
            </a:fld>
            <a:endParaRPr lang="en-US"/>
          </a:p>
        </p:txBody>
      </p:sp>
    </p:spTree>
    <p:extLst>
      <p:ext uri="{BB962C8B-B14F-4D97-AF65-F5344CB8AC3E}">
        <p14:creationId xmlns:p14="http://schemas.microsoft.com/office/powerpoint/2010/main" val="37012562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he-IL" dirty="0" smtClean="0">
                <a:solidFill>
                  <a:srgbClr val="002060"/>
                </a:solidFill>
              </a:rPr>
              <a:t>תוכן עניינים – אסטרטגיות השקעה</a:t>
            </a:r>
            <a:endParaRPr lang="he-IL" dirty="0">
              <a:solidFill>
                <a:srgbClr val="002060"/>
              </a:solidFill>
            </a:endParaRPr>
          </a:p>
        </p:txBody>
      </p:sp>
      <p:sp>
        <p:nvSpPr>
          <p:cNvPr id="3" name="Content Placeholder 2"/>
          <p:cNvSpPr>
            <a:spLocks noGrp="1"/>
          </p:cNvSpPr>
          <p:nvPr>
            <p:ph idx="1"/>
          </p:nvPr>
        </p:nvSpPr>
        <p:spPr/>
        <p:txBody>
          <a:bodyPr/>
          <a:lstStyle/>
          <a:p>
            <a:r>
              <a:rPr lang="he-IL" dirty="0" smtClean="0">
                <a:cs typeface="+mj-cs"/>
              </a:rPr>
              <a:t>אופציות</a:t>
            </a:r>
          </a:p>
          <a:p>
            <a:r>
              <a:rPr lang="he-IL" dirty="0" smtClean="0">
                <a:cs typeface="+mj-cs"/>
              </a:rPr>
              <a:t>מהן אופציות</a:t>
            </a:r>
          </a:p>
          <a:p>
            <a:r>
              <a:rPr lang="he-IL" dirty="0" smtClean="0">
                <a:cs typeface="+mj-cs"/>
              </a:rPr>
              <a:t>סוגי אופציות</a:t>
            </a:r>
          </a:p>
          <a:p>
            <a:r>
              <a:rPr lang="he-IL" dirty="0" smtClean="0">
                <a:cs typeface="+mj-cs"/>
              </a:rPr>
              <a:t>אופציית רכש - </a:t>
            </a:r>
            <a:r>
              <a:rPr lang="en-US" dirty="0" smtClean="0">
                <a:cs typeface="+mj-cs"/>
              </a:rPr>
              <a:t>Call</a:t>
            </a:r>
            <a:endParaRPr lang="he-IL" dirty="0" smtClean="0">
              <a:cs typeface="+mj-cs"/>
            </a:endParaRPr>
          </a:p>
          <a:p>
            <a:r>
              <a:rPr lang="he-IL" dirty="0" smtClean="0">
                <a:cs typeface="+mj-cs"/>
              </a:rPr>
              <a:t>אופציית מכר - </a:t>
            </a:r>
            <a:r>
              <a:rPr lang="en-US" dirty="0" smtClean="0">
                <a:cs typeface="+mj-cs"/>
              </a:rPr>
              <a:t>Put</a:t>
            </a:r>
            <a:endParaRPr lang="he-IL" dirty="0" smtClean="0">
              <a:cs typeface="+mj-cs"/>
            </a:endParaRPr>
          </a:p>
          <a:p>
            <a:r>
              <a:rPr lang="he-IL" dirty="0" smtClean="0">
                <a:cs typeface="+mj-cs"/>
              </a:rPr>
              <a:t>עסקאות הגנה</a:t>
            </a:r>
          </a:p>
          <a:p>
            <a:r>
              <a:rPr lang="he-IL" dirty="0" smtClean="0">
                <a:cs typeface="+mj-cs"/>
              </a:rPr>
              <a:t>הגנות מטבע</a:t>
            </a:r>
          </a:p>
          <a:p>
            <a:r>
              <a:rPr lang="he-IL" dirty="0" smtClean="0">
                <a:cs typeface="+mj-cs"/>
              </a:rPr>
              <a:t>הכלים לצורך הגנות מטבע</a:t>
            </a:r>
          </a:p>
          <a:p>
            <a:r>
              <a:rPr lang="he-IL" dirty="0" smtClean="0">
                <a:cs typeface="+mj-cs"/>
              </a:rPr>
              <a:t>חוזה - </a:t>
            </a:r>
            <a:r>
              <a:rPr lang="en-US" dirty="0" smtClean="0">
                <a:cs typeface="+mj-cs"/>
              </a:rPr>
              <a:t>Forward</a:t>
            </a:r>
            <a:endParaRPr lang="he-IL" dirty="0" smtClean="0">
              <a:cs typeface="+mj-cs"/>
            </a:endParaRPr>
          </a:p>
          <a:p>
            <a:endParaRPr lang="he-IL" dirty="0" smtClean="0"/>
          </a:p>
          <a:p>
            <a:endParaRPr lang="he-IL" dirty="0" smtClean="0"/>
          </a:p>
          <a:p>
            <a:endParaRPr lang="he-IL" dirty="0" smtClean="0"/>
          </a:p>
          <a:p>
            <a:endParaRPr lang="he-IL" dirty="0" smtClean="0"/>
          </a:p>
          <a:p>
            <a:pPr marL="109728" indent="0">
              <a:buNone/>
            </a:pPr>
            <a:endParaRPr lang="he-IL" dirty="0" smtClean="0"/>
          </a:p>
        </p:txBody>
      </p:sp>
      <p:pic>
        <p:nvPicPr>
          <p:cNvPr id="2050" name="Picture 2" descr="C:\Users\kelich\Desktop\ה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43" y="28194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33490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3671888" y="404813"/>
            <a:ext cx="8229600" cy="1143000"/>
          </a:xfrm>
        </p:spPr>
        <p:txBody>
          <a:bodyPr/>
          <a:lstStyle/>
          <a:p>
            <a:pPr eaLnBrk="1" hangingPunct="1"/>
            <a:r>
              <a:rPr lang="he-IL" altLang="he-IL" smtClean="0">
                <a:cs typeface="Arial" charset="0"/>
              </a:rPr>
              <a:t>שוק ההון</a:t>
            </a:r>
            <a:endParaRPr lang="en-US" altLang="he-IL" smtClean="0">
              <a:cs typeface="Arial" charset="0"/>
            </a:endParaRPr>
          </a:p>
        </p:txBody>
      </p:sp>
      <p:sp>
        <p:nvSpPr>
          <p:cNvPr id="8195" name="Rectangle 3"/>
          <p:cNvSpPr>
            <a:spLocks noGrp="1" noChangeArrowheads="1"/>
          </p:cNvSpPr>
          <p:nvPr>
            <p:ph idx="1"/>
          </p:nvPr>
        </p:nvSpPr>
        <p:spPr>
          <a:xfrm>
            <a:off x="827088" y="1519238"/>
            <a:ext cx="7693025" cy="5005387"/>
          </a:xfrm>
        </p:spPr>
        <p:txBody>
          <a:bodyPr/>
          <a:lstStyle/>
          <a:p>
            <a:pPr eaLnBrk="1" hangingPunct="1"/>
            <a:r>
              <a:rPr lang="he-IL" altLang="he-IL" smtClean="0">
                <a:cs typeface="David" pitchFamily="34" charset="-79"/>
              </a:rPr>
              <a:t>שוק ההון: זהו מקום המפגש בין חברות ויחידים הזקוקים למימון (לווים) לבין חברות ויחידים המעוניינים להשקיע את כספם כדי לייצר ערך כלכלי (חוסכים).</a:t>
            </a:r>
          </a:p>
          <a:p>
            <a:pPr eaLnBrk="1" hangingPunct="1"/>
            <a:r>
              <a:rPr lang="he-IL" altLang="he-IL" smtClean="0">
                <a:cs typeface="David" pitchFamily="34" charset="-79"/>
              </a:rPr>
              <a:t>זירת המפגש בין הלווים לחוסכים היא הבורסה לניירות ערך.</a:t>
            </a:r>
          </a:p>
          <a:p>
            <a:pPr eaLnBrk="1" hangingPunct="1"/>
            <a:r>
              <a:rPr lang="he-IL" altLang="he-IL" smtClean="0">
                <a:cs typeface="David" pitchFamily="34" charset="-79"/>
              </a:rPr>
              <a:t>פעילותה של הבורסה מוסדרת בחוק ומפוקחת ע"י הרשות לניירות הערך.</a:t>
            </a:r>
          </a:p>
          <a:p>
            <a:pPr lvl="1" eaLnBrk="1" hangingPunct="1"/>
            <a:r>
              <a:rPr lang="he-IL" altLang="he-IL" smtClean="0">
                <a:cs typeface="David" pitchFamily="34" charset="-79"/>
              </a:rPr>
              <a:t>המקורות עברו באמצעות נכס פיננסי = התחייבות של מגייס ההון (המנפיק של הנכס הפיננסי) לבעל ההון בתמורה למקורות המימון שנותן החוסך).</a:t>
            </a:r>
          </a:p>
        </p:txBody>
      </p:sp>
      <p:sp>
        <p:nvSpPr>
          <p:cNvPr id="10" name="מציין מיקום של מספר שקופית 3"/>
          <p:cNvSpPr>
            <a:spLocks noGrp="1"/>
          </p:cNvSpPr>
          <p:nvPr>
            <p:ph type="sldNum" sz="quarter" idx="12"/>
          </p:nvPr>
        </p:nvSpPr>
        <p:spPr/>
        <p:txBody>
          <a:bodyPr/>
          <a:lstStyle/>
          <a:p>
            <a:pPr>
              <a:defRPr/>
            </a:pPr>
            <a:fld id="{29700EC0-33A6-4119-B54C-DE32C1634D15}" type="slidenum">
              <a:rPr lang="he-IL"/>
              <a:pPr>
                <a:defRPr/>
              </a:pPr>
              <a:t>130</a:t>
            </a:fld>
            <a:endParaRPr lang="en-US"/>
          </a:p>
        </p:txBody>
      </p:sp>
      <p:sp>
        <p:nvSpPr>
          <p:cNvPr id="8197" name="Rectangle 5"/>
          <p:cNvSpPr>
            <a:spLocks noChangeArrowheads="1"/>
          </p:cNvSpPr>
          <p:nvPr/>
        </p:nvSpPr>
        <p:spPr bwMode="auto">
          <a:xfrm>
            <a:off x="5975350" y="5697538"/>
            <a:ext cx="1368425" cy="757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a:t>פירמות </a:t>
            </a:r>
          </a:p>
          <a:p>
            <a:pPr algn="ctr" eaLnBrk="1" hangingPunct="1"/>
            <a:r>
              <a:rPr lang="he-IL" altLang="he-IL"/>
              <a:t>(יחידות גירעון)</a:t>
            </a:r>
            <a:endParaRPr lang="en-US" altLang="he-IL"/>
          </a:p>
        </p:txBody>
      </p:sp>
      <p:sp>
        <p:nvSpPr>
          <p:cNvPr id="8198" name="Rectangle 7"/>
          <p:cNvSpPr>
            <a:spLocks noChangeArrowheads="1"/>
          </p:cNvSpPr>
          <p:nvPr/>
        </p:nvSpPr>
        <p:spPr bwMode="auto">
          <a:xfrm>
            <a:off x="2159000" y="5661025"/>
            <a:ext cx="1368425" cy="757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a:t>משקי בית </a:t>
            </a:r>
          </a:p>
          <a:p>
            <a:pPr algn="ctr" eaLnBrk="1" hangingPunct="1"/>
            <a:r>
              <a:rPr lang="he-IL" altLang="he-IL"/>
              <a:t>(יחידות חיסכון)</a:t>
            </a:r>
            <a:endParaRPr lang="en-US" altLang="he-IL"/>
          </a:p>
        </p:txBody>
      </p:sp>
      <p:sp>
        <p:nvSpPr>
          <p:cNvPr id="8199" name="Line 8"/>
          <p:cNvSpPr>
            <a:spLocks noChangeShapeType="1"/>
          </p:cNvSpPr>
          <p:nvPr/>
        </p:nvSpPr>
        <p:spPr bwMode="auto">
          <a:xfrm>
            <a:off x="3635375" y="6308725"/>
            <a:ext cx="223202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200" name="Text Box 9"/>
          <p:cNvSpPr txBox="1">
            <a:spLocks noChangeArrowheads="1"/>
          </p:cNvSpPr>
          <p:nvPr/>
        </p:nvSpPr>
        <p:spPr bwMode="auto">
          <a:xfrm>
            <a:off x="4175125" y="6237288"/>
            <a:ext cx="97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he-IL" altLang="he-IL"/>
              <a:t>מזומן</a:t>
            </a:r>
            <a:endParaRPr lang="en-US" altLang="he-IL"/>
          </a:p>
        </p:txBody>
      </p:sp>
      <p:sp>
        <p:nvSpPr>
          <p:cNvPr id="8201" name="Text Box 10"/>
          <p:cNvSpPr txBox="1">
            <a:spLocks noChangeArrowheads="1"/>
          </p:cNvSpPr>
          <p:nvPr/>
        </p:nvSpPr>
        <p:spPr bwMode="auto">
          <a:xfrm>
            <a:off x="4032250" y="5373688"/>
            <a:ext cx="1330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he-IL" altLang="he-IL"/>
              <a:t>מניות, אג"ח</a:t>
            </a:r>
            <a:endParaRPr lang="en-US" altLang="he-IL"/>
          </a:p>
        </p:txBody>
      </p:sp>
      <p:sp>
        <p:nvSpPr>
          <p:cNvPr id="8202" name="Line 11"/>
          <p:cNvSpPr>
            <a:spLocks noChangeShapeType="1"/>
          </p:cNvSpPr>
          <p:nvPr/>
        </p:nvSpPr>
        <p:spPr bwMode="auto">
          <a:xfrm flipH="1" flipV="1">
            <a:off x="3600450" y="5805488"/>
            <a:ext cx="22669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749585344"/>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כותרת 1"/>
          <p:cNvSpPr>
            <a:spLocks noGrp="1"/>
          </p:cNvSpPr>
          <p:nvPr>
            <p:ph type="title"/>
          </p:nvPr>
        </p:nvSpPr>
        <p:spPr>
          <a:xfrm>
            <a:off x="627063" y="260648"/>
            <a:ext cx="8229600" cy="1143000"/>
          </a:xfrm>
        </p:spPr>
        <p:txBody>
          <a:bodyPr>
            <a:normAutofit/>
          </a:bodyPr>
          <a:lstStyle/>
          <a:p>
            <a:pPr eaLnBrk="1" hangingPunct="1"/>
            <a:r>
              <a:rPr lang="he-IL" altLang="he-IL" sz="5400" dirty="0" smtClean="0">
                <a:cs typeface="Arial" charset="0"/>
              </a:rPr>
              <a:t>השחקנים הפעילים בשוק ההון</a:t>
            </a:r>
            <a:endParaRPr lang="he-IL" altLang="he-IL" dirty="0" smtClean="0">
              <a:cs typeface="Arial" charset="0"/>
            </a:endParaRPr>
          </a:p>
        </p:txBody>
      </p:sp>
      <p:sp>
        <p:nvSpPr>
          <p:cNvPr id="3" name="מציין מיקום תוכן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he-IL" u="sng" dirty="0">
                <a:cs typeface="+mn-cs"/>
              </a:rPr>
              <a:t>בשוק ההון יש 5 שחקנים מרכזיים:</a:t>
            </a:r>
          </a:p>
          <a:p>
            <a:pPr marL="274320" indent="-274320" eaLnBrk="1" fontAlgn="auto" hangingPunct="1">
              <a:spcAft>
                <a:spcPts val="0"/>
              </a:spcAft>
              <a:buClr>
                <a:schemeClr val="accent3"/>
              </a:buClr>
              <a:buFont typeface="Wingdings 2"/>
              <a:buChar char=""/>
              <a:defRPr/>
            </a:pPr>
            <a:r>
              <a:rPr lang="he-IL" b="1" dirty="0">
                <a:cs typeface="+mn-cs"/>
              </a:rPr>
              <a:t>1. הבורסה</a:t>
            </a:r>
            <a:r>
              <a:rPr lang="he-IL" dirty="0">
                <a:cs typeface="+mn-cs"/>
              </a:rPr>
              <a:t> – הגוף שמרכז את כל פקודות המסחר של הקונים והמוכרים, מתאם ביניהן ומעביר את הניירות מהקונה למוכר באמצעות מערכת </a:t>
            </a:r>
            <a:r>
              <a:rPr lang="he-IL" dirty="0" smtClean="0">
                <a:cs typeface="+mn-cs"/>
              </a:rPr>
              <a:t>ממוחשבת.</a:t>
            </a:r>
          </a:p>
          <a:p>
            <a:pPr marL="274320" indent="-274320" eaLnBrk="1" fontAlgn="auto" hangingPunct="1">
              <a:spcAft>
                <a:spcPts val="0"/>
              </a:spcAft>
              <a:buClr>
                <a:schemeClr val="accent3"/>
              </a:buClr>
              <a:buFont typeface="Wingdings 2"/>
              <a:buChar char=""/>
              <a:defRPr/>
            </a:pPr>
            <a:r>
              <a:rPr lang="he-IL" b="1" dirty="0" smtClean="0">
                <a:cs typeface="+mn-cs"/>
              </a:rPr>
              <a:t>2</a:t>
            </a:r>
            <a:r>
              <a:rPr lang="he-IL" b="1" dirty="0">
                <a:cs typeface="+mn-cs"/>
              </a:rPr>
              <a:t>. הברוקרים</a:t>
            </a:r>
            <a:r>
              <a:rPr lang="he-IL" dirty="0">
                <a:cs typeface="+mn-cs"/>
              </a:rPr>
              <a:t> – הגופים שמעבירים את פקודות </a:t>
            </a:r>
            <a:r>
              <a:rPr lang="he-IL" dirty="0" smtClean="0">
                <a:cs typeface="+mn-cs"/>
              </a:rPr>
              <a:t>המסחר אל </a:t>
            </a:r>
            <a:r>
              <a:rPr lang="he-IL" dirty="0">
                <a:cs typeface="+mn-cs"/>
              </a:rPr>
              <a:t>הבורסה (נקראים חברי בורסה). הבנקים הם הברוקרים הגדולים ופרט אליהם הסמיכה המדינה מספר בתי השקעות נוספים שישמשו כברוקרים </a:t>
            </a:r>
            <a:r>
              <a:rPr lang="he-IL" dirty="0" smtClean="0">
                <a:cs typeface="+mn-cs"/>
              </a:rPr>
              <a:t>פרטיים.</a:t>
            </a:r>
            <a:endParaRPr lang="he-IL" dirty="0">
              <a:cs typeface="+mn-cs"/>
            </a:endParaRPr>
          </a:p>
          <a:p>
            <a:pPr marL="274320" indent="-274320" eaLnBrk="1" fontAlgn="auto" hangingPunct="1">
              <a:spcAft>
                <a:spcPts val="0"/>
              </a:spcAft>
              <a:buClr>
                <a:schemeClr val="accent3"/>
              </a:buClr>
              <a:buFont typeface="Wingdings 2"/>
              <a:buChar char=""/>
              <a:defRPr/>
            </a:pPr>
            <a:r>
              <a:rPr lang="he-IL" b="1" dirty="0" smtClean="0">
                <a:cs typeface="+mn-cs"/>
              </a:rPr>
              <a:t>3</a:t>
            </a:r>
            <a:r>
              <a:rPr lang="he-IL" b="1" dirty="0">
                <a:cs typeface="+mn-cs"/>
              </a:rPr>
              <a:t>. המשקיעים הפרטיים</a:t>
            </a:r>
            <a:r>
              <a:rPr lang="he-IL" dirty="0">
                <a:cs typeface="+mn-cs"/>
              </a:rPr>
              <a:t> – </a:t>
            </a:r>
            <a:r>
              <a:rPr lang="he-IL" dirty="0" smtClean="0">
                <a:cs typeface="+mn-cs"/>
              </a:rPr>
              <a:t>כל המשקיעים </a:t>
            </a:r>
            <a:r>
              <a:rPr lang="he-IL" dirty="0">
                <a:cs typeface="+mn-cs"/>
              </a:rPr>
              <a:t>שאינם מוסדיים שמבצעים פעולות מסחר בניירות ערך.</a:t>
            </a:r>
          </a:p>
          <a:p>
            <a:pPr marL="274320" indent="-274320" eaLnBrk="1" fontAlgn="auto" hangingPunct="1">
              <a:spcAft>
                <a:spcPts val="0"/>
              </a:spcAft>
              <a:buClr>
                <a:schemeClr val="accent3"/>
              </a:buClr>
              <a:buFont typeface="Wingdings 2"/>
              <a:buChar char=""/>
              <a:defRPr/>
            </a:pPr>
            <a:r>
              <a:rPr lang="he-IL" b="1" dirty="0">
                <a:cs typeface="+mn-cs"/>
              </a:rPr>
              <a:t>4. בתי השקעות</a:t>
            </a:r>
            <a:r>
              <a:rPr lang="he-IL" dirty="0">
                <a:cs typeface="+mn-cs"/>
              </a:rPr>
              <a:t> – הגופים המוסדיים המוכרים שמנהלים את החסכונות </a:t>
            </a:r>
            <a:r>
              <a:rPr lang="he-IL" dirty="0" smtClean="0">
                <a:cs typeface="+mn-cs"/>
              </a:rPr>
              <a:t>הפנסיוניים במיליארדי </a:t>
            </a:r>
            <a:r>
              <a:rPr lang="he-IL" dirty="0">
                <a:cs typeface="+mn-cs"/>
              </a:rPr>
              <a:t>שקלים. מטבע הדברים, בתי ההשקעות, יחד עם הבנקים, הם השחקנים הגדולים ביותר בפעילות המסחר בשוק ההון.</a:t>
            </a:r>
          </a:p>
          <a:p>
            <a:pPr marL="274320" indent="-274320" eaLnBrk="1" fontAlgn="auto" hangingPunct="1">
              <a:spcAft>
                <a:spcPts val="0"/>
              </a:spcAft>
              <a:buClr>
                <a:schemeClr val="accent3"/>
              </a:buClr>
              <a:buFont typeface="Wingdings 2"/>
              <a:buChar char=""/>
              <a:defRPr/>
            </a:pPr>
            <a:r>
              <a:rPr lang="he-IL" b="1" dirty="0">
                <a:cs typeface="+mn-cs"/>
              </a:rPr>
              <a:t>5. הרשות לניירות ערך</a:t>
            </a:r>
            <a:r>
              <a:rPr lang="he-IL" dirty="0">
                <a:cs typeface="+mn-cs"/>
              </a:rPr>
              <a:t> – הגוף הממשלתי שתפקידו לפקח על כל התהליך כדי לוודא שהוא נעשה בצורה שקופה וחוקית.</a:t>
            </a:r>
          </a:p>
          <a:p>
            <a:pPr marL="274320" indent="-274320" eaLnBrk="1" fontAlgn="auto" hangingPunct="1">
              <a:spcAft>
                <a:spcPts val="0"/>
              </a:spcAft>
              <a:buClr>
                <a:schemeClr val="accent3"/>
              </a:buClr>
              <a:buFont typeface="Wingdings 2"/>
              <a:buChar char=""/>
              <a:defRPr/>
            </a:pPr>
            <a:endParaRPr lang="he-IL" dirty="0">
              <a:cs typeface="+mn-cs"/>
            </a:endParaRPr>
          </a:p>
        </p:txBody>
      </p:sp>
      <p:sp>
        <p:nvSpPr>
          <p:cNvPr id="4" name="מציין מיקום של מספר שקופית 3"/>
          <p:cNvSpPr>
            <a:spLocks noGrp="1"/>
          </p:cNvSpPr>
          <p:nvPr>
            <p:ph type="sldNum" sz="quarter" idx="12"/>
          </p:nvPr>
        </p:nvSpPr>
        <p:spPr/>
        <p:txBody>
          <a:bodyPr/>
          <a:lstStyle/>
          <a:p>
            <a:pPr>
              <a:defRPr/>
            </a:pPr>
            <a:fld id="{848C00A3-049B-4DF2-90FD-1D0921A54706}" type="slidenum">
              <a:rPr lang="he-IL"/>
              <a:pPr>
                <a:defRPr/>
              </a:pPr>
              <a:t>131</a:t>
            </a:fld>
            <a:endParaRPr lang="en-US"/>
          </a:p>
        </p:txBody>
      </p:sp>
    </p:spTree>
    <p:extLst>
      <p:ext uri="{BB962C8B-B14F-4D97-AF65-F5344CB8AC3E}">
        <p14:creationId xmlns:p14="http://schemas.microsoft.com/office/powerpoint/2010/main" val="384365727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719138" y="557808"/>
            <a:ext cx="8229600" cy="1143000"/>
          </a:xfrm>
        </p:spPr>
        <p:txBody>
          <a:bodyPr/>
          <a:lstStyle/>
          <a:p>
            <a:pPr eaLnBrk="1" hangingPunct="1"/>
            <a:r>
              <a:rPr lang="he-IL" altLang="he-IL" dirty="0" smtClean="0">
                <a:cs typeface="Arial" charset="0"/>
              </a:rPr>
              <a:t>סוגי נכסים פיננסיים / ניירות ערך</a:t>
            </a:r>
            <a:endParaRPr lang="en-US" altLang="he-IL" dirty="0" smtClean="0">
              <a:cs typeface="Arial" charset="0"/>
            </a:endParaRPr>
          </a:p>
        </p:txBody>
      </p:sp>
      <p:sp>
        <p:nvSpPr>
          <p:cNvPr id="10243" name="Rectangle 3"/>
          <p:cNvSpPr>
            <a:spLocks noGrp="1" noChangeArrowheads="1"/>
          </p:cNvSpPr>
          <p:nvPr>
            <p:ph idx="1"/>
          </p:nvPr>
        </p:nvSpPr>
        <p:spPr>
          <a:xfrm>
            <a:off x="827088" y="1700213"/>
            <a:ext cx="7693025" cy="5005387"/>
          </a:xfrm>
        </p:spPr>
        <p:txBody>
          <a:bodyPr/>
          <a:lstStyle/>
          <a:p>
            <a:pPr eaLnBrk="1" hangingPunct="1">
              <a:lnSpc>
                <a:spcPct val="110000"/>
              </a:lnSpc>
            </a:pPr>
            <a:r>
              <a:rPr lang="he-IL" altLang="he-IL" sz="2400" b="1" smtClean="0">
                <a:cs typeface="David" pitchFamily="34" charset="-79"/>
              </a:rPr>
              <a:t>מק"מ (מלווה קצר מועד): </a:t>
            </a:r>
          </a:p>
          <a:p>
            <a:pPr lvl="1" eaLnBrk="1" hangingPunct="1">
              <a:lnSpc>
                <a:spcPct val="80000"/>
              </a:lnSpc>
            </a:pPr>
            <a:r>
              <a:rPr lang="he-IL" altLang="he-IL" sz="2000" smtClean="0">
                <a:cs typeface="David" pitchFamily="34" charset="-79"/>
              </a:rPr>
              <a:t>זוהי איגרת חוב ממשלתית שאינה נושאת ריבית ונסחרת בניכיון</a:t>
            </a:r>
            <a:r>
              <a:rPr lang="en-US" altLang="he-IL" sz="2000" smtClean="0">
                <a:cs typeface="David" pitchFamily="34" charset="-79"/>
              </a:rPr>
              <a:t>,</a:t>
            </a:r>
            <a:r>
              <a:rPr lang="he-IL" altLang="he-IL" sz="2000" smtClean="0">
                <a:cs typeface="David" pitchFamily="34" charset="-79"/>
              </a:rPr>
              <a:t> המונפקת על ידי בנק ישראל לציבור לתקופה של עד שנה אחת.</a:t>
            </a:r>
          </a:p>
          <a:p>
            <a:pPr eaLnBrk="1" hangingPunct="1">
              <a:lnSpc>
                <a:spcPct val="110000"/>
              </a:lnSpc>
            </a:pPr>
            <a:r>
              <a:rPr lang="he-IL" altLang="he-IL" sz="2400" b="1" smtClean="0">
                <a:cs typeface="David" pitchFamily="34" charset="-79"/>
              </a:rPr>
              <a:t>אגרות חוב:</a:t>
            </a:r>
          </a:p>
          <a:p>
            <a:pPr lvl="1" eaLnBrk="1" hangingPunct="1">
              <a:lnSpc>
                <a:spcPct val="80000"/>
              </a:lnSpc>
            </a:pPr>
            <a:r>
              <a:rPr lang="he-IL" altLang="he-IL" sz="2000" smtClean="0">
                <a:cs typeface="David" pitchFamily="34" charset="-79"/>
              </a:rPr>
              <a:t>שטר התחייבות של החברה לשלם בעתיד למחזיקים תשלומי ריבית ולהחזיר את סכום קרן ה"הלוואה" בתנאים ובמועדים מוסכמים מראש.</a:t>
            </a:r>
          </a:p>
          <a:p>
            <a:pPr lvl="1" eaLnBrk="1" hangingPunct="1">
              <a:lnSpc>
                <a:spcPct val="80000"/>
              </a:lnSpc>
            </a:pPr>
            <a:r>
              <a:rPr lang="he-IL" altLang="he-IL" sz="2000" smtClean="0">
                <a:cs typeface="David" pitchFamily="34" charset="-79"/>
              </a:rPr>
              <a:t>ישנן סוגים שונים של אג"ח על פי זהות המנפיק: ממשלה, רשויות מקומיות וחברות.</a:t>
            </a:r>
          </a:p>
          <a:p>
            <a:pPr eaLnBrk="1" hangingPunct="1">
              <a:lnSpc>
                <a:spcPct val="90000"/>
              </a:lnSpc>
            </a:pPr>
            <a:r>
              <a:rPr lang="he-IL" altLang="he-IL" sz="2400" b="1" smtClean="0">
                <a:cs typeface="David" pitchFamily="34" charset="-79"/>
              </a:rPr>
              <a:t>מניות:</a:t>
            </a:r>
          </a:p>
          <a:p>
            <a:pPr lvl="1" eaLnBrk="1" hangingPunct="1">
              <a:lnSpc>
                <a:spcPct val="90000"/>
              </a:lnSpc>
            </a:pPr>
            <a:r>
              <a:rPr lang="he-IL" altLang="he-IL" sz="2000" smtClean="0">
                <a:cs typeface="David" pitchFamily="34" charset="-79"/>
              </a:rPr>
              <a:t>נייר המקנה למחזיק בו חלק מחברה ציבורית או פרטית.</a:t>
            </a:r>
          </a:p>
        </p:txBody>
      </p:sp>
      <p:sp>
        <p:nvSpPr>
          <p:cNvPr id="4" name="מציין מיקום של מספר שקופית 3"/>
          <p:cNvSpPr>
            <a:spLocks noGrp="1"/>
          </p:cNvSpPr>
          <p:nvPr>
            <p:ph type="sldNum" sz="quarter" idx="12"/>
          </p:nvPr>
        </p:nvSpPr>
        <p:spPr/>
        <p:txBody>
          <a:bodyPr/>
          <a:lstStyle/>
          <a:p>
            <a:pPr>
              <a:defRPr/>
            </a:pPr>
            <a:fld id="{86154886-D973-494B-A6AB-8BED8359D836}" type="slidenum">
              <a:rPr lang="he-IL"/>
              <a:pPr>
                <a:defRPr/>
              </a:pPr>
              <a:t>132</a:t>
            </a:fld>
            <a:endParaRPr lang="en-US"/>
          </a:p>
        </p:txBody>
      </p:sp>
    </p:spTree>
    <p:extLst>
      <p:ext uri="{BB962C8B-B14F-4D97-AF65-F5344CB8AC3E}">
        <p14:creationId xmlns:p14="http://schemas.microsoft.com/office/powerpoint/2010/main" val="2633074644"/>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AutoShape 2"/>
          <p:cNvSpPr>
            <a:spLocks noGrp="1" noChangeArrowheads="1"/>
          </p:cNvSpPr>
          <p:nvPr>
            <p:ph type="title"/>
          </p:nvPr>
        </p:nvSpPr>
        <p:spPr>
          <a:xfrm>
            <a:off x="107950" y="368300"/>
            <a:ext cx="9155113" cy="1143000"/>
          </a:xfrm>
        </p:spPr>
        <p:txBody>
          <a:bodyPr>
            <a:normAutofit fontScale="90000"/>
          </a:bodyPr>
          <a:lstStyle/>
          <a:p>
            <a:pPr eaLnBrk="1" fontAlgn="auto" hangingPunct="1">
              <a:spcAft>
                <a:spcPts val="0"/>
              </a:spcAft>
              <a:defRPr/>
            </a:pPr>
            <a:r>
              <a:rPr lang="he-IL" dirty="0">
                <a:cs typeface="+mj-cs"/>
              </a:rPr>
              <a:t>סוגי נכסים פיננסיים / ניירות ערך (המשך)</a:t>
            </a:r>
            <a:endParaRPr lang="en-US" dirty="0">
              <a:cs typeface="+mj-cs"/>
            </a:endParaRPr>
          </a:p>
        </p:txBody>
      </p:sp>
      <p:sp>
        <p:nvSpPr>
          <p:cNvPr id="11267" name="Rectangle 3"/>
          <p:cNvSpPr>
            <a:spLocks noGrp="1" noChangeArrowheads="1"/>
          </p:cNvSpPr>
          <p:nvPr>
            <p:ph idx="1"/>
          </p:nvPr>
        </p:nvSpPr>
        <p:spPr>
          <a:xfrm>
            <a:off x="827088" y="1773238"/>
            <a:ext cx="7693025" cy="5219700"/>
          </a:xfrm>
        </p:spPr>
        <p:txBody>
          <a:bodyPr/>
          <a:lstStyle/>
          <a:p>
            <a:pPr eaLnBrk="1" hangingPunct="1">
              <a:lnSpc>
                <a:spcPct val="90000"/>
              </a:lnSpc>
            </a:pPr>
            <a:r>
              <a:rPr lang="he-IL" altLang="he-IL" sz="2400" b="1" smtClean="0">
                <a:cs typeface="David" pitchFamily="34" charset="-79"/>
              </a:rPr>
              <a:t>כתב אופציה:</a:t>
            </a:r>
          </a:p>
          <a:p>
            <a:pPr lvl="1" eaLnBrk="1" hangingPunct="1">
              <a:lnSpc>
                <a:spcPct val="110000"/>
              </a:lnSpc>
            </a:pPr>
            <a:r>
              <a:rPr lang="he-IL" altLang="he-IL" sz="2000" smtClean="0">
                <a:cs typeface="David" pitchFamily="34" charset="-79"/>
              </a:rPr>
              <a:t>מקנה למחזיק זכות להמירו למניה ב"מחיר מימוש" שנקבע מראש בתשקיף.</a:t>
            </a:r>
          </a:p>
          <a:p>
            <a:pPr lvl="1" eaLnBrk="1" hangingPunct="1">
              <a:lnSpc>
                <a:spcPct val="110000"/>
              </a:lnSpc>
            </a:pPr>
            <a:r>
              <a:rPr lang="he-IL" altLang="he-IL" sz="2000" smtClean="0">
                <a:cs typeface="David" pitchFamily="34" charset="-79"/>
              </a:rPr>
              <a:t>לכל אופציה אורך חיים מוגבל.</a:t>
            </a:r>
          </a:p>
          <a:p>
            <a:pPr lvl="1" eaLnBrk="1" hangingPunct="1">
              <a:lnSpc>
                <a:spcPct val="110000"/>
              </a:lnSpc>
            </a:pPr>
            <a:r>
              <a:rPr lang="he-IL" altLang="he-IL" sz="2000" smtClean="0">
                <a:cs typeface="David" pitchFamily="34" charset="-79"/>
              </a:rPr>
              <a:t>בעל האופציה רשאי לממש את זכותו במהלך חיי כתב האופציה. בתום "חיי" האופציה, פוקע תוקפה.</a:t>
            </a:r>
          </a:p>
          <a:p>
            <a:pPr lvl="1" eaLnBrk="1" hangingPunct="1">
              <a:lnSpc>
                <a:spcPct val="110000"/>
              </a:lnSpc>
            </a:pPr>
            <a:r>
              <a:rPr lang="he-IL" altLang="he-IL" sz="2000" smtClean="0">
                <a:cs typeface="David" pitchFamily="34" charset="-79"/>
              </a:rPr>
              <a:t>אם מחיר המימוש גבוה ממחיר המניה בשוק- לא כדאי להמיר למניה.</a:t>
            </a:r>
          </a:p>
          <a:p>
            <a:pPr lvl="1" eaLnBrk="1" hangingPunct="1">
              <a:lnSpc>
                <a:spcPct val="110000"/>
              </a:lnSpc>
            </a:pPr>
            <a:r>
              <a:rPr lang="he-IL" altLang="he-IL" sz="2000" smtClean="0">
                <a:cs typeface="David" pitchFamily="34" charset="-79"/>
              </a:rPr>
              <a:t>אם מחיר המימוש נמוך ממחיר המניה בשוק- כדאי להמיר למניה.</a:t>
            </a:r>
          </a:p>
          <a:p>
            <a:pPr eaLnBrk="1" hangingPunct="1">
              <a:lnSpc>
                <a:spcPct val="110000"/>
              </a:lnSpc>
            </a:pPr>
            <a:r>
              <a:rPr lang="he-IL" altLang="he-IL" sz="2400" b="1" smtClean="0">
                <a:cs typeface="David" pitchFamily="34" charset="-79"/>
              </a:rPr>
              <a:t>תעודות סל </a:t>
            </a:r>
            <a:r>
              <a:rPr lang="en-US" altLang="he-IL" sz="2400" b="1" smtClean="0">
                <a:cs typeface="Arial" charset="0"/>
              </a:rPr>
              <a:t>:</a:t>
            </a:r>
            <a:endParaRPr lang="he-IL" altLang="he-IL" sz="2400" b="1" smtClean="0">
              <a:cs typeface="David" pitchFamily="34" charset="-79"/>
            </a:endParaRPr>
          </a:p>
          <a:p>
            <a:pPr lvl="1" eaLnBrk="1" hangingPunct="1">
              <a:lnSpc>
                <a:spcPct val="110000"/>
              </a:lnSpc>
            </a:pPr>
            <a:r>
              <a:rPr lang="he-IL" altLang="he-IL" sz="2200" smtClean="0">
                <a:cs typeface="David" pitchFamily="34" charset="-79"/>
              </a:rPr>
              <a:t> </a:t>
            </a:r>
            <a:r>
              <a:rPr lang="he-IL" altLang="he-IL" sz="2000" smtClean="0">
                <a:cs typeface="David" pitchFamily="34" charset="-79"/>
              </a:rPr>
              <a:t>תעודת התחייבות הדומה לאיגרת חוב ומונפקת על ידי גוף פיננסי. התעודה מאפשרת למשקיע לעקוב אחר נכס בסיס כגון: </a:t>
            </a:r>
            <a:r>
              <a:rPr lang="en-US" altLang="he-IL" sz="2000" smtClean="0">
                <a:cs typeface="David" pitchFamily="34" charset="-79"/>
              </a:rPr>
              <a:t/>
            </a:r>
            <a:br>
              <a:rPr lang="en-US" altLang="he-IL" sz="2000" smtClean="0">
                <a:cs typeface="David" pitchFamily="34" charset="-79"/>
              </a:rPr>
            </a:br>
            <a:r>
              <a:rPr lang="he-IL" altLang="he-IL" sz="2000" smtClean="0">
                <a:cs typeface="David" pitchFamily="34" charset="-79"/>
              </a:rPr>
              <a:t>מדדי מניות, מדדי איגרות חוב, שערי מטבע חוץ, סחורות ועוד.</a:t>
            </a:r>
          </a:p>
          <a:p>
            <a:pPr lvl="1" eaLnBrk="1" hangingPunct="1">
              <a:lnSpc>
                <a:spcPct val="110000"/>
              </a:lnSpc>
            </a:pPr>
            <a:endParaRPr lang="he-IL" altLang="he-IL" sz="2000" smtClean="0">
              <a:cs typeface="David" pitchFamily="34" charset="-79"/>
            </a:endParaRPr>
          </a:p>
        </p:txBody>
      </p:sp>
      <p:sp>
        <p:nvSpPr>
          <p:cNvPr id="4" name="מציין מיקום של מספר שקופית 3"/>
          <p:cNvSpPr>
            <a:spLocks noGrp="1"/>
          </p:cNvSpPr>
          <p:nvPr>
            <p:ph type="sldNum" sz="quarter" idx="12"/>
          </p:nvPr>
        </p:nvSpPr>
        <p:spPr/>
        <p:txBody>
          <a:bodyPr/>
          <a:lstStyle/>
          <a:p>
            <a:pPr>
              <a:defRPr/>
            </a:pPr>
            <a:fld id="{BA9F7CD3-79CB-43D7-95EA-B2A8161F620C}" type="slidenum">
              <a:rPr lang="he-IL"/>
              <a:pPr>
                <a:defRPr/>
              </a:pPr>
              <a:t>133</a:t>
            </a:fld>
            <a:endParaRPr lang="en-US" dirty="0"/>
          </a:p>
        </p:txBody>
      </p:sp>
    </p:spTree>
    <p:extLst>
      <p:ext uri="{BB962C8B-B14F-4D97-AF65-F5344CB8AC3E}">
        <p14:creationId xmlns:p14="http://schemas.microsoft.com/office/powerpoint/2010/main" val="1210414996"/>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865188" y="1879600"/>
            <a:ext cx="7667625" cy="1620838"/>
          </a:xfrm>
        </p:spPr>
        <p:txBody>
          <a:bodyPr/>
          <a:lstStyle/>
          <a:p>
            <a:pPr marL="533400" indent="-533400" eaLnBrk="1" hangingPunct="1">
              <a:lnSpc>
                <a:spcPct val="80000"/>
              </a:lnSpc>
            </a:pPr>
            <a:r>
              <a:rPr lang="he-IL" altLang="he-IL" sz="2000" b="1" smtClean="0">
                <a:cs typeface="David" pitchFamily="34" charset="-79"/>
              </a:rPr>
              <a:t>קופות גמל:</a:t>
            </a:r>
          </a:p>
          <a:p>
            <a:pPr marL="898525" lvl="1" indent="-533400" eaLnBrk="1" hangingPunct="1">
              <a:lnSpc>
                <a:spcPct val="80000"/>
              </a:lnSpc>
            </a:pPr>
            <a:r>
              <a:rPr lang="he-IL" altLang="he-IL" sz="2000" smtClean="0">
                <a:cs typeface="David" pitchFamily="34" charset="-79"/>
              </a:rPr>
              <a:t>קופת גמל מהווה את אחד מאפיקי החיסון הפנסיוני בישראל.</a:t>
            </a:r>
          </a:p>
          <a:p>
            <a:pPr marL="898525" lvl="1" indent="-533400" eaLnBrk="1" hangingPunct="1">
              <a:lnSpc>
                <a:spcPct val="80000"/>
              </a:lnSpc>
            </a:pPr>
            <a:r>
              <a:rPr lang="he-IL" altLang="he-IL" sz="2000" smtClean="0">
                <a:cs typeface="David" pitchFamily="34" charset="-79"/>
              </a:rPr>
              <a:t>קופת גמל הינה חיסכון לטווח ארוך</a:t>
            </a:r>
            <a:r>
              <a:rPr lang="en-US" altLang="he-IL" sz="2000" smtClean="0">
                <a:cs typeface="David" pitchFamily="34" charset="-79"/>
              </a:rPr>
              <a:t>,</a:t>
            </a:r>
            <a:r>
              <a:rPr lang="he-IL" altLang="he-IL" sz="2000" smtClean="0">
                <a:cs typeface="David" pitchFamily="34" charset="-79"/>
              </a:rPr>
              <a:t> בעלת מרכיב של חיסכון בלבד (חיסכון טהור ללא כיסויים ביטוחיים).</a:t>
            </a:r>
          </a:p>
          <a:p>
            <a:pPr marL="898525" lvl="1" indent="-533400" eaLnBrk="1" hangingPunct="1">
              <a:lnSpc>
                <a:spcPct val="80000"/>
              </a:lnSpc>
            </a:pPr>
            <a:r>
              <a:rPr lang="he-IL" altLang="he-IL" sz="2000" smtClean="0">
                <a:cs typeface="David" pitchFamily="34" charset="-79"/>
              </a:rPr>
              <a:t>באמצעותה ניתן לחסוך כספים לגיל פרישה ולהנות מהטבות מס.</a:t>
            </a:r>
          </a:p>
        </p:txBody>
      </p:sp>
      <p:sp>
        <p:nvSpPr>
          <p:cNvPr id="4" name="מציין מיקום של מספר שקופית 4"/>
          <p:cNvSpPr>
            <a:spLocks noGrp="1"/>
          </p:cNvSpPr>
          <p:nvPr>
            <p:ph type="sldNum" sz="quarter" idx="10"/>
          </p:nvPr>
        </p:nvSpPr>
        <p:spPr>
          <a:xfrm>
            <a:off x="7980363" y="6200775"/>
            <a:ext cx="587375" cy="488950"/>
          </a:xfrm>
        </p:spPr>
        <p:txBody>
          <a:bodyPr/>
          <a:lstStyle/>
          <a:p>
            <a:pPr>
              <a:defRPr/>
            </a:pPr>
            <a:fld id="{7CEFCE99-BE37-4F97-9F1B-ED7A82A2145D}" type="slidenum">
              <a:rPr lang="he-IL"/>
              <a:pPr>
                <a:defRPr/>
              </a:pPr>
              <a:t>134</a:t>
            </a:fld>
            <a:endParaRPr lang="en-US"/>
          </a:p>
        </p:txBody>
      </p:sp>
      <p:sp>
        <p:nvSpPr>
          <p:cNvPr id="12292" name="Rectangle 3"/>
          <p:cNvSpPr txBox="1">
            <a:spLocks noChangeArrowheads="1"/>
          </p:cNvSpPr>
          <p:nvPr/>
        </p:nvSpPr>
        <p:spPr bwMode="auto">
          <a:xfrm>
            <a:off x="865188" y="3644900"/>
            <a:ext cx="7667625"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itchFamily="18" charset="2"/>
              <a:buChar char=""/>
              <a:defRPr sz="2600">
                <a:solidFill>
                  <a:schemeClr val="tx1"/>
                </a:solidFill>
                <a:latin typeface="Constantia" pitchFamily="18" charset="0"/>
                <a:cs typeface="Arial"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cs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cs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cs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cs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cs typeface="Arial" charset="0"/>
              </a:defRPr>
            </a:lvl9pPr>
          </a:lstStyle>
          <a:p>
            <a:pPr eaLnBrk="1" hangingPunct="1">
              <a:lnSpc>
                <a:spcPct val="90000"/>
              </a:lnSpc>
            </a:pPr>
            <a:r>
              <a:rPr lang="he-IL" altLang="he-IL" sz="2000" b="1">
                <a:cs typeface="David" pitchFamily="34" charset="-79"/>
              </a:rPr>
              <a:t>קרנות נאמנות:</a:t>
            </a:r>
          </a:p>
          <a:p>
            <a:pPr lvl="1" eaLnBrk="1" hangingPunct="1">
              <a:lnSpc>
                <a:spcPct val="90000"/>
              </a:lnSpc>
            </a:pPr>
            <a:r>
              <a:rPr lang="he-IL" altLang="he-IL" sz="2000">
                <a:cs typeface="David" pitchFamily="34" charset="-79"/>
              </a:rPr>
              <a:t>קרן נאמנות היא כלי שמטרתו השקעה משותפת בניירות ערך והפקת רווחים משותפת מהחזקתם ומכל עסקה בהם</a:t>
            </a:r>
            <a:r>
              <a:rPr lang="en-US" altLang="he-IL" sz="2000"/>
              <a:t>,</a:t>
            </a:r>
            <a:r>
              <a:rPr lang="he-IL" altLang="he-IL" sz="2000">
                <a:cs typeface="David" pitchFamily="34" charset="-79"/>
              </a:rPr>
              <a:t> קרן הנאמנות מנוהלת ע"י מנהל הקרן.</a:t>
            </a:r>
          </a:p>
          <a:p>
            <a:pPr lvl="1" eaLnBrk="1" hangingPunct="1">
              <a:lnSpc>
                <a:spcPct val="90000"/>
              </a:lnSpc>
            </a:pPr>
            <a:r>
              <a:rPr lang="he-IL" altLang="he-IL" sz="2000">
                <a:cs typeface="David" pitchFamily="34" charset="-79"/>
              </a:rPr>
              <a:t>קרן  הנאמנות  מנפיקה  יחידות  השתתפות המוצעות  לציבור על פי תשקיף המקנות זכות שווה בקרן.</a:t>
            </a:r>
          </a:p>
          <a:p>
            <a:pPr eaLnBrk="1" hangingPunct="1">
              <a:lnSpc>
                <a:spcPct val="90000"/>
              </a:lnSpc>
            </a:pPr>
            <a:endParaRPr lang="he-IL" altLang="he-IL" sz="2000">
              <a:cs typeface="David" pitchFamily="34" charset="-79"/>
            </a:endParaRPr>
          </a:p>
        </p:txBody>
      </p:sp>
      <p:sp>
        <p:nvSpPr>
          <p:cNvPr id="7" name="AutoShape 2"/>
          <p:cNvSpPr txBox="1">
            <a:spLocks noChangeArrowheads="1"/>
          </p:cNvSpPr>
          <p:nvPr/>
        </p:nvSpPr>
        <p:spPr>
          <a:xfrm>
            <a:off x="529455" y="188640"/>
            <a:ext cx="9155113" cy="1143000"/>
          </a:xfrm>
          <a:prstGeom prst="rect">
            <a:avLst/>
          </a:prstGeom>
        </p:spPr>
        <p:txBody>
          <a:bodyPr lIns="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he-IL" sz="4000" dirty="0" smtClean="0"/>
              <a:t>סוגי נכסים פיננסיים / ניירות ערך(המשך)</a:t>
            </a:r>
            <a:endParaRPr lang="en-US" sz="4000" dirty="0"/>
          </a:p>
        </p:txBody>
      </p:sp>
    </p:spTree>
    <p:extLst>
      <p:ext uri="{BB962C8B-B14F-4D97-AF65-F5344CB8AC3E}">
        <p14:creationId xmlns:p14="http://schemas.microsoft.com/office/powerpoint/2010/main" val="426733515"/>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40725" y="2348880"/>
            <a:ext cx="7087659" cy="1470025"/>
          </a:xfrm>
        </p:spPr>
        <p:txBody>
          <a:bodyPr>
            <a:noAutofit/>
          </a:bodyPr>
          <a:lstStyle/>
          <a:p>
            <a:r>
              <a:rPr lang="he-IL" sz="9600" dirty="0" smtClean="0"/>
              <a:t>שוק תעודות הסל</a:t>
            </a:r>
            <a:endParaRPr lang="he-IL" sz="9600" dirty="0"/>
          </a:p>
        </p:txBody>
      </p:sp>
      <p:pic>
        <p:nvPicPr>
          <p:cNvPr id="1026" name="Picture 2" descr="http://www.sponser.co.il/Blogs/PostImages/ca4b11be-fa4c-4199-8f27-b6f7880bce2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77072"/>
            <a:ext cx="2220838" cy="222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83008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15416"/>
            <a:ext cx="8229600" cy="1600200"/>
          </a:xfrm>
        </p:spPr>
        <p:txBody>
          <a:bodyPr/>
          <a:lstStyle/>
          <a:p>
            <a:pPr algn="r" rtl="0"/>
            <a:r>
              <a:rPr lang="he-IL" dirty="0" smtClean="0"/>
              <a:t>מהו מדד?</a:t>
            </a:r>
            <a:endParaRPr lang="he-IL" dirty="0"/>
          </a:p>
        </p:txBody>
      </p:sp>
      <p:sp>
        <p:nvSpPr>
          <p:cNvPr id="3" name="מציין מיקום תוכן 2"/>
          <p:cNvSpPr>
            <a:spLocks noGrp="1"/>
          </p:cNvSpPr>
          <p:nvPr>
            <p:ph idx="1"/>
          </p:nvPr>
        </p:nvSpPr>
        <p:spPr>
          <a:xfrm>
            <a:off x="457200" y="1196752"/>
            <a:ext cx="7859216" cy="5204048"/>
          </a:xfrm>
        </p:spPr>
        <p:txBody>
          <a:bodyPr>
            <a:normAutofit/>
          </a:bodyPr>
          <a:lstStyle/>
          <a:p>
            <a:pPr fontAlgn="base"/>
            <a:r>
              <a:rPr lang="he-IL" dirty="0" smtClean="0"/>
              <a:t>מדדים </a:t>
            </a:r>
            <a:r>
              <a:rPr lang="he-IL" dirty="0"/>
              <a:t>משקפים את רמת המחירים הממוצעת של קבוצות נבחרות של ניירות ערך הנסחרים בבורסה.  </a:t>
            </a:r>
            <a:endParaRPr lang="he-IL" dirty="0" smtClean="0"/>
          </a:p>
          <a:p>
            <a:pPr fontAlgn="base"/>
            <a:r>
              <a:rPr lang="he-IL" dirty="0" smtClean="0"/>
              <a:t>כל </a:t>
            </a:r>
            <a:r>
              <a:rPr lang="he-IL" dirty="0"/>
              <a:t>מדד הוא למעשה ריכוז של מספר ניירות ערך כאשר כל שינוי במחיר נייר ערך הכלול במדד משפיע על המדד לפי משקלו היחסי של נייר הערך. </a:t>
            </a:r>
            <a:endParaRPr lang="he-IL" dirty="0" smtClean="0"/>
          </a:p>
          <a:p>
            <a:pPr fontAlgn="base"/>
            <a:r>
              <a:rPr lang="he-IL" dirty="0" smtClean="0"/>
              <a:t>המדדים </a:t>
            </a:r>
            <a:r>
              <a:rPr lang="he-IL" dirty="0"/>
              <a:t> העיקרים בבורסה בת"א  הם על אגרות חוב ומניות.  </a:t>
            </a:r>
          </a:p>
          <a:p>
            <a:pPr fontAlgn="base"/>
            <a:r>
              <a:rPr lang="he-IL" dirty="0"/>
              <a:t> מדד ת"א 25 ומדד ת"א 100 שעוקבים אחרי 25 ו-100 המניות הגדולות (מבחינת שווי שוק) בבורסה </a:t>
            </a:r>
            <a:r>
              <a:rPr lang="he-IL" dirty="0" smtClean="0"/>
              <a:t>המקומית.</a:t>
            </a:r>
          </a:p>
          <a:p>
            <a:pPr fontAlgn="base"/>
            <a:r>
              <a:rPr lang="he-IL" dirty="0" smtClean="0"/>
              <a:t>בנוסף למדדים המפורטים, קיימים בבורסה מדדים ענפיים</a:t>
            </a:r>
          </a:p>
        </p:txBody>
      </p:sp>
    </p:spTree>
    <p:extLst>
      <p:ext uri="{BB962C8B-B14F-4D97-AF65-F5344CB8AC3E}">
        <p14:creationId xmlns:p14="http://schemas.microsoft.com/office/powerpoint/2010/main" val="160672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0"/>
            <a:r>
              <a:rPr lang="he-IL" dirty="0" smtClean="0"/>
              <a:t>תעודות סל</a:t>
            </a:r>
            <a:endParaRPr lang="he-IL" dirty="0"/>
          </a:p>
        </p:txBody>
      </p:sp>
      <p:sp>
        <p:nvSpPr>
          <p:cNvPr id="3" name="מציין מיקום תוכן 2"/>
          <p:cNvSpPr>
            <a:spLocks noGrp="1"/>
          </p:cNvSpPr>
          <p:nvPr>
            <p:ph idx="1"/>
          </p:nvPr>
        </p:nvSpPr>
        <p:spPr/>
        <p:txBody>
          <a:bodyPr>
            <a:normAutofit/>
          </a:bodyPr>
          <a:lstStyle/>
          <a:p>
            <a:r>
              <a:rPr lang="he-IL" dirty="0"/>
              <a:t>תעודות סל </a:t>
            </a:r>
            <a:r>
              <a:rPr lang="en-US" dirty="0" smtClean="0"/>
              <a:t>(Exchange </a:t>
            </a:r>
            <a:r>
              <a:rPr lang="en-US" dirty="0"/>
              <a:t>Traded Notes- </a:t>
            </a:r>
            <a:r>
              <a:rPr lang="en-US" dirty="0" smtClean="0"/>
              <a:t>ETN) </a:t>
            </a:r>
            <a:r>
              <a:rPr lang="he-IL" dirty="0" smtClean="0"/>
              <a:t> הן </a:t>
            </a:r>
            <a:r>
              <a:rPr lang="he-IL" dirty="0"/>
              <a:t>מכשיר פיננסי העוקב אחרי  מדד מסוים או נכס בסיס מסוים כמו מט"ח </a:t>
            </a:r>
            <a:r>
              <a:rPr lang="he-IL" dirty="0" smtClean="0"/>
              <a:t>וסחורות. </a:t>
            </a:r>
          </a:p>
          <a:p>
            <a:r>
              <a:rPr lang="he-IL" dirty="0" smtClean="0"/>
              <a:t>תעודות </a:t>
            </a:r>
            <a:r>
              <a:rPr lang="he-IL" dirty="0"/>
              <a:t>סל מאפשרות  למשקיע בהן, להחזיק בעקיפין בכל המניות במדד על פי משקלן המדויק. </a:t>
            </a:r>
            <a:endParaRPr lang="he-IL" dirty="0" smtClean="0"/>
          </a:p>
          <a:p>
            <a:r>
              <a:rPr lang="he-IL" dirty="0" smtClean="0"/>
              <a:t>התעודה </a:t>
            </a:r>
            <a:r>
              <a:rPr lang="he-IL" dirty="0"/>
              <a:t>מקנה למשקיעים את היכולת לקנות או למכור את המדד דרך ני"ע אחד, ובסכומים גדולים היא מאפשרת להמיר את התעודה במניות המדד במדויק. </a:t>
            </a:r>
            <a:endParaRPr lang="he-IL" dirty="0" smtClean="0"/>
          </a:p>
          <a:p>
            <a:r>
              <a:rPr lang="he-IL" dirty="0"/>
              <a:t>תעודת סל היא תעודת התחייבות הדומה לאיגרת חוב ומונפקת על ידי גוף פיננסי. </a:t>
            </a:r>
            <a:endParaRPr lang="he-IL" dirty="0" smtClean="0"/>
          </a:p>
          <a:p>
            <a:r>
              <a:rPr lang="he-IL" dirty="0" smtClean="0"/>
              <a:t>התעודה </a:t>
            </a:r>
            <a:r>
              <a:rPr lang="he-IL" dirty="0"/>
              <a:t>נסחרת בבורסה לניירות ערך ומאפשרת למשקיע לעקוב אחר נכס בסיס כגון: מדדי מניות, מדדי איגרות חוב, שערי מטבע חוץ, סחורות ועוד.</a:t>
            </a:r>
          </a:p>
          <a:p>
            <a:endParaRPr lang="he-IL" dirty="0"/>
          </a:p>
        </p:txBody>
      </p:sp>
    </p:spTree>
    <p:extLst>
      <p:ext uri="{BB962C8B-B14F-4D97-AF65-F5344CB8AC3E}">
        <p14:creationId xmlns:p14="http://schemas.microsoft.com/office/powerpoint/2010/main" val="243780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0"/>
            <a:r>
              <a:rPr lang="he-IL" dirty="0" smtClean="0"/>
              <a:t>היסטוריה</a:t>
            </a:r>
            <a:endParaRPr lang="he-IL" dirty="0"/>
          </a:p>
        </p:txBody>
      </p:sp>
      <p:sp>
        <p:nvSpPr>
          <p:cNvPr id="3" name="מציין מיקום תוכן 2"/>
          <p:cNvSpPr>
            <a:spLocks noGrp="1"/>
          </p:cNvSpPr>
          <p:nvPr>
            <p:ph idx="1"/>
          </p:nvPr>
        </p:nvSpPr>
        <p:spPr>
          <a:xfrm>
            <a:off x="467544" y="1268760"/>
            <a:ext cx="7620000" cy="4800600"/>
          </a:xfrm>
        </p:spPr>
        <p:txBody>
          <a:bodyPr>
            <a:normAutofit fontScale="92500"/>
          </a:bodyPr>
          <a:lstStyle/>
          <a:p>
            <a:endParaRPr lang="he-IL" dirty="0"/>
          </a:p>
          <a:p>
            <a:r>
              <a:rPr lang="he-IL" dirty="0"/>
              <a:t>הרעיון ממנו "נולדו" תעודות הסל החל במחקרים בתחומי ההשקעות הטוענים כי עיקר התשואה בתיק ההשקעות נובע מהקצאת הכספים לאפיקים השונים </a:t>
            </a:r>
            <a:r>
              <a:rPr lang="he-IL" dirty="0" smtClean="0"/>
              <a:t>וכי חלק </a:t>
            </a:r>
            <a:r>
              <a:rPr lang="he-IL" dirty="0"/>
              <a:t>שולי ממנה נובע מבחירה מדויקת של ניירות ערך. </a:t>
            </a:r>
            <a:endParaRPr lang="he-IL" dirty="0" smtClean="0"/>
          </a:p>
          <a:p>
            <a:endParaRPr lang="he-IL" dirty="0" smtClean="0"/>
          </a:p>
          <a:p>
            <a:r>
              <a:rPr lang="he-IL" dirty="0" smtClean="0"/>
              <a:t>מחקרים </a:t>
            </a:r>
            <a:r>
              <a:rPr lang="he-IL" dirty="0"/>
              <a:t>אלו טענו כי בחירת הנכסים </a:t>
            </a:r>
            <a:r>
              <a:rPr lang="he-IL" dirty="0" smtClean="0"/>
              <a:t>על </a:t>
            </a:r>
            <a:r>
              <a:rPr lang="he-IL" dirty="0"/>
              <a:t>ידי הערכות מסוימות, אינה הגורם המבדל את התשואות של מנהל השקעות אחד ממשנהו. </a:t>
            </a:r>
            <a:endParaRPr lang="he-IL" dirty="0" smtClean="0"/>
          </a:p>
          <a:p>
            <a:endParaRPr lang="he-IL" dirty="0" smtClean="0"/>
          </a:p>
          <a:p>
            <a:r>
              <a:rPr lang="he-IL" dirty="0" smtClean="0"/>
              <a:t>שינוי </a:t>
            </a:r>
            <a:r>
              <a:rPr lang="he-IL" dirty="0"/>
              <a:t>התפיסה הוליד את תעודות הסל שתכליתן היא מעקב אחרי נכסי בסיס שונים כדוגמת מדדים, מטבעות סחורות וכולי</a:t>
            </a:r>
            <a:r>
              <a:rPr lang="he-IL" dirty="0" smtClean="0"/>
              <a:t>.</a:t>
            </a:r>
          </a:p>
          <a:p>
            <a:endParaRPr lang="he-IL" dirty="0"/>
          </a:p>
          <a:p>
            <a:r>
              <a:rPr lang="he-IL" dirty="0"/>
              <a:t>תעודות סל מונפקות בבורסות שונות ברחבי העולם. </a:t>
            </a:r>
            <a:endParaRPr lang="he-IL" dirty="0" smtClean="0"/>
          </a:p>
          <a:p>
            <a:endParaRPr lang="he-IL" dirty="0"/>
          </a:p>
        </p:txBody>
      </p:sp>
    </p:spTree>
    <p:extLst>
      <p:ext uri="{BB962C8B-B14F-4D97-AF65-F5344CB8AC3E}">
        <p14:creationId xmlns:p14="http://schemas.microsoft.com/office/powerpoint/2010/main" val="41262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0"/>
            <a:r>
              <a:rPr lang="he-IL" dirty="0" smtClean="0"/>
              <a:t>פירעון תעודת סל</a:t>
            </a:r>
            <a:endParaRPr lang="he-IL" dirty="0"/>
          </a:p>
        </p:txBody>
      </p:sp>
      <p:sp>
        <p:nvSpPr>
          <p:cNvPr id="3" name="מציין מיקום תוכן 2"/>
          <p:cNvSpPr>
            <a:spLocks noGrp="1"/>
          </p:cNvSpPr>
          <p:nvPr>
            <p:ph idx="1"/>
          </p:nvPr>
        </p:nvSpPr>
        <p:spPr/>
        <p:txBody>
          <a:bodyPr/>
          <a:lstStyle/>
          <a:p>
            <a:endParaRPr lang="he-IL" dirty="0"/>
          </a:p>
          <a:p>
            <a:r>
              <a:rPr lang="he-IL" dirty="0"/>
              <a:t>מנפיק התעודה מבטיח לקונה להחזיר לו את כספו בכל רגע נתון או בתום תקופה מסוימת, בתוספת השינוי בנכס הבסיס אחריו התעודה עוקבת, ובניכוי עמלות. </a:t>
            </a:r>
            <a:endParaRPr lang="he-IL" dirty="0" smtClean="0"/>
          </a:p>
          <a:p>
            <a:r>
              <a:rPr lang="he-IL" dirty="0" smtClean="0"/>
              <a:t>פירעון </a:t>
            </a:r>
            <a:r>
              <a:rPr lang="he-IL" dirty="0"/>
              <a:t>התעודה בכל רגע נתון ניתן בדרך כלל רק לגבי סכומים משמעותיים החל ממאות אלפי שקלים. </a:t>
            </a:r>
          </a:p>
          <a:p>
            <a:endParaRPr lang="he-IL" dirty="0"/>
          </a:p>
        </p:txBody>
      </p:sp>
    </p:spTree>
    <p:extLst>
      <p:ext uri="{BB962C8B-B14F-4D97-AF65-F5344CB8AC3E}">
        <p14:creationId xmlns:p14="http://schemas.microsoft.com/office/powerpoint/2010/main" val="20197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he-IL" dirty="0" smtClean="0"/>
              <a:t>אופציות</a:t>
            </a:r>
            <a:endParaRPr lang="he-IL" dirty="0"/>
          </a:p>
        </p:txBody>
      </p:sp>
      <p:sp>
        <p:nvSpPr>
          <p:cNvPr id="3" name="Content Placeholder 2"/>
          <p:cNvSpPr>
            <a:spLocks noGrp="1"/>
          </p:cNvSpPr>
          <p:nvPr>
            <p:ph idx="1"/>
          </p:nvPr>
        </p:nvSpPr>
        <p:spPr/>
        <p:txBody>
          <a:bodyPr>
            <a:normAutofit/>
          </a:bodyPr>
          <a:lstStyle/>
          <a:p>
            <a:r>
              <a:rPr lang="he-IL" dirty="0"/>
              <a:t>המסחר בשוק ההון מאפשר בין שאר מכשירי ההון שהוא מציע, גם מסחר ב"</a:t>
            </a:r>
            <a:r>
              <a:rPr lang="he-IL" b="1" dirty="0"/>
              <a:t>אופציות</a:t>
            </a:r>
            <a:r>
              <a:rPr lang="he-IL" dirty="0"/>
              <a:t>". המסחר באופציות הינו מסחר באפשרות לרכוש ניירות ערך או מניות, במחיר קבוע מראש ובתוך פרק זמן ידוע מראש</a:t>
            </a:r>
            <a:r>
              <a:rPr lang="he-IL" dirty="0" smtClean="0"/>
              <a:t>.</a:t>
            </a:r>
          </a:p>
          <a:p>
            <a:r>
              <a:rPr lang="he-IL" dirty="0"/>
              <a:t>לעיתים, רכישת אופציות מוזילה משמעותית את המחיר למניה. חשוב להכיר את המסחר באופציות ככלי השקעה, כדי לנהל תיק השקעות מיטבי.</a:t>
            </a:r>
          </a:p>
        </p:txBody>
      </p:sp>
      <p:pic>
        <p:nvPicPr>
          <p:cNvPr id="4098" name="Picture 2" descr="C:\Users\kelich\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965798"/>
            <a:ext cx="35814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49576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0"/>
            <a:r>
              <a:rPr lang="he-IL" dirty="0" smtClean="0"/>
              <a:t>תעודות סל בעולם</a:t>
            </a:r>
            <a:endParaRPr lang="he-IL" dirty="0"/>
          </a:p>
        </p:txBody>
      </p:sp>
      <p:sp>
        <p:nvSpPr>
          <p:cNvPr id="3" name="מציין מיקום תוכן 2"/>
          <p:cNvSpPr>
            <a:spLocks noGrp="1"/>
          </p:cNvSpPr>
          <p:nvPr>
            <p:ph idx="1"/>
          </p:nvPr>
        </p:nvSpPr>
        <p:spPr>
          <a:xfrm>
            <a:off x="611560" y="1484784"/>
            <a:ext cx="7488832" cy="4800600"/>
          </a:xfrm>
        </p:spPr>
        <p:txBody>
          <a:bodyPr>
            <a:normAutofit/>
          </a:bodyPr>
          <a:lstStyle/>
          <a:p>
            <a:r>
              <a:rPr lang="he-IL" dirty="0" smtClean="0"/>
              <a:t>בארצות </a:t>
            </a:r>
            <a:r>
              <a:rPr lang="he-IL" dirty="0"/>
              <a:t>הברית מכונות תעודות הסל בשם </a:t>
            </a:r>
            <a:r>
              <a:rPr lang="en-US" dirty="0" smtClean="0"/>
              <a:t> Exchange traded </a:t>
            </a:r>
            <a:r>
              <a:rPr lang="en-US" dirty="0"/>
              <a:t>note‏ </a:t>
            </a:r>
            <a:r>
              <a:rPr lang="en-US" dirty="0" smtClean="0"/>
              <a:t>(</a:t>
            </a:r>
            <a:r>
              <a:rPr lang="en-US" dirty="0"/>
              <a:t>ETN</a:t>
            </a:r>
            <a:r>
              <a:rPr lang="en-US" dirty="0" smtClean="0"/>
              <a:t>) </a:t>
            </a:r>
          </a:p>
          <a:p>
            <a:endParaRPr lang="he-IL" dirty="0" smtClean="0"/>
          </a:p>
          <a:p>
            <a:r>
              <a:rPr lang="he-IL" dirty="0" smtClean="0"/>
              <a:t>המסחר </a:t>
            </a:r>
            <a:r>
              <a:rPr lang="he-IL" dirty="0"/>
              <a:t>בהן נפוץ פחות בהשוואה למסחר במכשיר דומה בשם </a:t>
            </a:r>
            <a:r>
              <a:rPr lang="en-US" dirty="0"/>
              <a:t>Exchange-traded fund‏ (ETF) </a:t>
            </a:r>
            <a:r>
              <a:rPr lang="he-IL" dirty="0"/>
              <a:t>שההשקעה בו מגלמת סיכון אשראי קטן יותר</a:t>
            </a:r>
            <a:r>
              <a:rPr lang="he-IL" dirty="0" smtClean="0"/>
              <a:t>.</a:t>
            </a:r>
          </a:p>
          <a:p>
            <a:endParaRPr lang="he-IL" dirty="0" smtClean="0"/>
          </a:p>
          <a:p>
            <a:r>
              <a:rPr lang="he-IL" dirty="0" smtClean="0"/>
              <a:t>בישראל </a:t>
            </a:r>
            <a:r>
              <a:rPr lang="he-IL" dirty="0"/>
              <a:t>הונפקה תעודת הסל הראשונה בבורסה לניירות ערך בתל אביב בשנת 2000 מאז התפתח הענף ובשנת 2013 כלל למעלה מ-530 תעודות שונות שניהלו סך נכסים של כ-113 מיליארד שקלים. </a:t>
            </a:r>
          </a:p>
          <a:p>
            <a:endParaRPr lang="he-IL" dirty="0"/>
          </a:p>
          <a:p>
            <a:endParaRPr lang="he-IL" dirty="0"/>
          </a:p>
        </p:txBody>
      </p:sp>
    </p:spTree>
    <p:extLst>
      <p:ext uri="{BB962C8B-B14F-4D97-AF65-F5344CB8AC3E}">
        <p14:creationId xmlns:p14="http://schemas.microsoft.com/office/powerpoint/2010/main" val="370914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43408"/>
            <a:ext cx="8229600" cy="1600200"/>
          </a:xfrm>
        </p:spPr>
        <p:txBody>
          <a:bodyPr/>
          <a:lstStyle/>
          <a:p>
            <a:pPr algn="r" rtl="0"/>
            <a:r>
              <a:rPr lang="he-IL" dirty="0" smtClean="0"/>
              <a:t>יתרונות</a:t>
            </a:r>
            <a:endParaRPr lang="he-IL" dirty="0"/>
          </a:p>
        </p:txBody>
      </p:sp>
      <p:sp>
        <p:nvSpPr>
          <p:cNvPr id="3" name="מציין מיקום תוכן 2"/>
          <p:cNvSpPr>
            <a:spLocks noGrp="1"/>
          </p:cNvSpPr>
          <p:nvPr>
            <p:ph idx="1"/>
          </p:nvPr>
        </p:nvSpPr>
        <p:spPr>
          <a:xfrm>
            <a:off x="395536" y="1203400"/>
            <a:ext cx="8003232" cy="5636096"/>
          </a:xfrm>
        </p:spPr>
        <p:txBody>
          <a:bodyPr>
            <a:normAutofit/>
          </a:bodyPr>
          <a:lstStyle/>
          <a:p>
            <a:r>
              <a:rPr lang="he-IL" b="1" u="sng" dirty="0"/>
              <a:t>פשטות </a:t>
            </a:r>
            <a:r>
              <a:rPr lang="he-IL" b="1" u="sng" dirty="0" smtClean="0"/>
              <a:t>ונוחות-  </a:t>
            </a:r>
            <a:r>
              <a:rPr lang="he-IL" dirty="0" smtClean="0"/>
              <a:t>דרך </a:t>
            </a:r>
            <a:r>
              <a:rPr lang="he-IL" dirty="0"/>
              <a:t>נוחה וקלה לרכוש מדד כלשהו, גם למי שידו אינה משגת לרכוש את כל המניות שבו - בבת אחת - בסכומים קטנים ובעלויות נמוכות.</a:t>
            </a:r>
          </a:p>
          <a:p>
            <a:r>
              <a:rPr lang="he-IL" b="1" u="sng" dirty="0" smtClean="0"/>
              <a:t>גיוון </a:t>
            </a:r>
            <a:r>
              <a:rPr lang="he-IL" b="1" u="sng" dirty="0"/>
              <a:t>רחב וסיכון </a:t>
            </a:r>
            <a:r>
              <a:rPr lang="he-IL" b="1" u="sng" dirty="0" smtClean="0"/>
              <a:t>נמוך- </a:t>
            </a:r>
            <a:r>
              <a:rPr lang="he-IL" dirty="0" smtClean="0"/>
              <a:t>המדדים </a:t>
            </a:r>
            <a:r>
              <a:rPr lang="he-IL" dirty="0"/>
              <a:t>השונים מכילים מספר רב של </a:t>
            </a:r>
            <a:r>
              <a:rPr lang="he-IL" dirty="0" smtClean="0"/>
              <a:t>מניות. רוכשים למעשה תיק השקעות רחב </a:t>
            </a:r>
            <a:r>
              <a:rPr lang="he-IL" dirty="0"/>
              <a:t>ומגוון יותר, הצפוי להיות תנודתי ומסוכן פחות מאשר השקעה בכל נייר ערך בנפרד.</a:t>
            </a:r>
          </a:p>
          <a:p>
            <a:r>
              <a:rPr lang="he-IL" b="1" u="sng" dirty="0"/>
              <a:t>עלויות קנייה/מכירה </a:t>
            </a:r>
            <a:r>
              <a:rPr lang="he-IL" b="1" u="sng" dirty="0" smtClean="0"/>
              <a:t>נמוכות.</a:t>
            </a:r>
          </a:p>
          <a:p>
            <a:r>
              <a:rPr lang="he-IL" dirty="0" smtClean="0"/>
              <a:t>דמי </a:t>
            </a:r>
            <a:r>
              <a:rPr lang="he-IL" dirty="0"/>
              <a:t>ניהול </a:t>
            </a:r>
            <a:r>
              <a:rPr lang="he-IL" dirty="0" smtClean="0"/>
              <a:t>נמוכים (נע </a:t>
            </a:r>
            <a:r>
              <a:rPr lang="he-IL" dirty="0"/>
              <a:t>בין 1%-0.1</a:t>
            </a:r>
            <a:r>
              <a:rPr lang="he-IL" dirty="0" smtClean="0"/>
              <a:t>% שנתי).</a:t>
            </a:r>
            <a:endParaRPr lang="he-IL" dirty="0"/>
          </a:p>
          <a:p>
            <a:r>
              <a:rPr lang="he-IL" b="1" u="sng" dirty="0"/>
              <a:t>נזילות וסחירות </a:t>
            </a:r>
            <a:r>
              <a:rPr lang="he-IL" b="1" u="sng" dirty="0" smtClean="0"/>
              <a:t>גבוהה-  </a:t>
            </a:r>
            <a:r>
              <a:rPr lang="he-IL" dirty="0" smtClean="0"/>
              <a:t>התעודות </a:t>
            </a:r>
            <a:r>
              <a:rPr lang="he-IL" dirty="0"/>
              <a:t>נסחרות לאורך כל שעות המסחר בכל ימי המסחר, בדיוק כמו מניות בודדות. </a:t>
            </a:r>
            <a:endParaRPr lang="he-IL" dirty="0" smtClean="0"/>
          </a:p>
          <a:p>
            <a:r>
              <a:rPr lang="he-IL" b="1" u="sng" dirty="0" smtClean="0"/>
              <a:t>תשואה </a:t>
            </a:r>
            <a:r>
              <a:rPr lang="he-IL" b="1" u="sng" dirty="0"/>
              <a:t>שנתית ממוצעת </a:t>
            </a:r>
            <a:r>
              <a:rPr lang="he-IL" b="1" u="sng" dirty="0" smtClean="0"/>
              <a:t>גבוהה- </a:t>
            </a:r>
            <a:r>
              <a:rPr lang="he-IL" dirty="0" smtClean="0"/>
              <a:t>ההיסטוריה </a:t>
            </a:r>
            <a:r>
              <a:rPr lang="he-IL" dirty="0"/>
              <a:t>מלמדת כי המדדים הכלליים השונים משיגים תשואה שנתית ממוצעת של כ- 10</a:t>
            </a:r>
            <a:r>
              <a:rPr lang="he-IL" dirty="0" smtClean="0"/>
              <a:t>%. ההשקעה </a:t>
            </a:r>
          </a:p>
          <a:p>
            <a:r>
              <a:rPr lang="he-IL" b="1" u="sng" dirty="0" smtClean="0"/>
              <a:t>מגוון </a:t>
            </a:r>
            <a:r>
              <a:rPr lang="he-IL" b="1" u="sng" dirty="0"/>
              <a:t>רחב </a:t>
            </a:r>
            <a:r>
              <a:rPr lang="he-IL" dirty="0"/>
              <a:t>של </a:t>
            </a:r>
            <a:r>
              <a:rPr lang="he-IL" dirty="0" smtClean="0"/>
              <a:t>תעודות כשם </a:t>
            </a:r>
            <a:r>
              <a:rPr lang="he-IL" dirty="0"/>
              <a:t>שיש מגוון עצום של </a:t>
            </a:r>
            <a:r>
              <a:rPr lang="he-IL" dirty="0" smtClean="0"/>
              <a:t>מדדים</a:t>
            </a:r>
            <a:r>
              <a:rPr lang="he-IL" dirty="0"/>
              <a:t>.</a:t>
            </a:r>
          </a:p>
        </p:txBody>
      </p:sp>
    </p:spTree>
    <p:extLst>
      <p:ext uri="{BB962C8B-B14F-4D97-AF65-F5344CB8AC3E}">
        <p14:creationId xmlns:p14="http://schemas.microsoft.com/office/powerpoint/2010/main" val="149582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0"/>
            <a:r>
              <a:rPr lang="he-IL" dirty="0" smtClean="0"/>
              <a:t>חסרונות</a:t>
            </a:r>
            <a:endParaRPr lang="he-IL" dirty="0"/>
          </a:p>
        </p:txBody>
      </p:sp>
      <p:sp>
        <p:nvSpPr>
          <p:cNvPr id="3" name="מציין מיקום תוכן 2"/>
          <p:cNvSpPr>
            <a:spLocks noGrp="1"/>
          </p:cNvSpPr>
          <p:nvPr>
            <p:ph idx="1"/>
          </p:nvPr>
        </p:nvSpPr>
        <p:spPr>
          <a:xfrm>
            <a:off x="457200" y="1412776"/>
            <a:ext cx="7499176" cy="4988024"/>
          </a:xfrm>
        </p:spPr>
        <p:txBody>
          <a:bodyPr>
            <a:normAutofit/>
          </a:bodyPr>
          <a:lstStyle/>
          <a:p>
            <a:pPr fontAlgn="base"/>
            <a:r>
              <a:rPr lang="he-IL" dirty="0" smtClean="0"/>
              <a:t>צורת </a:t>
            </a:r>
            <a:r>
              <a:rPr lang="he-IL" dirty="0"/>
              <a:t>השקעה שמתאימה יותר </a:t>
            </a:r>
            <a:r>
              <a:rPr lang="he-IL" b="1" dirty="0"/>
              <a:t>לטווח ארוך</a:t>
            </a:r>
            <a:r>
              <a:rPr lang="he-IL" dirty="0" smtClean="0"/>
              <a:t>.</a:t>
            </a:r>
            <a:r>
              <a:rPr lang="he-IL" dirty="0"/>
              <a:t> </a:t>
            </a:r>
            <a:endParaRPr lang="he-IL" dirty="0" smtClean="0"/>
          </a:p>
          <a:p>
            <a:pPr fontAlgn="base"/>
            <a:endParaRPr lang="he-IL" dirty="0" smtClean="0"/>
          </a:p>
          <a:p>
            <a:pPr fontAlgn="base"/>
            <a:r>
              <a:rPr lang="he-IL" dirty="0" smtClean="0"/>
              <a:t>התשואות שתעודות סל </a:t>
            </a:r>
            <a:r>
              <a:rPr lang="he-IL" dirty="0"/>
              <a:t>משיגה לחסכונות </a:t>
            </a:r>
            <a:r>
              <a:rPr lang="he-IL" b="1" dirty="0"/>
              <a:t>בטווחים קצרים אינן אטרקטיביות</a:t>
            </a:r>
            <a:r>
              <a:rPr lang="he-IL" b="1" dirty="0" smtClean="0"/>
              <a:t>.</a:t>
            </a:r>
            <a:r>
              <a:rPr lang="he-IL" b="1" dirty="0"/>
              <a:t> </a:t>
            </a:r>
            <a:endParaRPr lang="he-IL" b="1" dirty="0" smtClean="0"/>
          </a:p>
          <a:p>
            <a:pPr fontAlgn="base"/>
            <a:endParaRPr lang="he-IL" dirty="0" smtClean="0"/>
          </a:p>
          <a:p>
            <a:pPr fontAlgn="base"/>
            <a:r>
              <a:rPr lang="he-IL" dirty="0" smtClean="0"/>
              <a:t>תעודת </a:t>
            </a:r>
            <a:r>
              <a:rPr lang="he-IL" dirty="0"/>
              <a:t>סל לעולם </a:t>
            </a:r>
            <a:r>
              <a:rPr lang="he-IL" b="1" dirty="0"/>
              <a:t>לא תניב תשואה גבוהה יותר </a:t>
            </a:r>
            <a:r>
              <a:rPr lang="he-IL" dirty="0"/>
              <a:t>מתשואת המדד אחריו היא עוקבת. </a:t>
            </a:r>
            <a:endParaRPr lang="he-IL" dirty="0" smtClean="0"/>
          </a:p>
          <a:p>
            <a:pPr fontAlgn="base"/>
            <a:endParaRPr lang="he-IL" dirty="0" smtClean="0"/>
          </a:p>
          <a:p>
            <a:pPr fontAlgn="base"/>
            <a:r>
              <a:rPr lang="he-IL" b="1" dirty="0" smtClean="0"/>
              <a:t>ההשקעה</a:t>
            </a:r>
            <a:r>
              <a:rPr lang="he-IL" dirty="0" smtClean="0"/>
              <a:t> </a:t>
            </a:r>
            <a:r>
              <a:rPr lang="he-IL" b="1" dirty="0" smtClean="0"/>
              <a:t>אינה </a:t>
            </a:r>
            <a:r>
              <a:rPr lang="he-IL" b="1" dirty="0"/>
              <a:t>חסרת סיכון </a:t>
            </a:r>
            <a:r>
              <a:rPr lang="he-IL" b="1" dirty="0" smtClean="0"/>
              <a:t>לחלוטין- </a:t>
            </a:r>
            <a:r>
              <a:rPr lang="he-IL" dirty="0" smtClean="0"/>
              <a:t>בהחלט </a:t>
            </a:r>
            <a:r>
              <a:rPr lang="he-IL" dirty="0"/>
              <a:t>ייתכן מצב שבו בתום תקופת ההשקעה, הסכום שנשאר בחשבון יהיה קטן מן הסכום שהופקד בו בתחילת ההשקעה. דבר כזה יכול לקרות אם תעודות הסל פחתו בערכן.</a:t>
            </a:r>
          </a:p>
          <a:p>
            <a:endParaRPr lang="he-IL" dirty="0" smtClean="0"/>
          </a:p>
        </p:txBody>
      </p:sp>
    </p:spTree>
    <p:extLst>
      <p:ext uri="{BB962C8B-B14F-4D97-AF65-F5344CB8AC3E}">
        <p14:creationId xmlns:p14="http://schemas.microsoft.com/office/powerpoint/2010/main" val="382418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337132" y="1179539"/>
            <a:ext cx="6619244" cy="3329581"/>
          </a:xfrm>
        </p:spPr>
        <p:txBody>
          <a:bodyPr/>
          <a:lstStyle/>
          <a:p>
            <a:pPr algn="ctr"/>
            <a:r>
              <a:rPr lang="he-IL" sz="4400" dirty="0" smtClean="0">
                <a:solidFill>
                  <a:schemeClr val="tx1"/>
                </a:solidFill>
              </a:rPr>
              <a:t>ניהול תיקי השקעות </a:t>
            </a:r>
            <a:br>
              <a:rPr lang="he-IL" sz="4400" dirty="0" smtClean="0">
                <a:solidFill>
                  <a:schemeClr val="tx1"/>
                </a:solidFill>
              </a:rPr>
            </a:br>
            <a:r>
              <a:rPr lang="he-IL" sz="4400" dirty="0" smtClean="0">
                <a:solidFill>
                  <a:schemeClr val="tx1"/>
                </a:solidFill>
              </a:rPr>
              <a:t>עבודת הגשה </a:t>
            </a:r>
            <a:br>
              <a:rPr lang="he-IL" sz="4400" dirty="0" smtClean="0">
                <a:solidFill>
                  <a:schemeClr val="tx1"/>
                </a:solidFill>
              </a:rPr>
            </a:br>
            <a:r>
              <a:rPr lang="he-IL" sz="4400" dirty="0" smtClean="0">
                <a:solidFill>
                  <a:schemeClr val="tx1"/>
                </a:solidFill>
              </a:rPr>
              <a:t>אוהב סיכון – שונא סיכון </a:t>
            </a:r>
            <a:endParaRPr lang="he-IL" sz="4400" dirty="0">
              <a:solidFill>
                <a:schemeClr val="tx1"/>
              </a:solidFill>
            </a:endParaRPr>
          </a:p>
        </p:txBody>
      </p:sp>
    </p:spTree>
    <p:extLst>
      <p:ext uri="{BB962C8B-B14F-4D97-AF65-F5344CB8AC3E}">
        <p14:creationId xmlns:p14="http://schemas.microsoft.com/office/powerpoint/2010/main" val="37944915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4584" y="452718"/>
            <a:ext cx="7053542" cy="817282"/>
          </a:xfrm>
        </p:spPr>
        <p:txBody>
          <a:bodyPr/>
          <a:lstStyle/>
          <a:p>
            <a:pPr algn="r"/>
            <a:r>
              <a:rPr lang="he-IL" dirty="0" smtClean="0"/>
              <a:t>הגדרה : </a:t>
            </a:r>
            <a:endParaRPr lang="he-IL" dirty="0"/>
          </a:p>
        </p:txBody>
      </p:sp>
      <p:sp>
        <p:nvSpPr>
          <p:cNvPr id="3" name="מציין מיקום תוכן 2"/>
          <p:cNvSpPr>
            <a:spLocks noGrp="1"/>
          </p:cNvSpPr>
          <p:nvPr>
            <p:ph idx="1"/>
          </p:nvPr>
        </p:nvSpPr>
        <p:spPr>
          <a:xfrm>
            <a:off x="827484" y="1270001"/>
            <a:ext cx="6709906" cy="4978399"/>
          </a:xfrm>
        </p:spPr>
        <p:txBody>
          <a:bodyPr>
            <a:normAutofit fontScale="85000" lnSpcReduction="10000"/>
          </a:bodyPr>
          <a:lstStyle/>
          <a:p>
            <a:r>
              <a:rPr lang="he-IL" b="1" dirty="0"/>
              <a:t>שנאת סיכון </a:t>
            </a:r>
            <a:r>
              <a:rPr lang="he-IL" dirty="0"/>
              <a:t>או </a:t>
            </a:r>
            <a:r>
              <a:rPr lang="he-IL" b="1" dirty="0"/>
              <a:t>אהבת סיכון </a:t>
            </a:r>
            <a:r>
              <a:rPr lang="he-IL" dirty="0"/>
              <a:t>זה </a:t>
            </a:r>
            <a:r>
              <a:rPr lang="he-IL" dirty="0" smtClean="0"/>
              <a:t>מושג בפסיכולוגיה ,בכלכלה ובתורת המשחקים הקשור להתנהגות של פרטים בתנאי אי-וודאות. </a:t>
            </a:r>
          </a:p>
          <a:p>
            <a:r>
              <a:rPr lang="he-IL" dirty="0"/>
              <a:t>כל אדם מתייחס באופן מסוים לסיכונים: חלק מהאנשים הם שונאי סיכון, חלקם אוהבי סיכון, בעוד האחרים אדישים ביחס ללקיחת סיכון</a:t>
            </a:r>
            <a:r>
              <a:rPr lang="he-IL" dirty="0" smtClean="0"/>
              <a:t>. </a:t>
            </a:r>
          </a:p>
          <a:p>
            <a:r>
              <a:rPr lang="he-IL" b="1" dirty="0"/>
              <a:t>שנאת סיכון</a:t>
            </a:r>
            <a:r>
              <a:rPr lang="he-IL" dirty="0"/>
              <a:t> </a:t>
            </a:r>
            <a:r>
              <a:rPr lang="he-IL" dirty="0" smtClean="0"/>
              <a:t> בניגוד ל</a:t>
            </a:r>
            <a:r>
              <a:rPr lang="he-IL" b="1" dirty="0" smtClean="0"/>
              <a:t>אהבת סיכון </a:t>
            </a:r>
            <a:r>
              <a:rPr lang="he-IL" dirty="0" smtClean="0"/>
              <a:t>היא </a:t>
            </a:r>
            <a:r>
              <a:rPr lang="he-IL" dirty="0"/>
              <a:t>ההסתייגות של אדם לקבל עסקה שתוצאתה אינה ודאית, על פני עסקה שתוצאתה ודאית יותר, גם אם הרווח הצפוי בעסקה הוודאית נמוך </a:t>
            </a:r>
            <a:r>
              <a:rPr lang="he-IL" dirty="0" smtClean="0"/>
              <a:t>יותר. מניחים </a:t>
            </a:r>
            <a:r>
              <a:rPr lang="he-IL" dirty="0"/>
              <a:t>שלכל אדם יש פער מסוים ברווחים שעבורו הוא אדיש בין שתי העסקאות. פער זה תלוי ברמת שנאת הסיכון שלו, כלומר עד כמה אותו אדם שונא סיכונים</a:t>
            </a:r>
            <a:r>
              <a:rPr lang="he-IL" dirty="0" smtClean="0"/>
              <a:t>. </a:t>
            </a:r>
          </a:p>
          <a:p>
            <a:r>
              <a:rPr lang="he-IL" b="1" dirty="0" smtClean="0"/>
              <a:t>אדיש לסיכון : </a:t>
            </a:r>
            <a:r>
              <a:rPr lang="he-IL" dirty="0"/>
              <a:t> משקיעים </a:t>
            </a:r>
            <a:r>
              <a:rPr lang="he-IL" dirty="0" smtClean="0"/>
              <a:t>ניטרליים </a:t>
            </a:r>
            <a:r>
              <a:rPr lang="he-IL" dirty="0"/>
              <a:t>לסיכון אדישים לגבי הבחירה בין </a:t>
            </a:r>
            <a:r>
              <a:rPr lang="he-IL" dirty="0" smtClean="0"/>
              <a:t>השקעה בעלת </a:t>
            </a:r>
            <a:r>
              <a:rPr lang="he-IL" dirty="0"/>
              <a:t>תוצאה </a:t>
            </a:r>
            <a:r>
              <a:rPr lang="he-IL" dirty="0" smtClean="0"/>
              <a:t>בטוחה</a:t>
            </a:r>
            <a:r>
              <a:rPr lang="he-IL" dirty="0"/>
              <a:t> לבין </a:t>
            </a:r>
            <a:r>
              <a:rPr lang="he-IL" dirty="0" smtClean="0"/>
              <a:t>השקעה מסוכנת</a:t>
            </a:r>
            <a:r>
              <a:rPr lang="he-IL" dirty="0"/>
              <a:t> בעלת </a:t>
            </a:r>
            <a:r>
              <a:rPr lang="he-IL" dirty="0" smtClean="0"/>
              <a:t>תשואה צפויה זהה </a:t>
            </a:r>
            <a:r>
              <a:rPr lang="he-IL" dirty="0"/>
              <a:t>אך תוצאה לא בטוחה</a:t>
            </a:r>
            <a:r>
              <a:rPr lang="he-IL" dirty="0" smtClean="0"/>
              <a:t>. </a:t>
            </a:r>
            <a:r>
              <a:rPr lang="he-IL" dirty="0"/>
              <a:t> </a:t>
            </a:r>
            <a:endParaRPr lang="he-IL" dirty="0" smtClean="0"/>
          </a:p>
          <a:p>
            <a:r>
              <a:rPr lang="he-IL" b="1" dirty="0" smtClean="0"/>
              <a:t>לדוגמא: </a:t>
            </a:r>
            <a:r>
              <a:rPr lang="he-IL" dirty="0"/>
              <a:t>פרט שונא סיכון בהגדרה יעדיף לקבל את תוצאות הגרלת הלוטו מאשר להשתתף בהגרלה; פרט אדיש לסיכון יהיה אדיש בין השתתפות בהגרלה לבין קבלת התוצאה, ואילו פרט שאוהב סיכון יעדיף את ההשתתפות עצמה בהגרלה על פני קבלת תוצאותיה.</a:t>
            </a:r>
            <a:endParaRPr lang="he-IL" b="1" dirty="0"/>
          </a:p>
          <a:p>
            <a:pPr marL="0" indent="0">
              <a:buNone/>
            </a:pPr>
            <a:endParaRPr lang="he-IL" dirty="0"/>
          </a:p>
        </p:txBody>
      </p:sp>
    </p:spTree>
    <p:extLst>
      <p:ext uri="{BB962C8B-B14F-4D97-AF65-F5344CB8AC3E}">
        <p14:creationId xmlns:p14="http://schemas.microsoft.com/office/powerpoint/2010/main" val="341305101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4584" y="452718"/>
            <a:ext cx="7053542" cy="766482"/>
          </a:xfrm>
        </p:spPr>
        <p:txBody>
          <a:bodyPr/>
          <a:lstStyle/>
          <a:p>
            <a:pPr algn="r"/>
            <a:r>
              <a:rPr lang="he-IL" dirty="0" smtClean="0"/>
              <a:t>הגדרה :</a:t>
            </a:r>
            <a:endParaRPr lang="he-IL" dirty="0"/>
          </a:p>
        </p:txBody>
      </p:sp>
      <p:sp>
        <p:nvSpPr>
          <p:cNvPr id="3" name="מציין מיקום תוכן 2"/>
          <p:cNvSpPr>
            <a:spLocks noGrp="1"/>
          </p:cNvSpPr>
          <p:nvPr>
            <p:ph idx="1"/>
          </p:nvPr>
        </p:nvSpPr>
        <p:spPr>
          <a:xfrm>
            <a:off x="827484" y="1219200"/>
            <a:ext cx="6709906" cy="5029199"/>
          </a:xfrm>
        </p:spPr>
        <p:txBody>
          <a:bodyPr>
            <a:normAutofit fontScale="92500" lnSpcReduction="10000"/>
          </a:bodyPr>
          <a:lstStyle/>
          <a:p>
            <a:r>
              <a:rPr lang="he-IL" dirty="0" smtClean="0"/>
              <a:t> </a:t>
            </a:r>
            <a:r>
              <a:rPr lang="he-IL" dirty="0"/>
              <a:t>תשואה – תשואה היא למעשה היחס שבין ערך השקעה בזמן נתון לבין ערך ההשקעה בזמן אפס. למשל, אם השקעתי 100 ₪ בפיקדון קצר מועד ולאחר שנה הסכום שנצבר בו הגיע ל-110 ₪, הרי שהפיקדון הניב תשואה שנתית של 10%. כמובן שניתן למדוד את התשואה במועדים שונים לבחירתו של המשקיע, וכך הוא יכול לנהל מעקב אחר צמיחת ההשקעה. הצפי לתשואה הוא משתנה, ואישי עבור כל משקיע. בדרך כלל, תשואה גבוהה באה על חשבון חשיפה גבוהה יותר לסיכון ההשקעה</a:t>
            </a:r>
            <a:r>
              <a:rPr lang="he-IL" dirty="0" smtClean="0"/>
              <a:t>.</a:t>
            </a:r>
          </a:p>
          <a:p>
            <a:r>
              <a:rPr lang="he-IL" dirty="0"/>
              <a:t>יחס סיכון תשואה – יחס המתאר את העדפותיו של המשקיע לחשיפת הסיכון על תיק ההשקעות שלו. אם המשקיע הוא אוהב סיכון, הוא ידרוש תשואה גבוהה, ואם הוא שונא סיכון, הוא ידרוש תשואה נמוכה. אפשר להסתכל על זה גם בכיוון השני. משקיע שירצה תשואה גבוהה יהיה מוכן להסתכן בהשקעה מסוכנת יותר, ומשקיע שירצה תשואה נמוכה ירצה פיצוי בדמות הפחתת הסיכון על התיק באמצעות השקעה בטוחה יותר</a:t>
            </a:r>
            <a:r>
              <a:rPr lang="he-IL" dirty="0" smtClean="0"/>
              <a:t>. </a:t>
            </a:r>
            <a:endParaRPr lang="he-IL" dirty="0"/>
          </a:p>
        </p:txBody>
      </p:sp>
    </p:spTree>
    <p:extLst>
      <p:ext uri="{BB962C8B-B14F-4D97-AF65-F5344CB8AC3E}">
        <p14:creationId xmlns:p14="http://schemas.microsoft.com/office/powerpoint/2010/main" val="2706709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4584" y="452718"/>
            <a:ext cx="7053542" cy="804582"/>
          </a:xfrm>
        </p:spPr>
        <p:txBody>
          <a:bodyPr/>
          <a:lstStyle/>
          <a:p>
            <a:pPr algn="r"/>
            <a:r>
              <a:rPr lang="he-IL" dirty="0"/>
              <a:t>מהו סיכון פיננסי?</a:t>
            </a:r>
          </a:p>
        </p:txBody>
      </p:sp>
      <p:sp>
        <p:nvSpPr>
          <p:cNvPr id="3" name="מציין מיקום תוכן 2"/>
          <p:cNvSpPr>
            <a:spLocks noGrp="1"/>
          </p:cNvSpPr>
          <p:nvPr>
            <p:ph idx="1"/>
          </p:nvPr>
        </p:nvSpPr>
        <p:spPr>
          <a:xfrm>
            <a:off x="827484" y="1257301"/>
            <a:ext cx="6709906" cy="4991099"/>
          </a:xfrm>
        </p:spPr>
        <p:txBody>
          <a:bodyPr>
            <a:normAutofit lnSpcReduction="10000"/>
          </a:bodyPr>
          <a:lstStyle/>
          <a:p>
            <a:r>
              <a:rPr lang="he-IL" dirty="0"/>
              <a:t>סיכון פיננסי הינו חשיפה לפוזיציה, הגורמת לשחיקה בהון העצמי של החברה או האדם הפרטי. חשיפה לפוזיציה פירושה אי התאמה בין </a:t>
            </a:r>
            <a:r>
              <a:rPr lang="he-IL" dirty="0" err="1"/>
              <a:t>התזרים</a:t>
            </a:r>
            <a:r>
              <a:rPr lang="he-IL" dirty="0"/>
              <a:t> הכספי העתידי היוצא של החברה או הפרט. אי התאמה כזאת אינה תלויה בהכרח בפעילות התפעולית של החברה אלא במיצוב </a:t>
            </a:r>
            <a:r>
              <a:rPr lang="he-IL" dirty="0" err="1"/>
              <a:t>המימוני</a:t>
            </a:r>
            <a:r>
              <a:rPr lang="he-IL" dirty="0"/>
              <a:t> שלה. </a:t>
            </a:r>
            <a:endParaRPr lang="he-IL" dirty="0" smtClean="0"/>
          </a:p>
          <a:p>
            <a:r>
              <a:rPr lang="he-IL" dirty="0" smtClean="0"/>
              <a:t>הגורמים לסיכונים פיננסיים : </a:t>
            </a:r>
          </a:p>
          <a:p>
            <a:pPr marL="0" indent="0">
              <a:buNone/>
            </a:pPr>
            <a:r>
              <a:rPr lang="he-IL" dirty="0"/>
              <a:t>  • שינויים תדירים בשערי חליפין בין </a:t>
            </a:r>
            <a:r>
              <a:rPr lang="he-IL" dirty="0" smtClean="0"/>
              <a:t>מטבעות</a:t>
            </a:r>
          </a:p>
          <a:p>
            <a:pPr marL="0" indent="0">
              <a:buNone/>
            </a:pPr>
            <a:r>
              <a:rPr lang="he-IL" dirty="0" smtClean="0"/>
              <a:t> </a:t>
            </a:r>
            <a:r>
              <a:rPr lang="he-IL" dirty="0"/>
              <a:t>• שינויים תדירים בשערי </a:t>
            </a:r>
            <a:r>
              <a:rPr lang="he-IL" dirty="0" smtClean="0"/>
              <a:t>ריבית</a:t>
            </a:r>
          </a:p>
          <a:p>
            <a:pPr marL="0" indent="0">
              <a:buNone/>
            </a:pPr>
            <a:r>
              <a:rPr lang="he-IL" dirty="0" smtClean="0"/>
              <a:t> </a:t>
            </a:r>
            <a:r>
              <a:rPr lang="he-IL" dirty="0"/>
              <a:t>• </a:t>
            </a:r>
            <a:r>
              <a:rPr lang="he-IL" dirty="0" smtClean="0"/>
              <a:t>שינויים </a:t>
            </a:r>
            <a:r>
              <a:rPr lang="he-IL" dirty="0"/>
              <a:t>בעדכון בסיסי הצמדה </a:t>
            </a:r>
            <a:r>
              <a:rPr lang="he-IL" dirty="0" smtClean="0"/>
              <a:t>שונים</a:t>
            </a:r>
          </a:p>
          <a:p>
            <a:pPr marL="0" indent="0">
              <a:buNone/>
            </a:pPr>
            <a:r>
              <a:rPr lang="he-IL" dirty="0" smtClean="0"/>
              <a:t> </a:t>
            </a:r>
            <a:r>
              <a:rPr lang="he-IL" dirty="0"/>
              <a:t>• שינויים במועדי כניסת ויציאת </a:t>
            </a:r>
            <a:r>
              <a:rPr lang="he-IL" dirty="0" smtClean="0"/>
              <a:t>כספים</a:t>
            </a:r>
            <a:endParaRPr lang="he-IL" dirty="0"/>
          </a:p>
          <a:p>
            <a:pPr marL="0" indent="0">
              <a:buNone/>
            </a:pPr>
            <a:r>
              <a:rPr lang="he-IL" dirty="0" smtClean="0"/>
              <a:t>• </a:t>
            </a:r>
            <a:r>
              <a:rPr lang="he-IL" dirty="0"/>
              <a:t>שינויים בערכי ניירות </a:t>
            </a:r>
            <a:r>
              <a:rPr lang="he-IL" dirty="0" smtClean="0"/>
              <a:t>ערך</a:t>
            </a:r>
          </a:p>
          <a:p>
            <a:pPr marL="0" indent="0">
              <a:buNone/>
            </a:pPr>
            <a:r>
              <a:rPr lang="he-IL" dirty="0" smtClean="0"/>
              <a:t> </a:t>
            </a:r>
            <a:r>
              <a:rPr lang="he-IL" dirty="0"/>
              <a:t>• השתנות מחירי חומרי </a:t>
            </a:r>
            <a:r>
              <a:rPr lang="he-IL" dirty="0" smtClean="0"/>
              <a:t>גלם</a:t>
            </a:r>
            <a:endParaRPr lang="he-IL" dirty="0"/>
          </a:p>
          <a:p>
            <a:pPr marL="0" indent="0">
              <a:buNone/>
            </a:pPr>
            <a:r>
              <a:rPr lang="he-IL" dirty="0" smtClean="0"/>
              <a:t>• </a:t>
            </a:r>
            <a:r>
              <a:rPr lang="he-IL" dirty="0"/>
              <a:t>פשיטות רגל של בעלי </a:t>
            </a:r>
            <a:r>
              <a:rPr lang="he-IL" dirty="0" smtClean="0"/>
              <a:t>חוב</a:t>
            </a:r>
          </a:p>
          <a:p>
            <a:pPr marL="0" indent="0">
              <a:buNone/>
            </a:pPr>
            <a:endParaRPr lang="he-IL" dirty="0" smtClean="0"/>
          </a:p>
        </p:txBody>
      </p:sp>
    </p:spTree>
    <p:extLst>
      <p:ext uri="{BB962C8B-B14F-4D97-AF65-F5344CB8AC3E}">
        <p14:creationId xmlns:p14="http://schemas.microsoft.com/office/powerpoint/2010/main" val="15044546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4584" y="452718"/>
            <a:ext cx="7053542" cy="664882"/>
          </a:xfrm>
        </p:spPr>
        <p:txBody>
          <a:bodyPr>
            <a:normAutofit fontScale="90000"/>
          </a:bodyPr>
          <a:lstStyle/>
          <a:p>
            <a:pPr algn="r"/>
            <a:r>
              <a:rPr lang="he-IL" dirty="0" smtClean="0"/>
              <a:t>פרופיל המשקיע </a:t>
            </a:r>
            <a:endParaRPr lang="he-IL" dirty="0"/>
          </a:p>
        </p:txBody>
      </p:sp>
      <p:sp>
        <p:nvSpPr>
          <p:cNvPr id="3" name="מציין מיקום תוכן 2"/>
          <p:cNvSpPr>
            <a:spLocks noGrp="1"/>
          </p:cNvSpPr>
          <p:nvPr>
            <p:ph idx="1"/>
          </p:nvPr>
        </p:nvSpPr>
        <p:spPr>
          <a:xfrm>
            <a:off x="828220" y="1295401"/>
            <a:ext cx="6709906" cy="5130799"/>
          </a:xfrm>
        </p:spPr>
        <p:txBody>
          <a:bodyPr>
            <a:normAutofit fontScale="92500" lnSpcReduction="10000"/>
          </a:bodyPr>
          <a:lstStyle/>
          <a:p>
            <a:r>
              <a:rPr lang="he-IL" dirty="0"/>
              <a:t>הגדרת פרופיל המשקיע הינו הצעד הראשון בדרך לניהול נכון של </a:t>
            </a:r>
            <a:r>
              <a:rPr lang="he-IL" dirty="0" smtClean="0"/>
              <a:t>השקעות. </a:t>
            </a:r>
          </a:p>
          <a:p>
            <a:r>
              <a:rPr lang="he-IL" dirty="0"/>
              <a:t>פרופיל המשקיע מוגדר למעשה על ידי היחס בין שנאת הסיכון של המשקיע לבין הרווחים להם המשקיע מצפה</a:t>
            </a:r>
            <a:r>
              <a:rPr lang="he-IL" dirty="0" smtClean="0"/>
              <a:t>.</a:t>
            </a:r>
          </a:p>
          <a:p>
            <a:r>
              <a:rPr lang="he-IL" dirty="0" smtClean="0"/>
              <a:t>ההבחנה בין אוהב סיכון לשונא סיכון נגזרת בהתאם לתגובה של המשקיע לתרחישים כלכליים אפשריים .</a:t>
            </a:r>
          </a:p>
          <a:p>
            <a:r>
              <a:rPr lang="he-IL" dirty="0" smtClean="0"/>
              <a:t>בבואנו לקבוע פרופיל של משקיע עלינו  </a:t>
            </a:r>
            <a:r>
              <a:rPr lang="he-IL" dirty="0"/>
              <a:t>לחשוב על המחיר </a:t>
            </a:r>
            <a:r>
              <a:rPr lang="he-IL" dirty="0" smtClean="0"/>
              <a:t>שמוכנים </a:t>
            </a:r>
            <a:r>
              <a:rPr lang="he-IL" dirty="0"/>
              <a:t>לשלם תמורת </a:t>
            </a:r>
            <a:r>
              <a:rPr lang="he-IL" dirty="0" smtClean="0"/>
              <a:t>הסיכונים שמחליטים </a:t>
            </a:r>
            <a:r>
              <a:rPr lang="he-IL" dirty="0"/>
              <a:t>לקחת. כמה </a:t>
            </a:r>
            <a:r>
              <a:rPr lang="he-IL" dirty="0" smtClean="0"/>
              <a:t>אנחנו מוכנים </a:t>
            </a:r>
            <a:r>
              <a:rPr lang="he-IL" dirty="0"/>
              <a:t>להסתכן עבור רווח פוטנציאלי גבוה? </a:t>
            </a:r>
            <a:r>
              <a:rPr lang="he-IL" dirty="0" smtClean="0"/>
              <a:t>האם אנחנו בכלל </a:t>
            </a:r>
            <a:r>
              <a:rPr lang="he-IL" dirty="0"/>
              <a:t>רוצים להשקיע באפיקי השקעה בעלי סיכויי תשואה גבוהה אבל תנודתיים ומסוכנים? או שמא מעדיפים תשואה סולידית יותר, שהיא עדיין מעל הממוצע אבל בטוחה ויציבה</a:t>
            </a:r>
            <a:r>
              <a:rPr lang="he-IL" dirty="0" smtClean="0"/>
              <a:t>?</a:t>
            </a:r>
          </a:p>
          <a:p>
            <a:r>
              <a:rPr lang="he-IL" dirty="0"/>
              <a:t>מטרתו של כל משקיע הנה למקסם את תוחלת התשואה אליה הוא יכול להגיע , זאת בהתאם להעדפות הסיכון שלו , שכן באופן זה , הוא ממקסם גם את תועלתו </a:t>
            </a:r>
            <a:r>
              <a:rPr lang="he-IL" dirty="0" smtClean="0"/>
              <a:t>.  </a:t>
            </a:r>
            <a:endParaRPr lang="he-IL" dirty="0"/>
          </a:p>
        </p:txBody>
      </p:sp>
    </p:spTree>
    <p:extLst>
      <p:ext uri="{BB962C8B-B14F-4D97-AF65-F5344CB8AC3E}">
        <p14:creationId xmlns:p14="http://schemas.microsoft.com/office/powerpoint/2010/main" val="28218146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4584" y="452718"/>
            <a:ext cx="7053542" cy="702982"/>
          </a:xfrm>
        </p:spPr>
        <p:txBody>
          <a:bodyPr>
            <a:normAutofit fontScale="90000"/>
          </a:bodyPr>
          <a:lstStyle/>
          <a:p>
            <a:pPr algn="r"/>
            <a:r>
              <a:rPr lang="he-IL" dirty="0" smtClean="0"/>
              <a:t>העדפות השקעה </a:t>
            </a:r>
            <a:endParaRPr lang="he-IL" dirty="0"/>
          </a:p>
        </p:txBody>
      </p:sp>
      <p:sp>
        <p:nvSpPr>
          <p:cNvPr id="3" name="מציין מיקום תוכן 2"/>
          <p:cNvSpPr>
            <a:spLocks noGrp="1"/>
          </p:cNvSpPr>
          <p:nvPr>
            <p:ph idx="1"/>
          </p:nvPr>
        </p:nvSpPr>
        <p:spPr>
          <a:xfrm>
            <a:off x="827484" y="1155701"/>
            <a:ext cx="6709906" cy="5092699"/>
          </a:xfrm>
        </p:spPr>
        <p:txBody>
          <a:bodyPr>
            <a:normAutofit fontScale="85000" lnSpcReduction="20000"/>
          </a:bodyPr>
          <a:lstStyle/>
          <a:p>
            <a:r>
              <a:rPr lang="he-IL" dirty="0"/>
              <a:t>שני האפיקים הקלאסיים בהשקעות הם מניות ואיגרות חוב. מניות נחשבות למסוכנות ותנודתיות יותר ובעלות פוטנציאל רווח/הפסד גדול יותר, ולעומתן </a:t>
            </a:r>
            <a:r>
              <a:rPr lang="he-IL" dirty="0" err="1"/>
              <a:t>האג"ח</a:t>
            </a:r>
            <a:r>
              <a:rPr lang="he-IL" dirty="0"/>
              <a:t> נחשבות לסולידיות, פחות תנודתיות ובעלות פוטנציאל רווח והפסד נמוך יותר. המשקיעים בשוק נעים על הסקאלה שבין 100% אג"ח </a:t>
            </a:r>
            <a:r>
              <a:rPr lang="he-IL" dirty="0" smtClean="0"/>
              <a:t>(ממשלתיות </a:t>
            </a:r>
            <a:r>
              <a:rPr lang="he-IL" dirty="0" err="1"/>
              <a:t>וקונצרניות</a:t>
            </a:r>
            <a:r>
              <a:rPr lang="he-IL" dirty="0"/>
              <a:t> כאחד) ל-100% מניות</a:t>
            </a:r>
            <a:r>
              <a:rPr lang="he-IL" dirty="0" smtClean="0"/>
              <a:t>. </a:t>
            </a:r>
          </a:p>
          <a:p>
            <a:r>
              <a:rPr lang="he-IL" dirty="0"/>
              <a:t>על כל משקיע להגדיר איפה הוא מעוניין להימצא על הסקאלה הזו, ובהתאמה לחלק את הנכסים בתיק ההשקעות </a:t>
            </a:r>
            <a:r>
              <a:rPr lang="he-IL" dirty="0" smtClean="0"/>
              <a:t>שלו.</a:t>
            </a:r>
          </a:p>
          <a:p>
            <a:r>
              <a:rPr lang="he-IL" dirty="0"/>
              <a:t>באופן כללי, ניתן לומר כי תיק שכולו באג"ח הוא בעל פוטנציאל תשואה שנתית ממוצעת של כ-5%, ובתיק שכולו מושקע במניות הפוטנציאל הוא לתשואה שנתית ממוצעת של כ-10%, אך בסיכון גבוה הרבה </a:t>
            </a:r>
            <a:r>
              <a:rPr lang="he-IL" dirty="0" smtClean="0"/>
              <a:t>יותר.</a:t>
            </a:r>
          </a:p>
          <a:p>
            <a:r>
              <a:rPr lang="he-IL" dirty="0"/>
              <a:t>ניתן לפזר תיק השקעות גם במרכיב סחורות כמו נפט, זהב או סחורות חקלאיות אחרות, וכן במט"ח, אך מדובר במרכיב מסוכן יותר ובעל תנודתיות </a:t>
            </a:r>
            <a:r>
              <a:rPr lang="he-IL" dirty="0" smtClean="0"/>
              <a:t>גבוהה ומתאים למשקיע אוהב הסיכון . </a:t>
            </a:r>
          </a:p>
          <a:p>
            <a:r>
              <a:rPr lang="he-IL" dirty="0"/>
              <a:t>אין לדעת איזה נכס השקעה צפוי להניב את התשואה הגבוהה ביותר בעתיד. כדי למנוע התרסקות קטסטרופלית של התיק בגלל "הימור" שגוי על נכס השקעה מסוים, כמו גם כדי להבטיח שלפחות חלק מהתיק יוכל לצמוח בכל תרחיש, יש לפזר את </a:t>
            </a:r>
            <a:r>
              <a:rPr lang="he-IL" dirty="0" smtClean="0"/>
              <a:t>ההשקעה בין </a:t>
            </a:r>
            <a:r>
              <a:rPr lang="he-IL" dirty="0"/>
              <a:t>כל נכסי ההשקעה הדומיננטיים ולהחזיק בהם בכל </a:t>
            </a:r>
            <a:r>
              <a:rPr lang="he-IL" dirty="0" smtClean="0"/>
              <a:t>עת. </a:t>
            </a:r>
            <a:endParaRPr lang="he-IL" dirty="0"/>
          </a:p>
        </p:txBody>
      </p:sp>
    </p:spTree>
    <p:extLst>
      <p:ext uri="{BB962C8B-B14F-4D97-AF65-F5344CB8AC3E}">
        <p14:creationId xmlns:p14="http://schemas.microsoft.com/office/powerpoint/2010/main" val="15257839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4584" y="452718"/>
            <a:ext cx="7053542" cy="817282"/>
          </a:xfrm>
        </p:spPr>
        <p:txBody>
          <a:bodyPr/>
          <a:lstStyle/>
          <a:p>
            <a:pPr algn="r"/>
            <a:r>
              <a:rPr lang="he-IL" sz="4000" dirty="0" smtClean="0"/>
              <a:t>במה ישקיע אוהב הסיכון ? </a:t>
            </a:r>
            <a:endParaRPr lang="he-IL" sz="4000" dirty="0"/>
          </a:p>
        </p:txBody>
      </p:sp>
      <p:sp>
        <p:nvSpPr>
          <p:cNvPr id="3" name="מציין מיקום תוכן 2"/>
          <p:cNvSpPr>
            <a:spLocks noGrp="1"/>
          </p:cNvSpPr>
          <p:nvPr>
            <p:ph idx="1"/>
          </p:nvPr>
        </p:nvSpPr>
        <p:spPr>
          <a:xfrm>
            <a:off x="827484" y="1270001"/>
            <a:ext cx="6709906" cy="4978399"/>
          </a:xfrm>
        </p:spPr>
        <p:txBody>
          <a:bodyPr>
            <a:normAutofit fontScale="92500" lnSpcReduction="20000"/>
          </a:bodyPr>
          <a:lstStyle/>
          <a:p>
            <a:r>
              <a:rPr lang="he-IL" dirty="0"/>
              <a:t>השקעה במניות </a:t>
            </a:r>
            <a:r>
              <a:rPr lang="he-IL" dirty="0" smtClean="0"/>
              <a:t>מסוכנת , </a:t>
            </a:r>
            <a:r>
              <a:rPr lang="he-IL" dirty="0"/>
              <a:t>שוק המניות עלול להתרסק בכל עת בשיעור דו-ספרתי. המפולת עלולה להתרחש תוך יום אחד </a:t>
            </a:r>
            <a:r>
              <a:rPr lang="he-IL" dirty="0" smtClean="0"/>
              <a:t>, 19.10.87  יום שני השחור , יום בו קרסו מדדי הבורסות בשיעורים  שלא היו מאז מלחמת העולם הראשונה , המשבר יכול להתפרס</a:t>
            </a:r>
            <a:r>
              <a:rPr lang="he-IL" dirty="0"/>
              <a:t> על פני מספר שנים </a:t>
            </a:r>
            <a:r>
              <a:rPr lang="he-IL" dirty="0" smtClean="0"/>
              <a:t>(משבר 2007-2009 ) </a:t>
            </a:r>
            <a:r>
              <a:rPr lang="he-IL" dirty="0"/>
              <a:t>ובמקרים חריגים אף עשורים שלמים </a:t>
            </a:r>
            <a:r>
              <a:rPr lang="he-IL" dirty="0" smtClean="0"/>
              <a:t>, ב-1990 קרסו ביפן נחתכו מחירי המניות ב75% . </a:t>
            </a:r>
          </a:p>
          <a:p>
            <a:r>
              <a:rPr lang="he-IL" dirty="0" smtClean="0"/>
              <a:t>למרות נטייתו </a:t>
            </a:r>
            <a:r>
              <a:rPr lang="he-IL" dirty="0"/>
              <a:t>לתנודתיות עזה ואקראית בטווח הקצר, היסטורית, זהו נכס ההשקעה שהניב את התשואה הגבוהה ביותר למשקיעים. בטווח הארוך נטייתו היא לטפס מעלה, ככל שבני אדם מוסיפים להתרבות, לצרוך ולפתח טכנולוגיות חדשות</a:t>
            </a:r>
            <a:r>
              <a:rPr lang="he-IL" dirty="0" smtClean="0"/>
              <a:t>. </a:t>
            </a:r>
          </a:p>
          <a:p>
            <a:r>
              <a:rPr lang="he-IL" dirty="0" smtClean="0"/>
              <a:t>יש שיגידו </a:t>
            </a:r>
            <a:r>
              <a:rPr lang="he-IL" dirty="0"/>
              <a:t>שהימנעות מהשקעה במניות, למרות הסיכון הכרוך בהן, היא מהלך מסוכן לכשעצמו. </a:t>
            </a:r>
            <a:r>
              <a:rPr lang="he-IL" dirty="0" smtClean="0"/>
              <a:t>סלידה </a:t>
            </a:r>
            <a:r>
              <a:rPr lang="he-IL" dirty="0"/>
              <a:t>מסיכון חושפת את המשקיע לסיכון ארוך טווח המכונה סיכון אינפלציה — שחיקה הדרגתית של כוח הקנייה של הכסף. ללא נכס השקעה שישמש כ"מנוע צמיחה", המשקיע צפוי להתקשות להגשים את מטרותיו לטווח הארוך, אלא אם יחסוך סכומים בלתי מציאותיים</a:t>
            </a:r>
            <a:r>
              <a:rPr lang="he-IL" dirty="0" smtClean="0"/>
              <a:t>. </a:t>
            </a:r>
            <a:endParaRPr lang="he-IL" dirty="0"/>
          </a:p>
        </p:txBody>
      </p:sp>
    </p:spTree>
    <p:extLst>
      <p:ext uri="{BB962C8B-B14F-4D97-AF65-F5344CB8AC3E}">
        <p14:creationId xmlns:p14="http://schemas.microsoft.com/office/powerpoint/2010/main" val="326657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he-IL" dirty="0" smtClean="0"/>
              <a:t>מהן אופציות:</a:t>
            </a:r>
            <a:endParaRPr lang="he-IL" dirty="0"/>
          </a:p>
        </p:txBody>
      </p:sp>
      <p:sp>
        <p:nvSpPr>
          <p:cNvPr id="3" name="Content Placeholder 2"/>
          <p:cNvSpPr>
            <a:spLocks noGrp="1"/>
          </p:cNvSpPr>
          <p:nvPr>
            <p:ph idx="1"/>
          </p:nvPr>
        </p:nvSpPr>
        <p:spPr/>
        <p:txBody>
          <a:bodyPr>
            <a:normAutofit/>
          </a:bodyPr>
          <a:lstStyle/>
          <a:p>
            <a:r>
              <a:rPr lang="he-IL" dirty="0" smtClean="0">
                <a:cs typeface="+mj-cs"/>
              </a:rPr>
              <a:t>אופציות הינן ניירות ערך, המקנות למחזיק בהן את הזכות לרכוש מניות (או להמיר את האופציות במניות) במחיר ידוע מראש, ובטווח זמנים ידוע מראש.</a:t>
            </a:r>
          </a:p>
          <a:p>
            <a:r>
              <a:rPr lang="he-IL" dirty="0" smtClean="0">
                <a:cs typeface="+mj-cs"/>
              </a:rPr>
              <a:t>המחזיק באופציה מחזיק בזכות לרכוש מניה מסוימת במחיר קבוע – וייתכן שמחיר זה יהיה נמוך משמעותית מהמחיר בשוק.</a:t>
            </a:r>
          </a:p>
          <a:p>
            <a:r>
              <a:rPr lang="he-IL" dirty="0">
                <a:cs typeface="+mj-cs"/>
              </a:rPr>
              <a:t>כתב אופציה מקנה את הזכות לרכוש מניות במחיר הנקוב – אולם אין חובה לעשות כן</a:t>
            </a:r>
            <a:r>
              <a:rPr lang="he-IL" dirty="0" smtClean="0">
                <a:cs typeface="+mj-cs"/>
              </a:rPr>
              <a:t>.</a:t>
            </a:r>
          </a:p>
          <a:p>
            <a:r>
              <a:rPr lang="he-IL" dirty="0">
                <a:cs typeface="+mj-cs"/>
              </a:rPr>
              <a:t>עם זאת, לכתבי אופציה משך זמן מוגבל שבו הן מאפשרות רכישת מניות במחיר הנקוב – בישראל, מרבית האופציות תקפות למשך עד ארבע שנים מיום הנפקתן.</a:t>
            </a:r>
            <a:endParaRPr lang="he-IL" dirty="0" smtClean="0">
              <a:cs typeface="+mj-cs"/>
            </a:endParaRPr>
          </a:p>
          <a:p>
            <a:endParaRPr lang="he-IL" dirty="0"/>
          </a:p>
        </p:txBody>
      </p:sp>
    </p:spTree>
    <p:extLst>
      <p:ext uri="{BB962C8B-B14F-4D97-AF65-F5344CB8AC3E}">
        <p14:creationId xmlns:p14="http://schemas.microsoft.com/office/powerpoint/2010/main" val="301203192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4584" y="452718"/>
            <a:ext cx="7053542" cy="829982"/>
          </a:xfrm>
        </p:spPr>
        <p:txBody>
          <a:bodyPr/>
          <a:lstStyle/>
          <a:p>
            <a:pPr algn="r"/>
            <a:r>
              <a:rPr lang="he-IL" sz="4000" dirty="0" smtClean="0"/>
              <a:t>במה ישקיע שונא הסיכון ? </a:t>
            </a:r>
            <a:endParaRPr lang="he-IL" sz="4000" dirty="0"/>
          </a:p>
        </p:txBody>
      </p:sp>
      <p:sp>
        <p:nvSpPr>
          <p:cNvPr id="3" name="מציין מיקום תוכן 2"/>
          <p:cNvSpPr>
            <a:spLocks noGrp="1"/>
          </p:cNvSpPr>
          <p:nvPr>
            <p:ph idx="1"/>
          </p:nvPr>
        </p:nvSpPr>
        <p:spPr>
          <a:xfrm>
            <a:off x="827484" y="1282701"/>
            <a:ext cx="6709906" cy="4965699"/>
          </a:xfrm>
        </p:spPr>
        <p:txBody>
          <a:bodyPr>
            <a:normAutofit fontScale="92500" lnSpcReduction="20000"/>
          </a:bodyPr>
          <a:lstStyle/>
          <a:p>
            <a:r>
              <a:rPr lang="he-IL" dirty="0" smtClean="0"/>
              <a:t>אגרות חוב</a:t>
            </a:r>
            <a:r>
              <a:rPr lang="he-IL" dirty="0"/>
              <a:t> הן, בתמצית, הלוואות. כשגורם מסוים מעוניין לגייס כספים, הוא יכול להנפיק אגרת חוב, כלומר, ללוות כסף מהציבור. מחזיק </a:t>
            </a:r>
            <a:r>
              <a:rPr lang="he-IL" dirty="0" err="1"/>
              <a:t>האג"ח</a:t>
            </a:r>
            <a:r>
              <a:rPr lang="he-IL" dirty="0"/>
              <a:t> יהיה זכאי לתשלומי ריבית קבועים עד מועד פירעון ההלוואה והחזר סכום ההלוואה הראשוני (הקרן). בשונה ממניות, שם התשואה היא באופן תאורטי בלתי מוגבלת, באגרת חוב התשואה המרבית "חסומה" על ידי תנאי </a:t>
            </a:r>
            <a:r>
              <a:rPr lang="he-IL" dirty="0" err="1"/>
              <a:t>האג"ח</a:t>
            </a:r>
            <a:r>
              <a:rPr lang="he-IL" dirty="0" smtClean="0"/>
              <a:t>. </a:t>
            </a:r>
          </a:p>
          <a:p>
            <a:r>
              <a:rPr lang="he-IL" dirty="0"/>
              <a:t>אגרות חוב, מעצם הגדרתן, נחשבות למסוכנות פחות בהשוואה למניות. ראשית, כל חברה מחויבת (משפטית ומוסרית) להחזיר תחילה את חובותיה למחזיקי </a:t>
            </a:r>
            <a:r>
              <a:rPr lang="he-IL" dirty="0" err="1"/>
              <a:t>האג"ח</a:t>
            </a:r>
            <a:r>
              <a:rPr lang="he-IL" dirty="0"/>
              <a:t>, ורק לאחר תשלום זה, וכיסוי כל יתר הוצאות החברה, בוחנים אם החברה ברווח </a:t>
            </a:r>
            <a:r>
              <a:rPr lang="he-IL" dirty="0" smtClean="0"/>
              <a:t>- אותו </a:t>
            </a:r>
            <a:r>
              <a:rPr lang="he-IL" dirty="0"/>
              <a:t>מחלקים לבעלי המניות. שנית, </a:t>
            </a:r>
            <a:r>
              <a:rPr lang="he-IL" dirty="0" smtClean="0"/>
              <a:t>בעוד </a:t>
            </a:r>
            <a:r>
              <a:rPr lang="he-IL" dirty="0"/>
              <a:t>שמחזיקי </a:t>
            </a:r>
            <a:r>
              <a:rPr lang="he-IL" dirty="0" err="1"/>
              <a:t>האג"ח</a:t>
            </a:r>
            <a:r>
              <a:rPr lang="he-IL" dirty="0"/>
              <a:t> זכאים מבחינה משפטית לקבל תשלום ריבית במועד מוסכם, בין אם החברה רווחית ובין אם </a:t>
            </a:r>
            <a:r>
              <a:rPr lang="he-IL" dirty="0" smtClean="0"/>
              <a:t>לא, </a:t>
            </a:r>
            <a:r>
              <a:rPr lang="he-IL" dirty="0"/>
              <a:t>בעלי המניות זכאים לקבל רווחים עתידיים </a:t>
            </a:r>
            <a:r>
              <a:rPr lang="he-IL" dirty="0" smtClean="0"/>
              <a:t>- אך </a:t>
            </a:r>
            <a:r>
              <a:rPr lang="he-IL" dirty="0"/>
              <a:t>אין להם כל שליטה על גובהם או על אופן השימוש בהם. במילים אחרות, השקעה במניות כרוכה במידה גבוהה של אי </a:t>
            </a:r>
            <a:r>
              <a:rPr lang="he-IL" dirty="0" smtClean="0"/>
              <a:t>ודאות</a:t>
            </a:r>
            <a:r>
              <a:rPr lang="he-IL" dirty="0"/>
              <a:t> </a:t>
            </a:r>
            <a:r>
              <a:rPr lang="he-IL" dirty="0" smtClean="0"/>
              <a:t>לכן במשקיע שונא הסיכון לרוב </a:t>
            </a:r>
            <a:r>
              <a:rPr lang="he-IL" smtClean="0"/>
              <a:t>יעדיף אג"ח . </a:t>
            </a:r>
            <a:endParaRPr lang="he-IL" dirty="0"/>
          </a:p>
        </p:txBody>
      </p:sp>
    </p:spTree>
    <p:extLst>
      <p:ext uri="{BB962C8B-B14F-4D97-AF65-F5344CB8AC3E}">
        <p14:creationId xmlns:p14="http://schemas.microsoft.com/office/powerpoint/2010/main" val="176325916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4584" y="452718"/>
            <a:ext cx="7053542" cy="741082"/>
          </a:xfrm>
        </p:spPr>
        <p:txBody>
          <a:bodyPr/>
          <a:lstStyle/>
          <a:p>
            <a:pPr algn="r"/>
            <a:r>
              <a:rPr lang="he-IL" dirty="0" smtClean="0"/>
              <a:t>ההיבט המתמטי :</a:t>
            </a:r>
            <a:endParaRPr lang="he-IL" dirty="0"/>
          </a:p>
        </p:txBody>
      </p:sp>
      <p:sp>
        <p:nvSpPr>
          <p:cNvPr id="3" name="מציין מיקום תוכן 2"/>
          <p:cNvSpPr>
            <a:spLocks noGrp="1"/>
          </p:cNvSpPr>
          <p:nvPr>
            <p:ph idx="1"/>
          </p:nvPr>
        </p:nvSpPr>
        <p:spPr>
          <a:xfrm>
            <a:off x="827484" y="1193801"/>
            <a:ext cx="6709906" cy="5054599"/>
          </a:xfrm>
        </p:spPr>
        <p:txBody>
          <a:bodyPr>
            <a:normAutofit fontScale="77500" lnSpcReduction="20000"/>
          </a:bodyPr>
          <a:lstStyle/>
          <a:p>
            <a:r>
              <a:rPr lang="he-IL" dirty="0" smtClean="0"/>
              <a:t>תוחלת התועלת : </a:t>
            </a:r>
            <a:r>
              <a:rPr lang="he-IL" dirty="0"/>
              <a:t>תיאורית תוחלת התועלת הינה תיאוריה </a:t>
            </a:r>
            <a:r>
              <a:rPr lang="he-IL" dirty="0" smtClean="0"/>
              <a:t>שלפיה הפרטים </a:t>
            </a:r>
            <a:r>
              <a:rPr lang="he-IL" dirty="0"/>
              <a:t>פועלים בצורה רציונאלית, באופן שהם שואפים למקסם את תוחלת התועלת שלהם, משפט תוחלת התועלת קובע כי ניתן לבנות </a:t>
            </a:r>
            <a:r>
              <a:rPr lang="he-IL" dirty="0" smtClean="0"/>
              <a:t>פונקציה </a:t>
            </a:r>
            <a:r>
              <a:rPr lang="en-US" dirty="0" smtClean="0"/>
              <a:t>u(x)</a:t>
            </a:r>
            <a:r>
              <a:rPr lang="he-IL" dirty="0" smtClean="0"/>
              <a:t> המייצגת </a:t>
            </a:r>
            <a:r>
              <a:rPr lang="he-IL" dirty="0"/>
              <a:t>את תועלתו של הפרט מעושר הפרט, במועד עתידי </a:t>
            </a:r>
            <a:r>
              <a:rPr lang="he-IL" dirty="0" err="1"/>
              <a:t>מסויים</a:t>
            </a:r>
            <a:r>
              <a:rPr lang="he-IL" dirty="0"/>
              <a:t>. ההחלטות האופטימליות של הפרט מתקבלות על בסיס מקסימום תוחלת התועלת בהתייחס לאמונתו של הפרט באשר להסתברויות של התוצאות השונות. מכאן שהעדפות התשואה והסיכון של הפרט ניתנות לתיאור ע"י פונקציית התועלת של הפרט</a:t>
            </a:r>
            <a:endParaRPr lang="he-IL" dirty="0" smtClean="0"/>
          </a:p>
          <a:p>
            <a:pPr lvl="0"/>
            <a:r>
              <a:rPr lang="he-IL" dirty="0"/>
              <a:t>לכל פרט מוגדרת פונקציה </a:t>
            </a:r>
            <a:r>
              <a:rPr lang="en-US" dirty="0"/>
              <a:t>U</a:t>
            </a:r>
            <a:r>
              <a:rPr lang="he-IL" dirty="0"/>
              <a:t> המתארת את התועלת של הפרט מכל סכום כסף נתון </a:t>
            </a:r>
            <a:r>
              <a:rPr lang="en-US" dirty="0"/>
              <a:t>x</a:t>
            </a:r>
            <a:r>
              <a:rPr lang="he-IL" dirty="0"/>
              <a:t>.</a:t>
            </a:r>
            <a:endParaRPr lang="en-US" dirty="0"/>
          </a:p>
          <a:p>
            <a:r>
              <a:rPr lang="he-IL" dirty="0" smtClean="0"/>
              <a:t>שונא סיכון : </a:t>
            </a:r>
            <a:r>
              <a:rPr lang="he-IL" dirty="0"/>
              <a:t>בדרך כלל </a:t>
            </a:r>
            <a:r>
              <a:rPr lang="he-IL" dirty="0" smtClean="0"/>
              <a:t>מסוג</a:t>
            </a:r>
            <a:r>
              <a:rPr lang="he-IL" dirty="0"/>
              <a:t> </a:t>
            </a:r>
            <a:r>
              <a:rPr lang="en-US" dirty="0" smtClean="0"/>
              <a:t>u=√x</a:t>
            </a:r>
            <a:r>
              <a:rPr lang="en-US" dirty="0"/>
              <a:t> </a:t>
            </a:r>
            <a:r>
              <a:rPr lang="he-IL" dirty="0" smtClean="0"/>
              <a:t> </a:t>
            </a:r>
            <a:r>
              <a:rPr lang="he-IL" dirty="0"/>
              <a:t>נגזרת/ תועלת שולית פוחתת. פרט שונא סיכון לא ישתתף בהימור הוגן (הימור שתוחלת התשואה שלו היא 0), מכיוון שלא מקבל שום תמורה עבור הסיכון</a:t>
            </a:r>
            <a:r>
              <a:rPr lang="he-IL" dirty="0" smtClean="0"/>
              <a:t>. </a:t>
            </a:r>
          </a:p>
          <a:p>
            <a:pPr lvl="0"/>
            <a:r>
              <a:rPr lang="he-IL" dirty="0" smtClean="0"/>
              <a:t>אדיש לסיכון : </a:t>
            </a:r>
            <a:r>
              <a:rPr lang="he-IL" dirty="0"/>
              <a:t>פונקציה ליניארית כך שהנגזרת/ תועלת שולית קבועה. אדיש להימור הוגן ואינו דורש פרמיה עבור השתתפות בהגרלה, כי הסיכון לא מפריע לו. יקבל את אותה החלטה לפי תוחלת התועלת ותוחלת התשואה</a:t>
            </a:r>
            <a:r>
              <a:rPr lang="he-IL" dirty="0" smtClean="0"/>
              <a:t>.</a:t>
            </a:r>
          </a:p>
          <a:p>
            <a:r>
              <a:rPr lang="he-IL" dirty="0" smtClean="0"/>
              <a:t>אוהב סיכון : בדרך כלל מסוג </a:t>
            </a:r>
            <a:r>
              <a:rPr lang="en-US" dirty="0" smtClean="0"/>
              <a:t>u=x^2 </a:t>
            </a:r>
            <a:r>
              <a:rPr lang="he-IL" dirty="0" smtClean="0"/>
              <a:t> </a:t>
            </a:r>
            <a:r>
              <a:rPr lang="he-IL" dirty="0"/>
              <a:t>נגזרת/ תועלת שולית עולה. הוא מעדיף סיכון על פני אי סיכון ולכן ישתתף בהימור הוגן. פרט זה נוהג באופן שאינו הגיוני לנו. הוא מוכן לשלם יותר מתוחלת של הגרלה בגלל שבהגרלה יש סיכון.</a:t>
            </a:r>
            <a:endParaRPr lang="en-US" dirty="0"/>
          </a:p>
          <a:p>
            <a:pPr lvl="0"/>
            <a:endParaRPr lang="en-US" dirty="0"/>
          </a:p>
          <a:p>
            <a:endParaRPr lang="he-IL" dirty="0"/>
          </a:p>
        </p:txBody>
      </p:sp>
      <p:sp>
        <p:nvSpPr>
          <p:cNvPr id="25" name="Rectangle 24"/>
          <p:cNvSpPr>
            <a:spLocks noChangeArrowheads="1"/>
          </p:cNvSpPr>
          <p:nvPr/>
        </p:nvSpPr>
        <p:spPr bwMode="auto">
          <a:xfrm>
            <a:off x="8959269"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27" name="Rectangle 25"/>
          <p:cNvSpPr>
            <a:spLocks noChangeArrowheads="1"/>
          </p:cNvSpPr>
          <p:nvPr/>
        </p:nvSpPr>
        <p:spPr bwMode="auto">
          <a:xfrm>
            <a:off x="8959269" y="101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36019732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03648" y="2102323"/>
            <a:ext cx="6686549" cy="2262781"/>
          </a:xfrm>
        </p:spPr>
        <p:txBody>
          <a:bodyPr/>
          <a:lstStyle/>
          <a:p>
            <a:pPr algn="ctr"/>
            <a:r>
              <a:rPr lang="he-IL" b="1" dirty="0" smtClean="0"/>
              <a:t>אסטרטגיות השקעה</a:t>
            </a:r>
            <a:endParaRPr lang="he-IL" b="1" dirty="0"/>
          </a:p>
        </p:txBody>
      </p:sp>
    </p:spTree>
    <p:extLst>
      <p:ext uri="{BB962C8B-B14F-4D97-AF65-F5344CB8AC3E}">
        <p14:creationId xmlns:p14="http://schemas.microsoft.com/office/powerpoint/2010/main" val="212034711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smtClean="0"/>
              <a:t>רקע לחוזה האופציה</a:t>
            </a:r>
            <a:endParaRPr lang="he-IL" b="1" dirty="0"/>
          </a:p>
        </p:txBody>
      </p:sp>
      <p:sp>
        <p:nvSpPr>
          <p:cNvPr id="3" name="מציין מיקום תוכן 2"/>
          <p:cNvSpPr>
            <a:spLocks noGrp="1"/>
          </p:cNvSpPr>
          <p:nvPr>
            <p:ph idx="1"/>
          </p:nvPr>
        </p:nvSpPr>
        <p:spPr>
          <a:xfrm>
            <a:off x="1941908" y="1570892"/>
            <a:ext cx="6700930" cy="4340330"/>
          </a:xfrm>
        </p:spPr>
        <p:txBody>
          <a:bodyPr>
            <a:normAutofit/>
          </a:bodyPr>
          <a:lstStyle/>
          <a:p>
            <a:pPr marL="0" indent="0">
              <a:buNone/>
            </a:pPr>
            <a:r>
              <a:rPr lang="he-IL" sz="2000" dirty="0">
                <a:solidFill>
                  <a:schemeClr val="tx1"/>
                </a:solidFill>
              </a:rPr>
              <a:t>אופציה היא מכשיר פיננסי (חוזה) הנותן לבעליו את הזכות, אך לא החובה, לרכוש או </a:t>
            </a:r>
            <a:r>
              <a:rPr lang="he-IL" sz="2000" dirty="0" smtClean="0">
                <a:solidFill>
                  <a:schemeClr val="tx1"/>
                </a:solidFill>
              </a:rPr>
              <a:t>למכור מספר </a:t>
            </a:r>
            <a:r>
              <a:rPr lang="he-IL" sz="2000" dirty="0">
                <a:solidFill>
                  <a:schemeClr val="tx1"/>
                </a:solidFill>
              </a:rPr>
              <a:t>יחידות נתון של נכס הבסיס, במחיר שנקבע מראש, הנקרא מחיר המימוש</a:t>
            </a:r>
            <a:r>
              <a:rPr lang="he-IL" sz="2000" dirty="0" smtClean="0">
                <a:solidFill>
                  <a:schemeClr val="tx1"/>
                </a:solidFill>
              </a:rPr>
              <a:t>.</a:t>
            </a:r>
          </a:p>
          <a:p>
            <a:pPr marL="0" indent="0">
              <a:buNone/>
            </a:pPr>
            <a:r>
              <a:rPr lang="he-IL" sz="2000" dirty="0" smtClean="0">
                <a:solidFill>
                  <a:schemeClr val="tx1"/>
                </a:solidFill>
              </a:rPr>
              <a:t>אופציה על </a:t>
            </a:r>
            <a:r>
              <a:rPr lang="he-IL" sz="2000" dirty="0">
                <a:solidFill>
                  <a:schemeClr val="tx1"/>
                </a:solidFill>
              </a:rPr>
              <a:t>מניות חברה כלשהי נותנת לבעליה את הזכות לרכוש או למכור מספר נתון של </a:t>
            </a:r>
            <a:r>
              <a:rPr lang="he-IL" sz="2000" dirty="0" smtClean="0">
                <a:solidFill>
                  <a:schemeClr val="tx1"/>
                </a:solidFill>
              </a:rPr>
              <a:t>מניות של </a:t>
            </a:r>
            <a:r>
              <a:rPr lang="he-IL" sz="2000" dirty="0">
                <a:solidFill>
                  <a:schemeClr val="tx1"/>
                </a:solidFill>
              </a:rPr>
              <a:t>אותה חברה במחיר המימוש</a:t>
            </a:r>
            <a:r>
              <a:rPr lang="he-IL" sz="2000" dirty="0" smtClean="0">
                <a:solidFill>
                  <a:schemeClr val="tx1"/>
                </a:solidFill>
              </a:rPr>
              <a:t>.</a:t>
            </a:r>
          </a:p>
          <a:p>
            <a:pPr marL="0" indent="0">
              <a:buNone/>
            </a:pPr>
            <a:r>
              <a:rPr lang="he-IL" sz="2000" dirty="0">
                <a:solidFill>
                  <a:schemeClr val="tx1"/>
                </a:solidFill>
              </a:rPr>
              <a:t>במונח חוזה אופציה הכוונה היא להסכם בין שני משקיעים: קונה וכותב, </a:t>
            </a:r>
            <a:r>
              <a:rPr lang="he-IL" sz="2000" dirty="0" smtClean="0">
                <a:solidFill>
                  <a:schemeClr val="tx1"/>
                </a:solidFill>
              </a:rPr>
              <a:t>באמצעות הברוקרים </a:t>
            </a:r>
            <a:r>
              <a:rPr lang="he-IL" sz="2000" dirty="0">
                <a:solidFill>
                  <a:schemeClr val="tx1"/>
                </a:solidFill>
              </a:rPr>
              <a:t>שלהם והמסלקה</a:t>
            </a:r>
            <a:r>
              <a:rPr lang="he-IL" sz="2000" dirty="0" smtClean="0">
                <a:solidFill>
                  <a:schemeClr val="tx1"/>
                </a:solidFill>
              </a:rPr>
              <a:t>.</a:t>
            </a:r>
          </a:p>
          <a:p>
            <a:pPr marL="0" indent="0">
              <a:buNone/>
            </a:pPr>
            <a:r>
              <a:rPr lang="he-IL" sz="2000" dirty="0">
                <a:solidFill>
                  <a:schemeClr val="tx1"/>
                </a:solidFill>
              </a:rPr>
              <a:t>לכל חוזה אופציה יש קונה וכותב (מוכר). </a:t>
            </a:r>
            <a:endParaRPr lang="he-IL" sz="2000" dirty="0" smtClean="0">
              <a:solidFill>
                <a:schemeClr val="tx1"/>
              </a:solidFill>
            </a:endParaRPr>
          </a:p>
          <a:p>
            <a:pPr marL="0" indent="0">
              <a:buNone/>
            </a:pPr>
            <a:r>
              <a:rPr lang="he-IL" sz="2000" dirty="0" smtClean="0">
                <a:solidFill>
                  <a:schemeClr val="tx1"/>
                </a:solidFill>
              </a:rPr>
              <a:t>קונה </a:t>
            </a:r>
            <a:r>
              <a:rPr lang="he-IL" sz="2000" dirty="0">
                <a:solidFill>
                  <a:schemeClr val="tx1"/>
                </a:solidFill>
              </a:rPr>
              <a:t>האופציה הוא בעל הזכות להחליט אם </a:t>
            </a:r>
            <a:r>
              <a:rPr lang="he-IL" sz="2000" dirty="0" smtClean="0">
                <a:solidFill>
                  <a:schemeClr val="tx1"/>
                </a:solidFill>
              </a:rPr>
              <a:t>יממש או </a:t>
            </a:r>
            <a:r>
              <a:rPr lang="he-IL" sz="2000" dirty="0">
                <a:solidFill>
                  <a:schemeClr val="tx1"/>
                </a:solidFill>
              </a:rPr>
              <a:t>לא יממש את האופציה. כותב </a:t>
            </a:r>
            <a:r>
              <a:rPr lang="he-IL" sz="2000" dirty="0" smtClean="0">
                <a:solidFill>
                  <a:schemeClr val="tx1"/>
                </a:solidFill>
              </a:rPr>
              <a:t>האופציה מתחייב </a:t>
            </a:r>
            <a:r>
              <a:rPr lang="he-IL" sz="2000" dirty="0">
                <a:solidFill>
                  <a:schemeClr val="tx1"/>
                </a:solidFill>
              </a:rPr>
              <a:t>כלפי הקונה </a:t>
            </a:r>
            <a:r>
              <a:rPr lang="he-IL" sz="2000" dirty="0" smtClean="0">
                <a:solidFill>
                  <a:schemeClr val="tx1"/>
                </a:solidFill>
              </a:rPr>
              <a:t>בהתאם לתנאי </a:t>
            </a:r>
            <a:r>
              <a:rPr lang="he-IL" sz="2000" dirty="0">
                <a:solidFill>
                  <a:schemeClr val="tx1"/>
                </a:solidFill>
              </a:rPr>
              <a:t>האופציה, אם יוחלט לממשה</a:t>
            </a:r>
            <a:r>
              <a:rPr lang="he-IL" sz="2000" dirty="0" smtClean="0">
                <a:solidFill>
                  <a:schemeClr val="tx1"/>
                </a:solidFill>
              </a:rPr>
              <a:t>.</a:t>
            </a:r>
          </a:p>
          <a:p>
            <a:pPr marL="0" indent="0">
              <a:buNone/>
            </a:pPr>
            <a:endParaRPr lang="he-IL" sz="2200" dirty="0">
              <a:solidFill>
                <a:schemeClr val="tx1"/>
              </a:solidFill>
            </a:endParaRPr>
          </a:p>
        </p:txBody>
      </p:sp>
    </p:spTree>
    <p:extLst>
      <p:ext uri="{BB962C8B-B14F-4D97-AF65-F5344CB8AC3E}">
        <p14:creationId xmlns:p14="http://schemas.microsoft.com/office/powerpoint/2010/main" val="16237870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smtClean="0"/>
              <a:t>אופציית רכש - </a:t>
            </a:r>
            <a:r>
              <a:rPr lang="en-US" b="1" dirty="0" smtClean="0"/>
              <a:t>call</a:t>
            </a:r>
            <a:endParaRPr lang="he-IL" b="1" dirty="0"/>
          </a:p>
        </p:txBody>
      </p:sp>
      <p:sp>
        <p:nvSpPr>
          <p:cNvPr id="3" name="מציין מיקום תוכן 2"/>
          <p:cNvSpPr>
            <a:spLocks noGrp="1"/>
          </p:cNvSpPr>
          <p:nvPr>
            <p:ph idx="1"/>
          </p:nvPr>
        </p:nvSpPr>
        <p:spPr>
          <a:xfrm>
            <a:off x="1941909" y="1735016"/>
            <a:ext cx="6686550" cy="4176207"/>
          </a:xfrm>
        </p:spPr>
        <p:txBody>
          <a:bodyPr>
            <a:noAutofit/>
          </a:bodyPr>
          <a:lstStyle/>
          <a:p>
            <a:pPr marL="0" indent="0">
              <a:buNone/>
            </a:pPr>
            <a:r>
              <a:rPr lang="he-IL" sz="2000" dirty="0">
                <a:solidFill>
                  <a:schemeClr val="tx1"/>
                </a:solidFill>
              </a:rPr>
              <a:t>אופציות מסוג </a:t>
            </a:r>
            <a:r>
              <a:rPr lang="en-US" sz="2000" dirty="0">
                <a:solidFill>
                  <a:schemeClr val="tx1"/>
                </a:solidFill>
              </a:rPr>
              <a:t> CALL </a:t>
            </a:r>
            <a:r>
              <a:rPr lang="he-IL" sz="2000" dirty="0">
                <a:solidFill>
                  <a:schemeClr val="tx1"/>
                </a:solidFill>
              </a:rPr>
              <a:t>מאפשרות לבעל האופציה לרכוש מניות במחיר נקוב שהוא ידוע מראש.</a:t>
            </a:r>
          </a:p>
          <a:p>
            <a:pPr marL="0" indent="0">
              <a:buNone/>
            </a:pPr>
            <a:r>
              <a:rPr lang="he-IL" sz="2000" dirty="0" smtClean="0">
                <a:solidFill>
                  <a:schemeClr val="tx1"/>
                </a:solidFill>
              </a:rPr>
              <a:t>אופציות רכש הן </a:t>
            </a:r>
            <a:r>
              <a:rPr lang="he-IL" sz="2000" dirty="0">
                <a:solidFill>
                  <a:schemeClr val="tx1"/>
                </a:solidFill>
              </a:rPr>
              <a:t>רווחיות במיוחד ככל שהשוק עולה כלומר, כאשר מחיר המניה נקבע כשהמניה הייתה זולה, וככל שהזמן עובר המנייה מתייקרת ומחירה עולה </a:t>
            </a:r>
            <a:r>
              <a:rPr lang="he-IL" sz="2000" dirty="0" smtClean="0">
                <a:solidFill>
                  <a:schemeClr val="tx1"/>
                </a:solidFill>
              </a:rPr>
              <a:t>אולם </a:t>
            </a:r>
            <a:r>
              <a:rPr lang="he-IL" sz="2000" dirty="0">
                <a:solidFill>
                  <a:schemeClr val="tx1"/>
                </a:solidFill>
              </a:rPr>
              <a:t>המחיר באופציות קבוע ומובטח.</a:t>
            </a:r>
          </a:p>
          <a:p>
            <a:pPr marL="0" indent="0">
              <a:buNone/>
            </a:pPr>
            <a:r>
              <a:rPr lang="he-IL" sz="2000" dirty="0">
                <a:solidFill>
                  <a:schemeClr val="tx1"/>
                </a:solidFill>
              </a:rPr>
              <a:t>אופציית רכש היא "בתוך הכסף"</a:t>
            </a:r>
            <a:r>
              <a:rPr lang="en-US" sz="2000" dirty="0">
                <a:solidFill>
                  <a:schemeClr val="tx1"/>
                </a:solidFill>
              </a:rPr>
              <a:t> </a:t>
            </a:r>
            <a:r>
              <a:rPr lang="he-IL" sz="2000" dirty="0">
                <a:solidFill>
                  <a:schemeClr val="tx1"/>
                </a:solidFill>
              </a:rPr>
              <a:t>כאשר מחיר השוק של נכס הבסיס גבוה ממחיר המימוש, שכן מימושה בתנאים אלה מקנה למחזיק האופציה יתרון כלכלי.</a:t>
            </a:r>
            <a:endParaRPr lang="en-US" sz="2000" dirty="0">
              <a:solidFill>
                <a:schemeClr val="tx1"/>
              </a:solidFill>
            </a:endParaRPr>
          </a:p>
          <a:p>
            <a:pPr marL="0" indent="0">
              <a:buNone/>
            </a:pPr>
            <a:r>
              <a:rPr lang="en-US" sz="2000" dirty="0">
                <a:solidFill>
                  <a:schemeClr val="tx1"/>
                </a:solidFill>
              </a:rPr>
              <a:t> </a:t>
            </a:r>
            <a:r>
              <a:rPr lang="he-IL" sz="2000" dirty="0">
                <a:solidFill>
                  <a:schemeClr val="tx1"/>
                </a:solidFill>
              </a:rPr>
              <a:t>אופציית רכש היא "מחוץ  לכסף" כאשר מחיר השוק של נכס הבסיס נמוך ממחיר המימוש, שכן מימושה בתנאים אלה לא יקנה למחזיק האופציה כל יתרון כלכלי.</a:t>
            </a:r>
          </a:p>
        </p:txBody>
      </p:sp>
    </p:spTree>
    <p:extLst>
      <p:ext uri="{BB962C8B-B14F-4D97-AF65-F5344CB8AC3E}">
        <p14:creationId xmlns:p14="http://schemas.microsoft.com/office/powerpoint/2010/main" val="6242537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79712" y="-315416"/>
            <a:ext cx="6683765" cy="1280890"/>
          </a:xfrm>
        </p:spPr>
        <p:txBody>
          <a:bodyPr>
            <a:normAutofit/>
          </a:bodyPr>
          <a:lstStyle/>
          <a:p>
            <a:pPr algn="r"/>
            <a:r>
              <a:rPr lang="he-IL" sz="2000" b="1" u="sng" dirty="0" smtClean="0"/>
              <a:t>דוגמא לאופציית רכש</a:t>
            </a:r>
            <a:endParaRPr lang="he-IL" sz="2000" b="1" u="sng" dirty="0"/>
          </a:p>
        </p:txBody>
      </p:sp>
      <p:sp>
        <p:nvSpPr>
          <p:cNvPr id="3" name="מציין מיקום תוכן 2"/>
          <p:cNvSpPr>
            <a:spLocks noGrp="1"/>
          </p:cNvSpPr>
          <p:nvPr>
            <p:ph idx="1"/>
          </p:nvPr>
        </p:nvSpPr>
        <p:spPr>
          <a:xfrm>
            <a:off x="1912327" y="820616"/>
            <a:ext cx="6686550" cy="5779477"/>
          </a:xfrm>
        </p:spPr>
        <p:txBody>
          <a:bodyPr>
            <a:normAutofit lnSpcReduction="10000"/>
          </a:bodyPr>
          <a:lstStyle/>
          <a:p>
            <a:pPr marL="0" indent="0">
              <a:buNone/>
            </a:pPr>
            <a:r>
              <a:rPr lang="he-IL" sz="2000" dirty="0" smtClean="0">
                <a:solidFill>
                  <a:schemeClr val="tx1"/>
                </a:solidFill>
              </a:rPr>
              <a:t>קבלן </a:t>
            </a:r>
            <a:r>
              <a:rPr lang="he-IL" sz="2000" dirty="0">
                <a:solidFill>
                  <a:schemeClr val="tx1"/>
                </a:solidFill>
              </a:rPr>
              <a:t>בונה בניין דירות </a:t>
            </a:r>
            <a:r>
              <a:rPr lang="he-IL" sz="2000" dirty="0" smtClean="0">
                <a:solidFill>
                  <a:schemeClr val="tx1"/>
                </a:solidFill>
              </a:rPr>
              <a:t>וכל </a:t>
            </a:r>
            <a:r>
              <a:rPr lang="he-IL" sz="2000" dirty="0">
                <a:solidFill>
                  <a:schemeClr val="tx1"/>
                </a:solidFill>
              </a:rPr>
              <a:t>דירה הוא מוכר כיום ב 1,000,000 </a:t>
            </a:r>
            <a:r>
              <a:rPr lang="he-IL" sz="2000" dirty="0" smtClean="0">
                <a:solidFill>
                  <a:schemeClr val="tx1"/>
                </a:solidFill>
              </a:rPr>
              <a:t>ש"ח.</a:t>
            </a:r>
            <a:endParaRPr lang="he-IL" sz="2000" dirty="0">
              <a:solidFill>
                <a:schemeClr val="tx1"/>
              </a:solidFill>
            </a:endParaRPr>
          </a:p>
          <a:p>
            <a:pPr marL="0" indent="0">
              <a:buNone/>
            </a:pPr>
            <a:r>
              <a:rPr lang="he-IL" sz="2000" dirty="0" smtClean="0">
                <a:solidFill>
                  <a:schemeClr val="tx1"/>
                </a:solidFill>
              </a:rPr>
              <a:t>אדם </a:t>
            </a:r>
            <a:r>
              <a:rPr lang="he-IL" sz="2000" dirty="0">
                <a:solidFill>
                  <a:schemeClr val="tx1"/>
                </a:solidFill>
              </a:rPr>
              <a:t>רוצה לקנות דירה אך אין לו את הסכום כרגע, הוא חושש שאם ימתין שנה מחירי הדירות יעלו ויצטרך לשלם סכום גדול </a:t>
            </a:r>
            <a:r>
              <a:rPr lang="he-IL" sz="2000" dirty="0" smtClean="0">
                <a:solidFill>
                  <a:schemeClr val="tx1"/>
                </a:solidFill>
              </a:rPr>
              <a:t>בהרבה.</a:t>
            </a:r>
          </a:p>
          <a:p>
            <a:pPr marL="0" indent="0">
              <a:buNone/>
            </a:pPr>
            <a:r>
              <a:rPr lang="he-IL" sz="2000" dirty="0" smtClean="0">
                <a:solidFill>
                  <a:schemeClr val="tx1"/>
                </a:solidFill>
              </a:rPr>
              <a:t>הוא </a:t>
            </a:r>
            <a:r>
              <a:rPr lang="he-IL" sz="2000" dirty="0">
                <a:solidFill>
                  <a:schemeClr val="tx1"/>
                </a:solidFill>
              </a:rPr>
              <a:t>מגיע לקבלן ומציע לו לקנות ממנו אופציה לקנות את הדירה בעוד שנה מהיום במיליון </a:t>
            </a:r>
            <a:r>
              <a:rPr lang="he-IL" sz="2000" dirty="0" smtClean="0">
                <a:solidFill>
                  <a:schemeClr val="tx1"/>
                </a:solidFill>
              </a:rPr>
              <a:t>ש"ח, </a:t>
            </a:r>
            <a:r>
              <a:rPr lang="he-IL" sz="2000" dirty="0">
                <a:solidFill>
                  <a:schemeClr val="tx1"/>
                </a:solidFill>
              </a:rPr>
              <a:t>תמורת אופציה זו הוא מוכן לשלם לקבלן 50,000 </a:t>
            </a:r>
            <a:r>
              <a:rPr lang="he-IL" sz="2000" dirty="0" smtClean="0">
                <a:solidFill>
                  <a:schemeClr val="tx1"/>
                </a:solidFill>
              </a:rPr>
              <a:t>ש"</a:t>
            </a:r>
            <a:r>
              <a:rPr lang="he-IL" sz="2000" dirty="0">
                <a:solidFill>
                  <a:schemeClr val="tx1"/>
                </a:solidFill>
              </a:rPr>
              <a:t>ח</a:t>
            </a:r>
            <a:r>
              <a:rPr lang="he-IL" sz="2000" dirty="0" smtClean="0">
                <a:solidFill>
                  <a:schemeClr val="tx1"/>
                </a:solidFill>
              </a:rPr>
              <a:t>.</a:t>
            </a:r>
            <a:endParaRPr lang="he-IL" sz="2000" dirty="0">
              <a:solidFill>
                <a:schemeClr val="tx1"/>
              </a:solidFill>
            </a:endParaRPr>
          </a:p>
          <a:p>
            <a:pPr marL="0" indent="0">
              <a:buNone/>
            </a:pPr>
            <a:r>
              <a:rPr lang="he-IL" sz="2000" dirty="0" smtClean="0">
                <a:solidFill>
                  <a:schemeClr val="tx1"/>
                </a:solidFill>
              </a:rPr>
              <a:t>אם </a:t>
            </a:r>
            <a:r>
              <a:rPr lang="he-IL" sz="2000" dirty="0">
                <a:solidFill>
                  <a:schemeClr val="tx1"/>
                </a:solidFill>
              </a:rPr>
              <a:t>מחירי הדירות יהיו גבוהים ממיליון הוא ישתמש באופציה ויקנה את הדירה </a:t>
            </a:r>
            <a:r>
              <a:rPr lang="he-IL" sz="2000" dirty="0" smtClean="0">
                <a:solidFill>
                  <a:schemeClr val="tx1"/>
                </a:solidFill>
              </a:rPr>
              <a:t>במיליון. </a:t>
            </a:r>
          </a:p>
          <a:p>
            <a:pPr marL="0" indent="0">
              <a:buNone/>
            </a:pPr>
            <a:r>
              <a:rPr lang="he-IL" sz="2000" dirty="0" smtClean="0">
                <a:solidFill>
                  <a:schemeClr val="tx1"/>
                </a:solidFill>
              </a:rPr>
              <a:t>אם מחירי הדירות יהיו נמוכים ממיליון הוא לא יפדה את האופציה וירכוש את הדירה תמורת מחירה בשוק והאופציה תפקע. </a:t>
            </a:r>
          </a:p>
          <a:p>
            <a:endParaRPr lang="he-IL" sz="2000" dirty="0" smtClean="0">
              <a:solidFill>
                <a:schemeClr val="tx1"/>
              </a:solidFill>
            </a:endParaRPr>
          </a:p>
          <a:p>
            <a:endParaRPr lang="he-IL" sz="2000" dirty="0">
              <a:solidFill>
                <a:schemeClr val="tx1"/>
              </a:solidFill>
            </a:endParaRPr>
          </a:p>
          <a:p>
            <a:endParaRPr lang="he-IL" sz="2000" dirty="0" smtClean="0">
              <a:solidFill>
                <a:schemeClr val="tx1"/>
              </a:solidFill>
            </a:endParaRPr>
          </a:p>
          <a:p>
            <a:endParaRPr lang="he-IL" sz="2000" dirty="0">
              <a:solidFill>
                <a:schemeClr val="tx1"/>
              </a:solidFill>
            </a:endParaRPr>
          </a:p>
          <a:p>
            <a:endParaRPr lang="he-IL" sz="2000" dirty="0" smtClean="0">
              <a:solidFill>
                <a:schemeClr val="tx1"/>
              </a:solidFill>
            </a:endParaRPr>
          </a:p>
          <a:p>
            <a:pPr>
              <a:buFont typeface="Wingdings" panose="05000000000000000000" pitchFamily="2" charset="2"/>
              <a:buChar char="v"/>
            </a:pPr>
            <a:r>
              <a:rPr lang="he-IL" sz="2000" dirty="0" smtClean="0">
                <a:solidFill>
                  <a:schemeClr val="tx1"/>
                </a:solidFill>
              </a:rPr>
              <a:t>בכל </a:t>
            </a:r>
            <a:r>
              <a:rPr lang="he-IL" sz="2000" dirty="0">
                <a:solidFill>
                  <a:schemeClr val="tx1"/>
                </a:solidFill>
              </a:rPr>
              <a:t>מקרה הקונה לא ישלם יותר </a:t>
            </a:r>
            <a:r>
              <a:rPr lang="he-IL" sz="2000" dirty="0" smtClean="0">
                <a:solidFill>
                  <a:schemeClr val="tx1"/>
                </a:solidFill>
              </a:rPr>
              <a:t>מ - 1,050,000  ש"</a:t>
            </a:r>
            <a:r>
              <a:rPr lang="he-IL" sz="2000" dirty="0">
                <a:solidFill>
                  <a:schemeClr val="tx1"/>
                </a:solidFill>
              </a:rPr>
              <a:t>ח</a:t>
            </a:r>
            <a:r>
              <a:rPr lang="he-IL" sz="2000" dirty="0" smtClean="0">
                <a:solidFill>
                  <a:schemeClr val="tx1"/>
                </a:solidFill>
              </a:rPr>
              <a:t>.</a:t>
            </a:r>
            <a:endParaRPr lang="he-IL" sz="2000" dirty="0">
              <a:solidFill>
                <a:schemeClr val="tx1"/>
              </a:solidFill>
            </a:endParaRPr>
          </a:p>
          <a:p>
            <a:pPr>
              <a:buFont typeface="Wingdings" panose="05000000000000000000" pitchFamily="2" charset="2"/>
              <a:buChar char="v"/>
            </a:pPr>
            <a:r>
              <a:rPr lang="he-IL" sz="2000" dirty="0">
                <a:solidFill>
                  <a:schemeClr val="tx1"/>
                </a:solidFill>
              </a:rPr>
              <a:t>אך גם הקבלן במקום למכור דירה במחיר שלה מקבל עליה 50,000 </a:t>
            </a:r>
            <a:r>
              <a:rPr lang="he-IL" sz="2000" dirty="0" smtClean="0">
                <a:solidFill>
                  <a:schemeClr val="tx1"/>
                </a:solidFill>
              </a:rPr>
              <a:t>ש"ח </a:t>
            </a:r>
            <a:r>
              <a:rPr lang="he-IL" sz="2000" dirty="0">
                <a:solidFill>
                  <a:schemeClr val="tx1"/>
                </a:solidFill>
              </a:rPr>
              <a:t>יותר.</a:t>
            </a:r>
          </a:p>
          <a:p>
            <a:pPr marL="0" indent="0">
              <a:buNone/>
            </a:pPr>
            <a:endParaRPr lang="he-IL" dirty="0"/>
          </a:p>
          <a:p>
            <a:pPr marL="0" indent="0">
              <a:buNone/>
            </a:pPr>
            <a:endParaRPr lang="he-IL" dirty="0" smtClean="0"/>
          </a:p>
          <a:p>
            <a:pPr marL="0" indent="0">
              <a:buNone/>
            </a:pPr>
            <a:endParaRPr lang="he-IL" dirty="0"/>
          </a:p>
          <a:p>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77104"/>
            <a:ext cx="5472608" cy="154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3252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46856" y="-315416"/>
            <a:ext cx="8229600" cy="1600200"/>
          </a:xfrm>
        </p:spPr>
        <p:txBody>
          <a:bodyPr>
            <a:normAutofit/>
          </a:bodyPr>
          <a:lstStyle/>
          <a:p>
            <a:pPr algn="r"/>
            <a:r>
              <a:rPr lang="he-IL" sz="2000" b="1" dirty="0" smtClean="0"/>
              <a:t>המשך דוגמא...</a:t>
            </a:r>
            <a:endParaRPr lang="he-IL" sz="2000" b="1" dirty="0"/>
          </a:p>
        </p:txBody>
      </p:sp>
      <p:sp>
        <p:nvSpPr>
          <p:cNvPr id="3" name="מציין מיקום תוכן 2"/>
          <p:cNvSpPr>
            <a:spLocks noGrp="1"/>
          </p:cNvSpPr>
          <p:nvPr>
            <p:ph idx="1"/>
          </p:nvPr>
        </p:nvSpPr>
        <p:spPr>
          <a:xfrm>
            <a:off x="1941909" y="1137138"/>
            <a:ext cx="6686550" cy="5005754"/>
          </a:xfrm>
        </p:spPr>
        <p:txBody>
          <a:bodyPr>
            <a:noAutofit/>
          </a:bodyPr>
          <a:lstStyle/>
          <a:p>
            <a:pPr marL="0" indent="0">
              <a:buNone/>
            </a:pPr>
            <a:r>
              <a:rPr lang="he-IL" sz="2000" dirty="0">
                <a:solidFill>
                  <a:schemeClr val="tx1"/>
                </a:solidFill>
              </a:rPr>
              <a:t>מה יהיה מחיר האופציה ביום </a:t>
            </a:r>
            <a:r>
              <a:rPr lang="he-IL" sz="2000" dirty="0" smtClean="0">
                <a:solidFill>
                  <a:schemeClr val="tx1"/>
                </a:solidFill>
              </a:rPr>
              <a:t>התשלום</a:t>
            </a:r>
            <a:r>
              <a:rPr lang="he-IL" sz="2000" dirty="0">
                <a:solidFill>
                  <a:schemeClr val="tx1"/>
                </a:solidFill>
              </a:rPr>
              <a:t>?</a:t>
            </a:r>
            <a:endParaRPr lang="he-IL" sz="2000" dirty="0" smtClean="0">
              <a:solidFill>
                <a:schemeClr val="tx1"/>
              </a:solidFill>
            </a:endParaRPr>
          </a:p>
          <a:p>
            <a:pPr marL="0" indent="0">
              <a:buNone/>
            </a:pPr>
            <a:r>
              <a:rPr lang="he-IL" sz="2000" dirty="0" smtClean="0">
                <a:solidFill>
                  <a:schemeClr val="tx1"/>
                </a:solidFill>
              </a:rPr>
              <a:t>כמה </a:t>
            </a:r>
            <a:r>
              <a:rPr lang="he-IL" sz="2000" dirty="0">
                <a:solidFill>
                  <a:schemeClr val="tx1"/>
                </a:solidFill>
              </a:rPr>
              <a:t>יסכים מישהו אחר לשלם על האופציה כדי לקבל אותה במקום הקונה?</a:t>
            </a:r>
          </a:p>
          <a:p>
            <a:pPr marL="0" indent="0">
              <a:buNone/>
            </a:pPr>
            <a:r>
              <a:rPr lang="he-IL" sz="2000" dirty="0" smtClean="0">
                <a:solidFill>
                  <a:schemeClr val="tx1"/>
                </a:solidFill>
              </a:rPr>
              <a:t>מחיר </a:t>
            </a:r>
            <a:r>
              <a:rPr lang="he-IL" sz="2000" dirty="0">
                <a:solidFill>
                  <a:schemeClr val="tx1"/>
                </a:solidFill>
              </a:rPr>
              <a:t>האופציה ביום זה יהיה ההפרש בין מחיר הדירה לבין המחיר בו האופציה מאפשרת לקנות אותה.</a:t>
            </a:r>
          </a:p>
          <a:p>
            <a:pPr marL="0" indent="0">
              <a:buNone/>
            </a:pPr>
            <a:endParaRPr lang="he-IL" sz="2000" dirty="0" smtClean="0">
              <a:solidFill>
                <a:schemeClr val="tx1"/>
              </a:solidFill>
            </a:endParaRPr>
          </a:p>
          <a:p>
            <a:pPr marL="0" indent="0">
              <a:buNone/>
            </a:pPr>
            <a:endParaRPr lang="he-IL" sz="2000" dirty="0">
              <a:solidFill>
                <a:schemeClr val="tx1"/>
              </a:solidFill>
            </a:endParaRPr>
          </a:p>
          <a:p>
            <a:pPr marL="0" indent="0">
              <a:buNone/>
            </a:pPr>
            <a:endParaRPr lang="he-IL" sz="2000" dirty="0" smtClean="0">
              <a:solidFill>
                <a:schemeClr val="tx1"/>
              </a:solidFill>
            </a:endParaRPr>
          </a:p>
          <a:p>
            <a:pPr marL="0" indent="0">
              <a:buNone/>
            </a:pPr>
            <a:endParaRPr lang="he-IL" sz="2000" dirty="0">
              <a:solidFill>
                <a:schemeClr val="tx1"/>
              </a:solidFill>
            </a:endParaRPr>
          </a:p>
          <a:p>
            <a:pPr marL="0" indent="0">
              <a:buNone/>
            </a:pPr>
            <a:endParaRPr lang="he-IL" sz="2000" dirty="0" smtClean="0">
              <a:solidFill>
                <a:schemeClr val="tx1"/>
              </a:solidFill>
            </a:endParaRPr>
          </a:p>
          <a:p>
            <a:pPr marL="0" indent="0">
              <a:buNone/>
            </a:pPr>
            <a:endParaRPr lang="he-IL" sz="2000" dirty="0">
              <a:solidFill>
                <a:schemeClr val="tx1"/>
              </a:solidFill>
            </a:endParaRPr>
          </a:p>
          <a:p>
            <a:pPr marL="0" indent="0">
              <a:buNone/>
            </a:pPr>
            <a:endParaRPr lang="he-IL" sz="2000" dirty="0" smtClean="0">
              <a:solidFill>
                <a:schemeClr val="tx1"/>
              </a:solidFill>
            </a:endParaRPr>
          </a:p>
          <a:p>
            <a:pPr>
              <a:buFont typeface="Wingdings" panose="05000000000000000000" pitchFamily="2" charset="2"/>
              <a:buChar char="v"/>
            </a:pPr>
            <a:r>
              <a:rPr lang="he-IL" sz="2000" dirty="0" smtClean="0">
                <a:solidFill>
                  <a:schemeClr val="tx1"/>
                </a:solidFill>
              </a:rPr>
              <a:t>ניתן לראות שכאשר </a:t>
            </a:r>
            <a:r>
              <a:rPr lang="he-IL" sz="2000" dirty="0">
                <a:solidFill>
                  <a:schemeClr val="tx1"/>
                </a:solidFill>
              </a:rPr>
              <a:t>מחיר הדירה </a:t>
            </a:r>
            <a:r>
              <a:rPr lang="he-IL" sz="2000" dirty="0" smtClean="0">
                <a:solidFill>
                  <a:schemeClr val="tx1"/>
                </a:solidFill>
              </a:rPr>
              <a:t>יעלה ב20</a:t>
            </a:r>
            <a:r>
              <a:rPr lang="he-IL" sz="2000" dirty="0">
                <a:solidFill>
                  <a:schemeClr val="tx1"/>
                </a:solidFill>
              </a:rPr>
              <a:t>% הרווח על האופציה יכול להיות 300%.</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484" y="2867024"/>
            <a:ext cx="4739054"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9681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smtClean="0"/>
              <a:t>אופציית מכר - </a:t>
            </a:r>
            <a:r>
              <a:rPr lang="en-US" b="1" dirty="0" smtClean="0"/>
              <a:t>put</a:t>
            </a:r>
            <a:endParaRPr lang="he-IL" b="1" dirty="0"/>
          </a:p>
        </p:txBody>
      </p:sp>
      <p:sp>
        <p:nvSpPr>
          <p:cNvPr id="3" name="מציין מיקום תוכן 2"/>
          <p:cNvSpPr>
            <a:spLocks noGrp="1"/>
          </p:cNvSpPr>
          <p:nvPr>
            <p:ph idx="1"/>
          </p:nvPr>
        </p:nvSpPr>
        <p:spPr/>
        <p:txBody>
          <a:bodyPr>
            <a:normAutofit/>
          </a:bodyPr>
          <a:lstStyle/>
          <a:p>
            <a:pPr marL="0" indent="0">
              <a:buNone/>
            </a:pPr>
            <a:r>
              <a:rPr lang="he-IL" sz="2000" dirty="0">
                <a:solidFill>
                  <a:schemeClr val="tx1"/>
                </a:solidFill>
              </a:rPr>
              <a:t>אופציות מסוג </a:t>
            </a:r>
            <a:r>
              <a:rPr lang="en-US" sz="2000" dirty="0">
                <a:solidFill>
                  <a:schemeClr val="tx1"/>
                </a:solidFill>
              </a:rPr>
              <a:t>PUT </a:t>
            </a:r>
            <a:r>
              <a:rPr lang="he-IL" sz="2000" dirty="0">
                <a:solidFill>
                  <a:schemeClr val="tx1"/>
                </a:solidFill>
              </a:rPr>
              <a:t> מאפשרות לבעל האופציה למכור ניירות ערך במחיר ידוע מראש, בעתיד.</a:t>
            </a:r>
          </a:p>
          <a:p>
            <a:pPr marL="0" indent="0">
              <a:buNone/>
            </a:pPr>
            <a:r>
              <a:rPr lang="he-IL" sz="2000" dirty="0">
                <a:solidFill>
                  <a:schemeClr val="tx1"/>
                </a:solidFill>
              </a:rPr>
              <a:t>אופציות</a:t>
            </a:r>
            <a:r>
              <a:rPr lang="en-US" sz="2000" dirty="0">
                <a:solidFill>
                  <a:schemeClr val="tx1"/>
                </a:solidFill>
              </a:rPr>
              <a:t> </a:t>
            </a:r>
            <a:r>
              <a:rPr lang="he-IL" sz="2000" dirty="0">
                <a:solidFill>
                  <a:schemeClr val="tx1"/>
                </a:solidFill>
              </a:rPr>
              <a:t>מכר</a:t>
            </a:r>
            <a:r>
              <a:rPr lang="en-US" sz="2000" dirty="0">
                <a:solidFill>
                  <a:schemeClr val="tx1"/>
                </a:solidFill>
              </a:rPr>
              <a:t> </a:t>
            </a:r>
            <a:r>
              <a:rPr lang="he-IL" sz="2000" dirty="0">
                <a:solidFill>
                  <a:schemeClr val="tx1"/>
                </a:solidFill>
              </a:rPr>
              <a:t>רווחיות כאשר השוק נמצא בירידה.</a:t>
            </a:r>
          </a:p>
          <a:p>
            <a:pPr marL="0" indent="0">
              <a:buNone/>
            </a:pPr>
            <a:r>
              <a:rPr lang="he-IL" sz="2000" dirty="0">
                <a:solidFill>
                  <a:schemeClr val="tx1"/>
                </a:solidFill>
              </a:rPr>
              <a:t>אופציית המכר היא "בתוך הכסף" כאשר מחיר השוק של נכס הבסיס נמוך ממחיר המימוש.</a:t>
            </a:r>
          </a:p>
          <a:p>
            <a:pPr marL="0" indent="0">
              <a:buNone/>
            </a:pPr>
            <a:r>
              <a:rPr lang="he-IL" sz="2000" dirty="0">
                <a:solidFill>
                  <a:schemeClr val="tx1"/>
                </a:solidFill>
              </a:rPr>
              <a:t>אופציית המכר היא "מחוץ  לכסף" כאשר מחיר השוק של נכס הבסיס גבוה ממחיר המימוש.</a:t>
            </a:r>
          </a:p>
        </p:txBody>
      </p:sp>
    </p:spTree>
    <p:extLst>
      <p:ext uri="{BB962C8B-B14F-4D97-AF65-F5344CB8AC3E}">
        <p14:creationId xmlns:p14="http://schemas.microsoft.com/office/powerpoint/2010/main" val="24129861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15416"/>
            <a:ext cx="8229600" cy="1600200"/>
          </a:xfrm>
        </p:spPr>
        <p:txBody>
          <a:bodyPr>
            <a:normAutofit/>
          </a:bodyPr>
          <a:lstStyle/>
          <a:p>
            <a:pPr algn="r"/>
            <a:r>
              <a:rPr lang="he-IL" sz="2000" b="1" u="sng" dirty="0" smtClean="0"/>
              <a:t>דוגמא לאופציית מכר</a:t>
            </a:r>
            <a:endParaRPr lang="he-IL" sz="2000" b="1" u="sng" dirty="0"/>
          </a:p>
        </p:txBody>
      </p:sp>
      <p:sp>
        <p:nvSpPr>
          <p:cNvPr id="3" name="מציין מיקום תוכן 2"/>
          <p:cNvSpPr>
            <a:spLocks noGrp="1"/>
          </p:cNvSpPr>
          <p:nvPr>
            <p:ph idx="1"/>
          </p:nvPr>
        </p:nvSpPr>
        <p:spPr>
          <a:xfrm>
            <a:off x="1941909" y="1137138"/>
            <a:ext cx="6686550" cy="4774084"/>
          </a:xfrm>
        </p:spPr>
        <p:txBody>
          <a:bodyPr>
            <a:noAutofit/>
          </a:bodyPr>
          <a:lstStyle/>
          <a:p>
            <a:pPr marL="0" indent="0">
              <a:buNone/>
            </a:pPr>
            <a:r>
              <a:rPr lang="he-IL" sz="2000" dirty="0" smtClean="0">
                <a:solidFill>
                  <a:schemeClr val="tx1"/>
                </a:solidFill>
              </a:rPr>
              <a:t>קבלן </a:t>
            </a:r>
            <a:r>
              <a:rPr lang="he-IL" sz="2000" dirty="0">
                <a:solidFill>
                  <a:schemeClr val="tx1"/>
                </a:solidFill>
              </a:rPr>
              <a:t>חושש מכך שעד שיסיים לבנות את הבניין מחירי הדירות יצנחו והוא יאלץ למכור אותם בהפסד. </a:t>
            </a:r>
            <a:endParaRPr lang="he-IL" sz="2000" dirty="0" smtClean="0">
              <a:solidFill>
                <a:schemeClr val="tx1"/>
              </a:solidFill>
            </a:endParaRPr>
          </a:p>
          <a:p>
            <a:pPr marL="0" indent="0">
              <a:buNone/>
            </a:pPr>
            <a:r>
              <a:rPr lang="he-IL" sz="2000" dirty="0" smtClean="0">
                <a:solidFill>
                  <a:schemeClr val="tx1"/>
                </a:solidFill>
              </a:rPr>
              <a:t>לכן </a:t>
            </a:r>
            <a:r>
              <a:rPr lang="he-IL" sz="2000" dirty="0">
                <a:solidFill>
                  <a:schemeClr val="tx1"/>
                </a:solidFill>
              </a:rPr>
              <a:t>הוא רוכש אופציית מכר מאותו סוכן ביטוח, בסכום של 50,000 </a:t>
            </a:r>
            <a:r>
              <a:rPr lang="he-IL" sz="2000" dirty="0" smtClean="0">
                <a:solidFill>
                  <a:schemeClr val="tx1"/>
                </a:solidFill>
              </a:rPr>
              <a:t>ש"ח, </a:t>
            </a:r>
            <a:r>
              <a:rPr lang="he-IL" sz="2000" dirty="0">
                <a:solidFill>
                  <a:schemeClr val="tx1"/>
                </a:solidFill>
              </a:rPr>
              <a:t>כך שיוכל למכור את הדירה </a:t>
            </a:r>
            <a:r>
              <a:rPr lang="he-IL" sz="2000" dirty="0" smtClean="0">
                <a:solidFill>
                  <a:schemeClr val="tx1"/>
                </a:solidFill>
              </a:rPr>
              <a:t>ב- 1,000,000 ש"ח </a:t>
            </a:r>
            <a:r>
              <a:rPr lang="he-IL" sz="2000" dirty="0">
                <a:solidFill>
                  <a:schemeClr val="tx1"/>
                </a:solidFill>
              </a:rPr>
              <a:t>בעוד שנה</a:t>
            </a:r>
            <a:r>
              <a:rPr lang="he-IL" sz="2000" dirty="0" smtClean="0">
                <a:solidFill>
                  <a:schemeClr val="tx1"/>
                </a:solidFill>
              </a:rPr>
              <a:t>.</a:t>
            </a:r>
          </a:p>
          <a:p>
            <a:pPr marL="0" indent="0">
              <a:buNone/>
            </a:pPr>
            <a:endParaRPr lang="he-IL" sz="2000" dirty="0" smtClean="0">
              <a:solidFill>
                <a:schemeClr val="tx1"/>
              </a:solidFill>
            </a:endParaRPr>
          </a:p>
          <a:p>
            <a:pPr marL="0" indent="0">
              <a:buNone/>
            </a:pPr>
            <a:endParaRPr lang="he-IL" sz="2000" dirty="0">
              <a:solidFill>
                <a:schemeClr val="tx1"/>
              </a:solidFill>
            </a:endParaRPr>
          </a:p>
          <a:p>
            <a:pPr marL="0" indent="0">
              <a:buNone/>
            </a:pPr>
            <a:endParaRPr lang="he-IL" sz="2000" dirty="0" smtClean="0">
              <a:solidFill>
                <a:schemeClr val="tx1"/>
              </a:solidFill>
            </a:endParaRPr>
          </a:p>
          <a:p>
            <a:pPr marL="0" indent="0">
              <a:buNone/>
            </a:pPr>
            <a:endParaRPr lang="he-IL" sz="2000" dirty="0">
              <a:solidFill>
                <a:schemeClr val="tx1"/>
              </a:solidFill>
            </a:endParaRPr>
          </a:p>
          <a:p>
            <a:pPr marL="0" indent="0">
              <a:buNone/>
            </a:pPr>
            <a:endParaRPr lang="he-IL" sz="2000" dirty="0" smtClean="0">
              <a:solidFill>
                <a:schemeClr val="tx1"/>
              </a:solidFill>
            </a:endParaRPr>
          </a:p>
          <a:p>
            <a:pPr marL="0" indent="0">
              <a:buNone/>
            </a:pPr>
            <a:endParaRPr lang="he-IL" sz="2000" dirty="0">
              <a:solidFill>
                <a:schemeClr val="tx1"/>
              </a:solidFill>
            </a:endParaRPr>
          </a:p>
          <a:p>
            <a:pPr marL="0" indent="0">
              <a:buNone/>
            </a:pPr>
            <a:r>
              <a:rPr lang="he-IL" sz="2000" dirty="0" smtClean="0">
                <a:solidFill>
                  <a:schemeClr val="tx1"/>
                </a:solidFill>
              </a:rPr>
              <a:t>במקרה </a:t>
            </a:r>
            <a:r>
              <a:rPr lang="he-IL" sz="2000" dirty="0">
                <a:solidFill>
                  <a:schemeClr val="tx1"/>
                </a:solidFill>
              </a:rPr>
              <a:t>של מכירה מתחת </a:t>
            </a:r>
            <a:r>
              <a:rPr lang="he-IL" sz="2000" dirty="0" smtClean="0">
                <a:solidFill>
                  <a:schemeClr val="tx1"/>
                </a:solidFill>
              </a:rPr>
              <a:t>ל- 1,000,000 ש"ח שווה </a:t>
            </a:r>
            <a:r>
              <a:rPr lang="he-IL" sz="2000" dirty="0">
                <a:solidFill>
                  <a:schemeClr val="tx1"/>
                </a:solidFill>
              </a:rPr>
              <a:t>לקבלן לממש את האופציה ולמכור את הדירה </a:t>
            </a:r>
            <a:r>
              <a:rPr lang="he-IL" sz="2000" dirty="0" smtClean="0">
                <a:solidFill>
                  <a:schemeClr val="tx1"/>
                </a:solidFill>
              </a:rPr>
              <a:t>לביטוח, </a:t>
            </a:r>
            <a:r>
              <a:rPr lang="he-IL" sz="2000" dirty="0">
                <a:solidFill>
                  <a:schemeClr val="tx1"/>
                </a:solidFill>
              </a:rPr>
              <a:t>אם מחיר הדירה מעל מיליון עדיף לקבלן למכור אותה </a:t>
            </a:r>
            <a:r>
              <a:rPr lang="he-IL" sz="2000" dirty="0" smtClean="0">
                <a:solidFill>
                  <a:schemeClr val="tx1"/>
                </a:solidFill>
              </a:rPr>
              <a:t>בשוק.</a:t>
            </a:r>
            <a:endParaRPr lang="he-IL" sz="20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492896"/>
            <a:ext cx="5777661" cy="223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13271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243408"/>
            <a:ext cx="8229600" cy="1600200"/>
          </a:xfrm>
        </p:spPr>
        <p:txBody>
          <a:bodyPr>
            <a:normAutofit/>
          </a:bodyPr>
          <a:lstStyle/>
          <a:p>
            <a:pPr algn="r"/>
            <a:r>
              <a:rPr lang="he-IL" sz="2000" b="1" dirty="0" smtClean="0"/>
              <a:t>המשך דוגמא...</a:t>
            </a:r>
            <a:endParaRPr lang="he-IL" sz="2000" b="1" dirty="0"/>
          </a:p>
        </p:txBody>
      </p:sp>
      <p:sp>
        <p:nvSpPr>
          <p:cNvPr id="3" name="מציין מיקום תוכן 2"/>
          <p:cNvSpPr>
            <a:spLocks noGrp="1"/>
          </p:cNvSpPr>
          <p:nvPr>
            <p:ph idx="1"/>
          </p:nvPr>
        </p:nvSpPr>
        <p:spPr>
          <a:xfrm>
            <a:off x="1906740" y="1235554"/>
            <a:ext cx="6686550" cy="3777622"/>
          </a:xfrm>
        </p:spPr>
        <p:txBody>
          <a:bodyPr>
            <a:normAutofit/>
          </a:bodyPr>
          <a:lstStyle/>
          <a:p>
            <a:pPr marL="0" indent="0">
              <a:buNone/>
            </a:pPr>
            <a:r>
              <a:rPr lang="he-IL" sz="2000" dirty="0" smtClean="0">
                <a:solidFill>
                  <a:schemeClr val="tx1"/>
                </a:solidFill>
              </a:rPr>
              <a:t>מחיר האופציה ביום הפקיעה:</a:t>
            </a:r>
          </a:p>
          <a:p>
            <a:pPr marL="0" indent="0">
              <a:buNone/>
            </a:pPr>
            <a:endParaRPr lang="he-IL" sz="2000" dirty="0">
              <a:solidFill>
                <a:schemeClr val="tx1"/>
              </a:solidFill>
            </a:endParaRPr>
          </a:p>
          <a:p>
            <a:pPr marL="0" indent="0">
              <a:buNone/>
            </a:pPr>
            <a:endParaRPr lang="he-IL" sz="2000" dirty="0" smtClean="0">
              <a:solidFill>
                <a:schemeClr val="tx1"/>
              </a:solidFill>
            </a:endParaRPr>
          </a:p>
          <a:p>
            <a:pPr marL="0" indent="0">
              <a:buNone/>
            </a:pPr>
            <a:endParaRPr lang="he-IL" sz="2000" dirty="0">
              <a:solidFill>
                <a:schemeClr val="tx1"/>
              </a:solidFill>
            </a:endParaRPr>
          </a:p>
          <a:p>
            <a:pPr marL="0" indent="0">
              <a:buNone/>
            </a:pPr>
            <a:endParaRPr lang="he-IL" sz="2000" dirty="0" smtClean="0">
              <a:solidFill>
                <a:schemeClr val="tx1"/>
              </a:solidFill>
            </a:endParaRPr>
          </a:p>
          <a:p>
            <a:pPr marL="0" indent="0">
              <a:buNone/>
            </a:pPr>
            <a:endParaRPr lang="he-IL" sz="2000" dirty="0">
              <a:solidFill>
                <a:schemeClr val="tx1"/>
              </a:solidFill>
            </a:endParaRPr>
          </a:p>
          <a:p>
            <a:pPr marL="0" indent="0">
              <a:buNone/>
            </a:pPr>
            <a:endParaRPr lang="he-IL" sz="2000" dirty="0" smtClean="0">
              <a:solidFill>
                <a:schemeClr val="tx1"/>
              </a:solidFill>
            </a:endParaRPr>
          </a:p>
          <a:p>
            <a:pPr marL="0" indent="0">
              <a:buNone/>
            </a:pPr>
            <a:endParaRPr lang="he-IL" sz="2000" dirty="0">
              <a:solidFill>
                <a:schemeClr val="tx1"/>
              </a:solidFill>
            </a:endParaRPr>
          </a:p>
          <a:p>
            <a:pPr>
              <a:buFont typeface="Wingdings" panose="05000000000000000000" pitchFamily="2" charset="2"/>
              <a:buChar char="v"/>
            </a:pPr>
            <a:r>
              <a:rPr lang="he-IL" sz="2000" dirty="0" smtClean="0">
                <a:solidFill>
                  <a:schemeClr val="tx1"/>
                </a:solidFill>
              </a:rPr>
              <a:t>ניתן לראות שכאשר שוק הדירות מתרסק הרווח מאופציית מכר הינו 300%.</a:t>
            </a:r>
          </a:p>
          <a:p>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700808"/>
            <a:ext cx="522797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31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he-IL" dirty="0" smtClean="0"/>
              <a:t>סוגי אופציות:</a:t>
            </a:r>
            <a:endParaRPr lang="he-IL" dirty="0"/>
          </a:p>
        </p:txBody>
      </p:sp>
      <p:sp>
        <p:nvSpPr>
          <p:cNvPr id="3" name="Content Placeholder 2"/>
          <p:cNvSpPr>
            <a:spLocks noGrp="1"/>
          </p:cNvSpPr>
          <p:nvPr>
            <p:ph idx="1"/>
          </p:nvPr>
        </p:nvSpPr>
        <p:spPr/>
        <p:txBody>
          <a:bodyPr>
            <a:normAutofit/>
          </a:bodyPr>
          <a:lstStyle/>
          <a:p>
            <a:pPr marL="109728" indent="0">
              <a:buNone/>
            </a:pPr>
            <a:r>
              <a:rPr lang="he-IL" dirty="0">
                <a:cs typeface="+mj-cs"/>
              </a:rPr>
              <a:t>אופציה על חוזה עתידי </a:t>
            </a:r>
            <a:r>
              <a:rPr lang="he-IL" dirty="0" smtClean="0">
                <a:cs typeface="+mj-cs"/>
              </a:rPr>
              <a:t>הינה </a:t>
            </a:r>
            <a:r>
              <a:rPr lang="he-IL" dirty="0">
                <a:cs typeface="+mj-cs"/>
              </a:rPr>
              <a:t>הזכות, ולא החובה, לקנות או למכור חוזה </a:t>
            </a:r>
            <a:r>
              <a:rPr lang="he-IL" dirty="0" err="1">
                <a:cs typeface="+mj-cs"/>
              </a:rPr>
              <a:t>מסויים</a:t>
            </a:r>
            <a:r>
              <a:rPr lang="he-IL" dirty="0">
                <a:cs typeface="+mj-cs"/>
              </a:rPr>
              <a:t> במחיר </a:t>
            </a:r>
            <a:r>
              <a:rPr lang="he-IL" dirty="0" err="1">
                <a:cs typeface="+mj-cs"/>
              </a:rPr>
              <a:t>מסויים</a:t>
            </a:r>
            <a:r>
              <a:rPr lang="he-IL" dirty="0">
                <a:cs typeface="+mj-cs"/>
              </a:rPr>
              <a:t> עד לתאריך ספציפי. </a:t>
            </a:r>
            <a:endParaRPr lang="he-IL" dirty="0" smtClean="0">
              <a:cs typeface="+mj-cs"/>
            </a:endParaRPr>
          </a:p>
          <a:p>
            <a:pPr marL="109728" indent="0">
              <a:buNone/>
            </a:pPr>
            <a:r>
              <a:rPr lang="he-IL" dirty="0" smtClean="0">
                <a:cs typeface="+mj-cs"/>
              </a:rPr>
              <a:t>ישנן </a:t>
            </a:r>
            <a:r>
              <a:rPr lang="he-IL" dirty="0">
                <a:cs typeface="+mj-cs"/>
              </a:rPr>
              <a:t>שתי סוגי אופציות: </a:t>
            </a:r>
            <a:endParaRPr lang="he-IL" dirty="0" smtClean="0">
              <a:cs typeface="+mj-cs"/>
            </a:endParaRPr>
          </a:p>
          <a:p>
            <a:pPr marL="109728" indent="0">
              <a:buNone/>
            </a:pPr>
            <a:r>
              <a:rPr lang="he-IL" dirty="0" smtClean="0">
                <a:cs typeface="+mj-cs"/>
              </a:rPr>
              <a:t>1.אופציית רכש – </a:t>
            </a:r>
            <a:r>
              <a:rPr lang="en-US" dirty="0" smtClean="0">
                <a:cs typeface="+mj-cs"/>
              </a:rPr>
              <a:t>Call</a:t>
            </a:r>
            <a:endParaRPr lang="he-IL" dirty="0" smtClean="0">
              <a:cs typeface="+mj-cs"/>
            </a:endParaRPr>
          </a:p>
          <a:p>
            <a:pPr marL="109728" indent="0">
              <a:buNone/>
            </a:pPr>
            <a:r>
              <a:rPr lang="he-IL" dirty="0" smtClean="0">
                <a:cs typeface="+mj-cs"/>
              </a:rPr>
              <a:t>2. אופציית מכר- </a:t>
            </a:r>
            <a:r>
              <a:rPr lang="en-US" dirty="0" smtClean="0">
                <a:cs typeface="+mj-cs"/>
              </a:rPr>
              <a:t>Put</a:t>
            </a:r>
            <a:endParaRPr lang="he-IL" dirty="0" smtClean="0">
              <a:cs typeface="+mj-cs"/>
            </a:endParaRPr>
          </a:p>
          <a:p>
            <a:pPr marL="109728" indent="0">
              <a:buNone/>
            </a:pPr>
            <a:r>
              <a:rPr lang="he-IL" dirty="0" smtClean="0">
                <a:cs typeface="+mj-cs"/>
              </a:rPr>
              <a:t>כל </a:t>
            </a:r>
            <a:r>
              <a:rPr lang="he-IL" dirty="0">
                <a:cs typeface="+mj-cs"/>
              </a:rPr>
              <a:t>סוג אופציה מעניק לסוחר את ההזדמנות לנצל תנועה במחיר החוזה העתידי מבלי הצורך להחזיק חוזה בפועל בתיק.</a:t>
            </a:r>
          </a:p>
        </p:txBody>
      </p:sp>
    </p:spTree>
    <p:extLst>
      <p:ext uri="{BB962C8B-B14F-4D97-AF65-F5344CB8AC3E}">
        <p14:creationId xmlns:p14="http://schemas.microsoft.com/office/powerpoint/2010/main" val="14061885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smtClean="0"/>
              <a:t>סוגי אופציות</a:t>
            </a:r>
            <a:endParaRPr lang="he-IL" b="1" dirty="0"/>
          </a:p>
        </p:txBody>
      </p:sp>
      <p:sp>
        <p:nvSpPr>
          <p:cNvPr id="3" name="מציין מיקום תוכן 2"/>
          <p:cNvSpPr>
            <a:spLocks noGrp="1"/>
          </p:cNvSpPr>
          <p:nvPr>
            <p:ph idx="1"/>
          </p:nvPr>
        </p:nvSpPr>
        <p:spPr>
          <a:xfrm>
            <a:off x="1933117" y="1512277"/>
            <a:ext cx="6762476" cy="4935415"/>
          </a:xfrm>
        </p:spPr>
        <p:txBody>
          <a:bodyPr/>
          <a:lstStyle/>
          <a:p>
            <a:pPr marL="0" indent="0">
              <a:buNone/>
            </a:pPr>
            <a:r>
              <a:rPr lang="he-IL" sz="2200" u="sng" dirty="0">
                <a:solidFill>
                  <a:schemeClr val="tx1"/>
                </a:solidFill>
              </a:rPr>
              <a:t>מבחינים בין שני סוגים בסיסיים של אופציות</a:t>
            </a:r>
            <a:r>
              <a:rPr lang="he-IL" sz="2200" u="sng" dirty="0" smtClean="0">
                <a:solidFill>
                  <a:schemeClr val="tx1"/>
                </a:solidFill>
              </a:rPr>
              <a:t>:</a:t>
            </a:r>
          </a:p>
          <a:p>
            <a:r>
              <a:rPr lang="he-IL" sz="2000" dirty="0">
                <a:solidFill>
                  <a:schemeClr val="tx1"/>
                </a:solidFill>
              </a:rPr>
              <a:t>אופציית </a:t>
            </a:r>
            <a:r>
              <a:rPr lang="he-IL" sz="2000" dirty="0" smtClean="0">
                <a:solidFill>
                  <a:schemeClr val="tx1"/>
                </a:solidFill>
              </a:rPr>
              <a:t>רכש </a:t>
            </a:r>
            <a:r>
              <a:rPr lang="en-US" sz="2000" dirty="0">
                <a:solidFill>
                  <a:schemeClr val="tx1"/>
                </a:solidFill>
              </a:rPr>
              <a:t>(Call option</a:t>
            </a:r>
            <a:r>
              <a:rPr lang="en-US" sz="2000" dirty="0" smtClean="0">
                <a:solidFill>
                  <a:schemeClr val="tx1"/>
                </a:solidFill>
              </a:rPr>
              <a:t>)</a:t>
            </a:r>
            <a:r>
              <a:rPr lang="he-IL" sz="2000" dirty="0" smtClean="0">
                <a:solidFill>
                  <a:schemeClr val="tx1"/>
                </a:solidFill>
              </a:rPr>
              <a:t> היא האופציה לרכישת המניה.</a:t>
            </a:r>
          </a:p>
          <a:p>
            <a:r>
              <a:rPr lang="he-IL" sz="2000" dirty="0" smtClean="0">
                <a:solidFill>
                  <a:schemeClr val="tx1"/>
                </a:solidFill>
              </a:rPr>
              <a:t>אופציית מכר </a:t>
            </a:r>
            <a:r>
              <a:rPr lang="en-US" sz="2000" dirty="0" smtClean="0">
                <a:solidFill>
                  <a:schemeClr val="tx1"/>
                </a:solidFill>
              </a:rPr>
              <a:t>(put option)</a:t>
            </a:r>
            <a:r>
              <a:rPr lang="he-IL" sz="2000" dirty="0" smtClean="0">
                <a:solidFill>
                  <a:schemeClr val="tx1"/>
                </a:solidFill>
              </a:rPr>
              <a:t> היא האופציה למכירת המניה.</a:t>
            </a:r>
          </a:p>
          <a:p>
            <a:pPr marL="0" indent="0">
              <a:buNone/>
            </a:pPr>
            <a:r>
              <a:rPr lang="he-IL" sz="2200" b="1" u="sng" dirty="0" smtClean="0">
                <a:solidFill>
                  <a:schemeClr val="tx1"/>
                </a:solidFill>
              </a:rPr>
              <a:t>זכויות </a:t>
            </a:r>
            <a:r>
              <a:rPr lang="he-IL" sz="2200" b="1" u="sng" dirty="0">
                <a:solidFill>
                  <a:schemeClr val="tx1"/>
                </a:solidFill>
              </a:rPr>
              <a:t>והתחייבויות הצדדים לחוזה </a:t>
            </a:r>
            <a:r>
              <a:rPr lang="he-IL" sz="2200" b="1" u="sng" dirty="0" smtClean="0">
                <a:solidFill>
                  <a:schemeClr val="tx1"/>
                </a:solidFill>
              </a:rPr>
              <a:t>האופציה</a:t>
            </a:r>
          </a:p>
          <a:p>
            <a:endParaRPr lang="he-IL" b="1" u="sng" dirty="0"/>
          </a:p>
        </p:txBody>
      </p:sp>
      <p:graphicFrame>
        <p:nvGraphicFramePr>
          <p:cNvPr id="4" name="טבלה 3"/>
          <p:cNvGraphicFramePr>
            <a:graphicFrameLocks noGrp="1"/>
          </p:cNvGraphicFramePr>
          <p:nvPr>
            <p:extLst>
              <p:ext uri="{D42A27DB-BD31-4B8C-83A1-F6EECF244321}">
                <p14:modId xmlns:p14="http://schemas.microsoft.com/office/powerpoint/2010/main" val="1037271205"/>
              </p:ext>
            </p:extLst>
          </p:nvPr>
        </p:nvGraphicFramePr>
        <p:xfrm>
          <a:off x="2209801" y="3387970"/>
          <a:ext cx="6096000" cy="3038881"/>
        </p:xfrm>
        <a:graphic>
          <a:graphicData uri="http://schemas.openxmlformats.org/drawingml/2006/table">
            <a:tbl>
              <a:tblPr rtl="1" firstRow="1" bandRow="1">
                <a:tableStyleId>{5C22544A-7EE6-4342-B048-85BDC9FD1C3A}</a:tableStyleId>
              </a:tblPr>
              <a:tblGrid>
                <a:gridCol w="2032000"/>
                <a:gridCol w="2032000"/>
                <a:gridCol w="2032000"/>
              </a:tblGrid>
              <a:tr h="387121">
                <a:tc>
                  <a:txBody>
                    <a:bodyPr/>
                    <a:lstStyle/>
                    <a:p>
                      <a:pPr rtl="1"/>
                      <a:endParaRPr lang="he-IL" dirty="0"/>
                    </a:p>
                  </a:txBody>
                  <a:tcPr marL="68580" marR="68580"/>
                </a:tc>
                <a:tc>
                  <a:txBody>
                    <a:bodyPr/>
                    <a:lstStyle/>
                    <a:p>
                      <a:pPr algn="ctr" rtl="1"/>
                      <a:r>
                        <a:rPr lang="he-IL" dirty="0" smtClean="0"/>
                        <a:t>אופציית רכש </a:t>
                      </a:r>
                      <a:r>
                        <a:rPr lang="en-US" dirty="0" smtClean="0"/>
                        <a:t>(call)</a:t>
                      </a:r>
                      <a:r>
                        <a:rPr lang="en-US" baseline="0" dirty="0" smtClean="0"/>
                        <a:t> </a:t>
                      </a:r>
                      <a:endParaRPr lang="he-IL" dirty="0"/>
                    </a:p>
                  </a:txBody>
                  <a:tcPr marL="68580" marR="68580"/>
                </a:tc>
                <a:tc>
                  <a:txBody>
                    <a:bodyPr/>
                    <a:lstStyle/>
                    <a:p>
                      <a:pPr algn="ctr" rtl="1"/>
                      <a:r>
                        <a:rPr lang="he-IL" dirty="0" smtClean="0"/>
                        <a:t>אופציית</a:t>
                      </a:r>
                      <a:r>
                        <a:rPr lang="he-IL" baseline="0" dirty="0" smtClean="0"/>
                        <a:t> מכר </a:t>
                      </a:r>
                      <a:r>
                        <a:rPr lang="en-US" baseline="0" dirty="0" smtClean="0"/>
                        <a:t>(put) </a:t>
                      </a:r>
                      <a:endParaRPr lang="he-IL" dirty="0"/>
                    </a:p>
                  </a:txBody>
                  <a:tcPr marL="68580" marR="68580"/>
                </a:tc>
              </a:tr>
              <a:tr h="370840">
                <a:tc>
                  <a:txBody>
                    <a:bodyPr/>
                    <a:lstStyle/>
                    <a:p>
                      <a:pPr rtl="1"/>
                      <a:r>
                        <a:rPr lang="he-IL" dirty="0" smtClean="0"/>
                        <a:t>קונה האופציה</a:t>
                      </a:r>
                      <a:endParaRPr lang="he-IL" dirty="0"/>
                    </a:p>
                  </a:txBody>
                  <a:tcPr marL="68580" marR="68580"/>
                </a:tc>
                <a:tc>
                  <a:txBody>
                    <a:bodyPr/>
                    <a:lstStyle/>
                    <a:p>
                      <a:pPr rtl="1"/>
                      <a:r>
                        <a:rPr lang="he-IL" dirty="0" smtClean="0"/>
                        <a:t>מקבל זכות לקנות</a:t>
                      </a:r>
                      <a:r>
                        <a:rPr lang="he-IL" baseline="0" dirty="0" smtClean="0"/>
                        <a:t> את מניית הבסיס מכותב האופציה במחיר המימוש.</a:t>
                      </a:r>
                      <a:endParaRPr lang="he-IL" dirty="0"/>
                    </a:p>
                  </a:txBody>
                  <a:tcPr marL="68580" marR="68580"/>
                </a:tc>
                <a:tc>
                  <a:txBody>
                    <a:bodyPr/>
                    <a:lstStyle/>
                    <a:p>
                      <a:pPr rtl="1"/>
                      <a:r>
                        <a:rPr lang="he-IL" dirty="0" smtClean="0"/>
                        <a:t>מקבל את זכות למכור את מניית הבסיס לכותב האופציה במחיר המימוש.</a:t>
                      </a:r>
                      <a:endParaRPr lang="he-IL" dirty="0"/>
                    </a:p>
                  </a:txBody>
                  <a:tcPr marL="68580" marR="68580"/>
                </a:tc>
              </a:tr>
              <a:tr h="370840">
                <a:tc>
                  <a:txBody>
                    <a:bodyPr/>
                    <a:lstStyle/>
                    <a:p>
                      <a:pPr rtl="1"/>
                      <a:r>
                        <a:rPr lang="he-IL" dirty="0" smtClean="0"/>
                        <a:t>כותב האופציה</a:t>
                      </a:r>
                      <a:endParaRPr lang="he-IL" dirty="0"/>
                    </a:p>
                  </a:txBody>
                  <a:tcPr marL="68580" marR="68580"/>
                </a:tc>
                <a:tc>
                  <a:txBody>
                    <a:bodyPr/>
                    <a:lstStyle/>
                    <a:p>
                      <a:pPr rtl="1"/>
                      <a:r>
                        <a:rPr lang="he-IL" dirty="0" smtClean="0"/>
                        <a:t>מתחייב לספק את מניית</a:t>
                      </a:r>
                      <a:r>
                        <a:rPr lang="he-IL" baseline="0" dirty="0" smtClean="0"/>
                        <a:t> הבסיס לקונה האופציה במחיר המימוש אם קונה האופציה יחליט לממש את זכותו.</a:t>
                      </a:r>
                      <a:endParaRPr lang="he-IL" dirty="0"/>
                    </a:p>
                  </a:txBody>
                  <a:tcPr marL="68580" marR="68580"/>
                </a:tc>
                <a:tc>
                  <a:txBody>
                    <a:bodyPr/>
                    <a:lstStyle/>
                    <a:p>
                      <a:pPr rtl="1"/>
                      <a:r>
                        <a:rPr lang="he-IL" dirty="0" smtClean="0"/>
                        <a:t>מתחייב לקנות את מניית הבסיס מקונה האופציה במחיר המימוש אם קונה האופציה יחליט לממש את זכותו.</a:t>
                      </a:r>
                      <a:endParaRPr lang="he-IL" dirty="0"/>
                    </a:p>
                  </a:txBody>
                  <a:tcPr marL="68580" marR="68580"/>
                </a:tc>
              </a:tr>
            </a:tbl>
          </a:graphicData>
        </a:graphic>
      </p:graphicFrame>
    </p:spTree>
    <p:extLst>
      <p:ext uri="{BB962C8B-B14F-4D97-AF65-F5344CB8AC3E}">
        <p14:creationId xmlns:p14="http://schemas.microsoft.com/office/powerpoint/2010/main" val="157550874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smtClean="0"/>
              <a:t>אסטרטגיית אוכף - </a:t>
            </a:r>
            <a:r>
              <a:rPr lang="en-US" b="1" dirty="0" smtClean="0"/>
              <a:t>straddle</a:t>
            </a:r>
            <a:endParaRPr lang="he-IL" b="1" dirty="0"/>
          </a:p>
        </p:txBody>
      </p:sp>
      <p:sp>
        <p:nvSpPr>
          <p:cNvPr id="5" name="מציין מיקום תוכן 4"/>
          <p:cNvSpPr>
            <a:spLocks noGrp="1"/>
          </p:cNvSpPr>
          <p:nvPr>
            <p:ph idx="1"/>
          </p:nvPr>
        </p:nvSpPr>
        <p:spPr/>
        <p:txBody>
          <a:bodyPr>
            <a:normAutofit/>
          </a:bodyPr>
          <a:lstStyle/>
          <a:p>
            <a:pPr marL="0" indent="0">
              <a:buNone/>
            </a:pPr>
            <a:r>
              <a:rPr lang="he-IL" sz="2000" b="1" dirty="0" smtClean="0">
                <a:solidFill>
                  <a:schemeClr val="tx1">
                    <a:lumMod val="95000"/>
                    <a:lumOff val="5000"/>
                  </a:schemeClr>
                </a:solidFill>
              </a:rPr>
              <a:t>קניית אוכף </a:t>
            </a:r>
            <a:r>
              <a:rPr lang="en-US" sz="2000" b="1" dirty="0" smtClean="0">
                <a:solidFill>
                  <a:schemeClr val="tx1">
                    <a:lumMod val="95000"/>
                    <a:lumOff val="5000"/>
                  </a:schemeClr>
                </a:solidFill>
              </a:rPr>
              <a:t>Long Straddle </a:t>
            </a:r>
            <a:r>
              <a:rPr lang="en-US" sz="2000" dirty="0" smtClean="0">
                <a:solidFill>
                  <a:schemeClr val="tx1">
                    <a:lumMod val="95000"/>
                    <a:lumOff val="5000"/>
                  </a:schemeClr>
                </a:solidFill>
              </a:rPr>
              <a:t>–</a:t>
            </a:r>
            <a:r>
              <a:rPr lang="he-IL" sz="2000" dirty="0" smtClean="0">
                <a:solidFill>
                  <a:schemeClr val="tx1">
                    <a:lumMod val="95000"/>
                    <a:lumOff val="5000"/>
                  </a:schemeClr>
                </a:solidFill>
              </a:rPr>
              <a:t> - נעשית על ידי קנייה בו זמנית של אופציית רכש ואופציית מכר על אותה המניה ,לתאריך פקיעה זהה ומחיר מימוש זהה.</a:t>
            </a:r>
          </a:p>
          <a:p>
            <a:pPr marL="0" indent="0">
              <a:buNone/>
            </a:pPr>
            <a:r>
              <a:rPr lang="he-IL" sz="2000" b="1" dirty="0" smtClean="0">
                <a:solidFill>
                  <a:schemeClr val="tx1">
                    <a:lumMod val="95000"/>
                    <a:lumOff val="5000"/>
                  </a:schemeClr>
                </a:solidFill>
              </a:rPr>
              <a:t>כתיבת אוכף </a:t>
            </a:r>
            <a:r>
              <a:rPr lang="en-US" sz="2000" dirty="0" smtClean="0">
                <a:solidFill>
                  <a:schemeClr val="tx1">
                    <a:lumMod val="95000"/>
                    <a:lumOff val="5000"/>
                  </a:schemeClr>
                </a:solidFill>
              </a:rPr>
              <a:t>– </a:t>
            </a:r>
            <a:r>
              <a:rPr lang="en-US" sz="2000" b="1" dirty="0" smtClean="0">
                <a:solidFill>
                  <a:schemeClr val="tx1">
                    <a:lumMod val="95000"/>
                    <a:lumOff val="5000"/>
                  </a:schemeClr>
                </a:solidFill>
              </a:rPr>
              <a:t>Short Straddle </a:t>
            </a:r>
            <a:r>
              <a:rPr lang="en-US" sz="2000" dirty="0" smtClean="0">
                <a:solidFill>
                  <a:schemeClr val="tx1">
                    <a:lumMod val="95000"/>
                    <a:lumOff val="5000"/>
                  </a:schemeClr>
                </a:solidFill>
              </a:rPr>
              <a:t>–</a:t>
            </a:r>
            <a:r>
              <a:rPr lang="he-IL" sz="2000" dirty="0" smtClean="0">
                <a:solidFill>
                  <a:schemeClr val="tx1">
                    <a:lumMod val="95000"/>
                    <a:lumOff val="5000"/>
                  </a:schemeClr>
                </a:solidFill>
              </a:rPr>
              <a:t> נעשית על ידי כתיבה בו זמנית של אופציית רכש ואופציית מכר על אותה המניה, לתאריך פקיעה זהה ומחיר מימוש זהה.</a:t>
            </a:r>
          </a:p>
          <a:p>
            <a:pPr marL="0" indent="0">
              <a:buNone/>
            </a:pPr>
            <a:r>
              <a:rPr lang="he-IL" sz="2000" dirty="0" smtClean="0">
                <a:solidFill>
                  <a:schemeClr val="tx1">
                    <a:lumMod val="95000"/>
                    <a:lumOff val="5000"/>
                  </a:schemeClr>
                </a:solidFill>
              </a:rPr>
              <a:t>אסטרטגיית קניית אוכף מתאימה למצב שבו המשקיע צופה שינוי משמעותי במחיר המניה , אך אינו יודע אם השינוי יהיה חיובי או שלילי. </a:t>
            </a:r>
          </a:p>
          <a:p>
            <a:pPr marL="0" indent="0">
              <a:buNone/>
            </a:pPr>
            <a:r>
              <a:rPr lang="he-IL" sz="2000" u="sng" dirty="0" smtClean="0">
                <a:solidFill>
                  <a:schemeClr val="tx1">
                    <a:lumMod val="95000"/>
                    <a:lumOff val="5000"/>
                  </a:schemeClr>
                </a:solidFill>
              </a:rPr>
              <a:t>לדוגמא</a:t>
            </a:r>
            <a:r>
              <a:rPr lang="he-IL" sz="2000" dirty="0" smtClean="0">
                <a:solidFill>
                  <a:schemeClr val="tx1">
                    <a:lumMod val="95000"/>
                    <a:lumOff val="5000"/>
                  </a:schemeClr>
                </a:solidFill>
              </a:rPr>
              <a:t> :החברה צריכה לקבל החלטה לגבי פרויקט חשוב, ולא ידוע מה תהיה החלטת החברה.</a:t>
            </a:r>
          </a:p>
          <a:p>
            <a:pPr marL="0" indent="0">
              <a:buNone/>
            </a:pPr>
            <a:r>
              <a:rPr lang="he-IL" sz="2000" u="sng" dirty="0" smtClean="0">
                <a:solidFill>
                  <a:schemeClr val="tx1">
                    <a:lumMod val="95000"/>
                    <a:lumOff val="5000"/>
                  </a:schemeClr>
                </a:solidFill>
              </a:rPr>
              <a:t>דוגמא נוספת </a:t>
            </a:r>
            <a:r>
              <a:rPr lang="he-IL" sz="2000" dirty="0" smtClean="0">
                <a:solidFill>
                  <a:schemeClr val="tx1">
                    <a:lumMod val="95000"/>
                    <a:lumOff val="5000"/>
                  </a:schemeClr>
                </a:solidFill>
              </a:rPr>
              <a:t>:החברה אמורה לפרסם דו"ח כספי, יש שמועות שהדו"ח עלול לסטות משמעותית מהציפיות הראשוניות, אך כיוון הסטייה אינו ידוע. </a:t>
            </a:r>
          </a:p>
          <a:p>
            <a:pPr marL="0" indent="0">
              <a:buNone/>
            </a:pPr>
            <a:endParaRPr lang="he-IL" sz="2200" dirty="0" smtClean="0"/>
          </a:p>
          <a:p>
            <a:pPr marL="0" indent="0">
              <a:buNone/>
            </a:pPr>
            <a:endParaRPr lang="en-US" dirty="0" smtClean="0"/>
          </a:p>
          <a:p>
            <a:pPr marL="0" indent="0">
              <a:buNone/>
            </a:pPr>
            <a:endParaRPr lang="he-IL" dirty="0" smtClean="0"/>
          </a:p>
          <a:p>
            <a:pPr marL="0" indent="0">
              <a:buNone/>
            </a:pPr>
            <a:endParaRPr lang="he-IL" dirty="0" smtClean="0"/>
          </a:p>
          <a:p>
            <a:pPr marL="0" indent="0">
              <a:buNone/>
            </a:pPr>
            <a:endParaRPr lang="he-IL" dirty="0" smtClean="0"/>
          </a:p>
          <a:p>
            <a:pPr marL="0" indent="0">
              <a:buNone/>
            </a:pPr>
            <a:endParaRPr lang="he-IL" dirty="0"/>
          </a:p>
        </p:txBody>
      </p:sp>
    </p:spTree>
    <p:extLst>
      <p:ext uri="{BB962C8B-B14F-4D97-AF65-F5344CB8AC3E}">
        <p14:creationId xmlns:p14="http://schemas.microsoft.com/office/powerpoint/2010/main" val="335610925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06275" y="1336431"/>
            <a:ext cx="6686550" cy="4084321"/>
          </a:xfrm>
        </p:spPr>
        <p:txBody>
          <a:bodyPr/>
          <a:lstStyle/>
          <a:p>
            <a:pPr marL="0" indent="0">
              <a:buNone/>
            </a:pPr>
            <a:r>
              <a:rPr lang="he-IL" sz="2000" b="1" dirty="0" smtClean="0">
                <a:solidFill>
                  <a:schemeClr val="tx1">
                    <a:lumMod val="95000"/>
                    <a:lumOff val="5000"/>
                  </a:schemeClr>
                </a:solidFill>
              </a:rPr>
              <a:t>קונה האוכף: </a:t>
            </a:r>
            <a:r>
              <a:rPr lang="he-IL" sz="2000" dirty="0" smtClean="0">
                <a:solidFill>
                  <a:schemeClr val="tx1">
                    <a:lumMod val="95000"/>
                    <a:lumOff val="5000"/>
                  </a:schemeClr>
                </a:solidFill>
              </a:rPr>
              <a:t>יפסיד אם מחיר המניה לא משתנה או משתנה אך במעט . </a:t>
            </a:r>
          </a:p>
          <a:p>
            <a:pPr marL="0" indent="0">
              <a:buNone/>
            </a:pPr>
            <a:r>
              <a:rPr lang="he-IL" sz="2000" b="1" dirty="0" smtClean="0">
                <a:solidFill>
                  <a:schemeClr val="tx1">
                    <a:lumMod val="95000"/>
                    <a:lumOff val="5000"/>
                  </a:schemeClr>
                </a:solidFill>
              </a:rPr>
              <a:t>כותב אוכף: </a:t>
            </a:r>
            <a:r>
              <a:rPr lang="he-IL" sz="2000" dirty="0" smtClean="0">
                <a:solidFill>
                  <a:schemeClr val="tx1">
                    <a:lumMod val="95000"/>
                    <a:lumOff val="5000"/>
                  </a:schemeClr>
                </a:solidFill>
              </a:rPr>
              <a:t>ירוויח אם מחיר המניה לא ישתנה בהרבה.</a:t>
            </a:r>
          </a:p>
          <a:p>
            <a:pPr marL="0" indent="0">
              <a:buNone/>
            </a:pPr>
            <a:r>
              <a:rPr lang="he-IL" sz="2000" dirty="0" smtClean="0">
                <a:solidFill>
                  <a:schemeClr val="tx1">
                    <a:lumMod val="95000"/>
                    <a:lumOff val="5000"/>
                  </a:schemeClr>
                </a:solidFill>
              </a:rPr>
              <a:t> עלייה משמעותית או ירידה משמעותית במחיר תביא הפסד לכותב האוכף, ממילא ברור כי כותב האוכף צופה תקופה חסרת זעזועים במחיר המניה. </a:t>
            </a:r>
          </a:p>
          <a:p>
            <a:endParaRPr lang="he-IL" dirty="0"/>
          </a:p>
        </p:txBody>
      </p:sp>
    </p:spTree>
    <p:extLst>
      <p:ext uri="{BB962C8B-B14F-4D97-AF65-F5344CB8AC3E}">
        <p14:creationId xmlns:p14="http://schemas.microsoft.com/office/powerpoint/2010/main" val="329443512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dirty="0" smtClean="0"/>
              <a:t>דוגמא : רווח או הפסד מקנייה או כתיבה של אוכף</a:t>
            </a:r>
            <a:endParaRPr lang="he-IL" b="1" dirty="0"/>
          </a:p>
        </p:txBody>
      </p:sp>
      <p:sp>
        <p:nvSpPr>
          <p:cNvPr id="3" name="מציין מיקום תוכן 2"/>
          <p:cNvSpPr>
            <a:spLocks noGrp="1"/>
          </p:cNvSpPr>
          <p:nvPr>
            <p:ph idx="1"/>
          </p:nvPr>
        </p:nvSpPr>
        <p:spPr/>
        <p:txBody>
          <a:bodyPr/>
          <a:lstStyle/>
          <a:p>
            <a:pPr marL="0" indent="0">
              <a:buNone/>
            </a:pPr>
            <a:r>
              <a:rPr lang="he-IL" sz="2200" b="1" u="sng" dirty="0" smtClean="0">
                <a:solidFill>
                  <a:schemeClr val="tx1">
                    <a:lumMod val="95000"/>
                    <a:lumOff val="5000"/>
                  </a:schemeClr>
                </a:solidFill>
              </a:rPr>
              <a:t>נתונים:</a:t>
            </a:r>
          </a:p>
          <a:p>
            <a:r>
              <a:rPr lang="he-IL" sz="2000" dirty="0" smtClean="0">
                <a:solidFill>
                  <a:schemeClr val="tx1">
                    <a:lumMod val="95000"/>
                    <a:lumOff val="5000"/>
                  </a:schemeClr>
                </a:solidFill>
              </a:rPr>
              <a:t>מחיר מניית הבסיס בזמן קניית האוכף 73$ .</a:t>
            </a:r>
          </a:p>
          <a:p>
            <a:r>
              <a:rPr lang="he-IL" sz="2000" dirty="0" smtClean="0">
                <a:solidFill>
                  <a:schemeClr val="tx1">
                    <a:lumMod val="95000"/>
                    <a:lumOff val="5000"/>
                  </a:schemeClr>
                </a:solidFill>
              </a:rPr>
              <a:t>מחיר המימוש של כל אחת מהאופציות 70$ .</a:t>
            </a:r>
          </a:p>
          <a:p>
            <a:r>
              <a:rPr lang="he-IL" sz="2000" dirty="0" smtClean="0">
                <a:solidFill>
                  <a:schemeClr val="tx1">
                    <a:lumMod val="95000"/>
                    <a:lumOff val="5000"/>
                  </a:schemeClr>
                </a:solidFill>
              </a:rPr>
              <a:t>מחיר הרכש: 8$ .</a:t>
            </a:r>
          </a:p>
          <a:p>
            <a:r>
              <a:rPr lang="he-IL" sz="2000" dirty="0" smtClean="0">
                <a:solidFill>
                  <a:schemeClr val="tx1">
                    <a:lumMod val="95000"/>
                    <a:lumOff val="5000"/>
                  </a:schemeClr>
                </a:solidFill>
              </a:rPr>
              <a:t>מחיר מכר: 2$ .</a:t>
            </a:r>
          </a:p>
          <a:p>
            <a:endParaRPr lang="he-IL" dirty="0" smtClean="0"/>
          </a:p>
          <a:p>
            <a:endParaRPr lang="he-IL" dirty="0"/>
          </a:p>
        </p:txBody>
      </p:sp>
    </p:spTree>
    <p:extLst>
      <p:ext uri="{BB962C8B-B14F-4D97-AF65-F5344CB8AC3E}">
        <p14:creationId xmlns:p14="http://schemas.microsoft.com/office/powerpoint/2010/main" val="331836781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941909" y="914400"/>
            <a:ext cx="6686550" cy="4996822"/>
          </a:xfrm>
        </p:spPr>
        <p:txBody>
          <a:bodyPr/>
          <a:lstStyle/>
          <a:p>
            <a:pPr marL="0" indent="0">
              <a:buNone/>
            </a:pPr>
            <a:r>
              <a:rPr lang="he-IL" sz="2400" b="1" dirty="0" smtClean="0">
                <a:solidFill>
                  <a:schemeClr val="tx1">
                    <a:lumMod val="95000"/>
                    <a:lumOff val="5000"/>
                  </a:schemeClr>
                </a:solidFill>
              </a:rPr>
              <a:t>הרווח או ההפסד מקניית אוכף בעת הפקיעה</a:t>
            </a:r>
          </a:p>
          <a:p>
            <a:endParaRPr lang="he-IL" dirty="0" smtClean="0"/>
          </a:p>
          <a:p>
            <a:endParaRPr lang="he-IL" dirty="0"/>
          </a:p>
        </p:txBody>
      </p:sp>
      <p:pic>
        <p:nvPicPr>
          <p:cNvPr id="4" name="תמונה 3"/>
          <p:cNvPicPr>
            <a:picLocks noChangeAspect="1"/>
          </p:cNvPicPr>
          <p:nvPr/>
        </p:nvPicPr>
        <p:blipFill>
          <a:blip r:embed="rId2"/>
          <a:stretch>
            <a:fillRect/>
          </a:stretch>
        </p:blipFill>
        <p:spPr>
          <a:xfrm>
            <a:off x="1398272" y="1547608"/>
            <a:ext cx="7351793" cy="4578871"/>
          </a:xfrm>
          <a:prstGeom prst="rect">
            <a:avLst/>
          </a:prstGeom>
        </p:spPr>
      </p:pic>
    </p:spTree>
    <p:extLst>
      <p:ext uri="{BB962C8B-B14F-4D97-AF65-F5344CB8AC3E}">
        <p14:creationId xmlns:p14="http://schemas.microsoft.com/office/powerpoint/2010/main" val="189295690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lvl="0" algn="r" defTabSz="914400">
              <a:spcBef>
                <a:spcPts val="0"/>
              </a:spcBef>
            </a:pPr>
            <a:r>
              <a:rPr lang="he-IL" sz="2200" b="1" u="sng" dirty="0">
                <a:solidFill>
                  <a:prstClr val="black"/>
                </a:solidFill>
                <a:ea typeface="+mn-ea"/>
              </a:rPr>
              <a:t>רווח או הפסד לקונה האוכף בסגירת הפוזיציה</a:t>
            </a:r>
            <a:br>
              <a:rPr lang="he-IL" sz="2200" b="1" u="sng" dirty="0">
                <a:solidFill>
                  <a:prstClr val="black"/>
                </a:solidFill>
                <a:ea typeface="+mn-ea"/>
              </a:rPr>
            </a:br>
            <a:endParaRPr lang="he-IL" sz="2200" dirty="0"/>
          </a:p>
        </p:txBody>
      </p:sp>
      <p:pic>
        <p:nvPicPr>
          <p:cNvPr id="4" name="מציין מיקום תוכן 3"/>
          <p:cNvPicPr>
            <a:picLocks noGrp="1" noChangeAspect="1"/>
          </p:cNvPicPr>
          <p:nvPr>
            <p:ph idx="1"/>
          </p:nvPr>
        </p:nvPicPr>
        <p:blipFill>
          <a:blip r:embed="rId2">
            <a:duotone>
              <a:prstClr val="black"/>
              <a:schemeClr val="accent2">
                <a:tint val="45000"/>
                <a:satMod val="400000"/>
              </a:schemeClr>
            </a:duotone>
            <a:lum bright="-20000"/>
          </a:blip>
          <a:stretch>
            <a:fillRect/>
          </a:stretch>
        </p:blipFill>
        <p:spPr>
          <a:xfrm>
            <a:off x="2737739" y="2865681"/>
            <a:ext cx="3668521" cy="1995000"/>
          </a:xfrm>
          <a:prstGeom prst="rect">
            <a:avLst/>
          </a:prstGeom>
        </p:spPr>
      </p:pic>
    </p:spTree>
    <p:extLst>
      <p:ext uri="{BB962C8B-B14F-4D97-AF65-F5344CB8AC3E}">
        <p14:creationId xmlns:p14="http://schemas.microsoft.com/office/powerpoint/2010/main" val="233675079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marL="342900" lvl="0" indent="-342900" algn="r">
              <a:spcBef>
                <a:spcPts val="1000"/>
              </a:spcBef>
            </a:pPr>
            <a:r>
              <a:rPr lang="he-IL" sz="2200" b="1" u="sng" dirty="0">
                <a:solidFill>
                  <a:schemeClr val="tx1">
                    <a:lumMod val="95000"/>
                    <a:lumOff val="5000"/>
                  </a:schemeClr>
                </a:solidFill>
                <a:ea typeface="+mn-ea"/>
              </a:rPr>
              <a:t>רווח או הפסד לכותב האוכף בסגירת הפוזיציה</a:t>
            </a:r>
            <a:r>
              <a:rPr lang="he-IL" sz="2200" dirty="0">
                <a:solidFill>
                  <a:prstClr val="black">
                    <a:lumMod val="75000"/>
                    <a:lumOff val="25000"/>
                  </a:prstClr>
                </a:solidFill>
                <a:ea typeface="+mn-ea"/>
              </a:rPr>
              <a:t/>
            </a:r>
            <a:br>
              <a:rPr lang="he-IL" sz="2200" dirty="0">
                <a:solidFill>
                  <a:prstClr val="black">
                    <a:lumMod val="75000"/>
                    <a:lumOff val="25000"/>
                  </a:prstClr>
                </a:solidFill>
                <a:ea typeface="+mn-ea"/>
              </a:rPr>
            </a:br>
            <a:endParaRPr lang="he-IL" sz="2200" dirty="0"/>
          </a:p>
        </p:txBody>
      </p:sp>
      <p:pic>
        <p:nvPicPr>
          <p:cNvPr id="4" name="תמונה 3"/>
          <p:cNvPicPr>
            <a:picLocks noChangeAspect="1"/>
          </p:cNvPicPr>
          <p:nvPr/>
        </p:nvPicPr>
        <p:blipFill>
          <a:blip r:embed="rId2">
            <a:duotone>
              <a:prstClr val="black"/>
              <a:schemeClr val="accent2">
                <a:tint val="45000"/>
                <a:satMod val="400000"/>
              </a:schemeClr>
            </a:duotone>
            <a:lum bright="-20000"/>
          </a:blip>
          <a:stretch>
            <a:fillRect/>
          </a:stretch>
        </p:blipFill>
        <p:spPr>
          <a:xfrm>
            <a:off x="1992338" y="1441939"/>
            <a:ext cx="6553278" cy="4587314"/>
          </a:xfrm>
          <a:prstGeom prst="rect">
            <a:avLst/>
          </a:prstGeom>
        </p:spPr>
      </p:pic>
    </p:spTree>
    <p:extLst>
      <p:ext uri="{BB962C8B-B14F-4D97-AF65-F5344CB8AC3E}">
        <p14:creationId xmlns:p14="http://schemas.microsoft.com/office/powerpoint/2010/main" val="42204586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0"/>
            <a:r>
              <a:rPr lang="en-US" dirty="0" smtClean="0"/>
              <a:t> </a:t>
            </a:r>
            <a:r>
              <a:rPr lang="en-US" b="1" dirty="0" smtClean="0"/>
              <a:t>Strangle –</a:t>
            </a:r>
            <a:r>
              <a:rPr lang="he-IL" b="1" dirty="0" smtClean="0"/>
              <a:t>אוכף קטום </a:t>
            </a:r>
            <a:r>
              <a:rPr lang="he-IL" dirty="0" smtClean="0"/>
              <a:t/>
            </a:r>
            <a:br>
              <a:rPr lang="he-IL" dirty="0" smtClean="0"/>
            </a:br>
            <a:endParaRPr lang="he-IL" dirty="0"/>
          </a:p>
        </p:txBody>
      </p:sp>
      <p:sp>
        <p:nvSpPr>
          <p:cNvPr id="3" name="מציין מיקום תוכן 2"/>
          <p:cNvSpPr>
            <a:spLocks noGrp="1"/>
          </p:cNvSpPr>
          <p:nvPr>
            <p:ph idx="1"/>
          </p:nvPr>
        </p:nvSpPr>
        <p:spPr>
          <a:xfrm>
            <a:off x="628650" y="1690689"/>
            <a:ext cx="8001879" cy="4486274"/>
          </a:xfrm>
        </p:spPr>
        <p:txBody>
          <a:bodyPr>
            <a:normAutofit/>
          </a:bodyPr>
          <a:lstStyle/>
          <a:p>
            <a:pPr marL="0" indent="0">
              <a:buNone/>
            </a:pPr>
            <a:r>
              <a:rPr lang="he-IL" sz="2000" dirty="0">
                <a:solidFill>
                  <a:schemeClr val="tx1">
                    <a:lumMod val="95000"/>
                    <a:lumOff val="5000"/>
                  </a:schemeClr>
                </a:solidFill>
              </a:rPr>
              <a:t>אסטרטגיית אוכף קטום דומה לאסטרטגיית אוכף אלא שקיים מרווח בין מחירי המימוש </a:t>
            </a:r>
            <a:r>
              <a:rPr lang="he-IL" sz="2000" dirty="0" smtClean="0">
                <a:solidFill>
                  <a:schemeClr val="tx1">
                    <a:lumMod val="95000"/>
                    <a:lumOff val="5000"/>
                  </a:schemeClr>
                </a:solidFill>
              </a:rPr>
              <a:t>של אופציית </a:t>
            </a:r>
            <a:r>
              <a:rPr lang="he-IL" sz="2000" dirty="0">
                <a:solidFill>
                  <a:schemeClr val="tx1">
                    <a:lumMod val="95000"/>
                    <a:lumOff val="5000"/>
                  </a:schemeClr>
                </a:solidFill>
              </a:rPr>
              <a:t>הרכש ואופציית המכר.</a:t>
            </a:r>
          </a:p>
          <a:p>
            <a:pPr marL="0" indent="0">
              <a:buNone/>
            </a:pPr>
            <a:r>
              <a:rPr lang="he-IL" sz="2000" b="1" dirty="0">
                <a:solidFill>
                  <a:schemeClr val="tx1">
                    <a:lumMod val="95000"/>
                    <a:lumOff val="5000"/>
                  </a:schemeClr>
                </a:solidFill>
              </a:rPr>
              <a:t>קניית אוכף קטום  </a:t>
            </a:r>
            <a:r>
              <a:rPr lang="he-IL" sz="2000" dirty="0">
                <a:solidFill>
                  <a:schemeClr val="tx1">
                    <a:lumMod val="95000"/>
                    <a:lumOff val="5000"/>
                  </a:schemeClr>
                </a:solidFill>
              </a:rPr>
              <a:t>נעשית </a:t>
            </a:r>
            <a:r>
              <a:rPr lang="he-IL" sz="2000" dirty="0" smtClean="0">
                <a:solidFill>
                  <a:schemeClr val="tx1">
                    <a:lumMod val="95000"/>
                    <a:lumOff val="5000"/>
                  </a:schemeClr>
                </a:solidFill>
              </a:rPr>
              <a:t>על ידי </a:t>
            </a:r>
            <a:r>
              <a:rPr lang="he-IL" sz="2000" dirty="0">
                <a:solidFill>
                  <a:schemeClr val="tx1">
                    <a:lumMod val="95000"/>
                    <a:lumOff val="5000"/>
                  </a:schemeClr>
                </a:solidFill>
              </a:rPr>
              <a:t>קנייה </a:t>
            </a:r>
            <a:r>
              <a:rPr lang="he-IL" sz="2000" dirty="0" smtClean="0">
                <a:solidFill>
                  <a:schemeClr val="tx1">
                    <a:lumMod val="95000"/>
                    <a:lumOff val="5000"/>
                  </a:schemeClr>
                </a:solidFill>
              </a:rPr>
              <a:t>בו זמנית </a:t>
            </a:r>
            <a:r>
              <a:rPr lang="he-IL" sz="2000" dirty="0">
                <a:solidFill>
                  <a:schemeClr val="tx1">
                    <a:lumMod val="95000"/>
                    <a:lumOff val="5000"/>
                  </a:schemeClr>
                </a:solidFill>
              </a:rPr>
              <a:t>של אופציית </a:t>
            </a:r>
            <a:r>
              <a:rPr lang="he-IL" sz="2000" dirty="0" smtClean="0">
                <a:solidFill>
                  <a:schemeClr val="tx1">
                    <a:lumMod val="95000"/>
                    <a:lumOff val="5000"/>
                  </a:schemeClr>
                </a:solidFill>
              </a:rPr>
              <a:t>הרכש ושל </a:t>
            </a:r>
            <a:r>
              <a:rPr lang="he-IL" sz="2000" dirty="0">
                <a:solidFill>
                  <a:schemeClr val="tx1">
                    <a:lumMod val="95000"/>
                    <a:lumOff val="5000"/>
                  </a:schemeClr>
                </a:solidFill>
              </a:rPr>
              <a:t>אופציית המכר של אותה מניה, לתאריך פקיעה זהה. </a:t>
            </a:r>
          </a:p>
          <a:p>
            <a:pPr marL="0" indent="0">
              <a:buNone/>
            </a:pPr>
            <a:r>
              <a:rPr lang="he-IL" sz="2000" dirty="0">
                <a:solidFill>
                  <a:schemeClr val="tx1">
                    <a:lumMod val="95000"/>
                    <a:lumOff val="5000"/>
                  </a:schemeClr>
                </a:solidFill>
              </a:rPr>
              <a:t>מחיר המימוש של אופציית הרכש גבוה ממחיר המימוש של אופציית המכר.</a:t>
            </a:r>
          </a:p>
          <a:p>
            <a:pPr marL="0" indent="0">
              <a:buNone/>
            </a:pPr>
            <a:r>
              <a:rPr lang="he-IL" sz="2000" b="1" dirty="0">
                <a:solidFill>
                  <a:schemeClr val="tx1">
                    <a:lumMod val="95000"/>
                    <a:lumOff val="5000"/>
                  </a:schemeClr>
                </a:solidFill>
              </a:rPr>
              <a:t>כתיבת אוכף קטום  </a:t>
            </a:r>
            <a:r>
              <a:rPr lang="he-IL" sz="2000" dirty="0">
                <a:solidFill>
                  <a:schemeClr val="tx1">
                    <a:lumMod val="95000"/>
                    <a:lumOff val="5000"/>
                  </a:schemeClr>
                </a:solidFill>
              </a:rPr>
              <a:t>נעשית </a:t>
            </a:r>
            <a:r>
              <a:rPr lang="he-IL" sz="2000" dirty="0" smtClean="0">
                <a:solidFill>
                  <a:schemeClr val="tx1">
                    <a:lumMod val="95000"/>
                    <a:lumOff val="5000"/>
                  </a:schemeClr>
                </a:solidFill>
              </a:rPr>
              <a:t>על ידי </a:t>
            </a:r>
            <a:r>
              <a:rPr lang="he-IL" sz="2000" dirty="0">
                <a:solidFill>
                  <a:schemeClr val="tx1">
                    <a:lumMod val="95000"/>
                    <a:lumOff val="5000"/>
                  </a:schemeClr>
                </a:solidFill>
              </a:rPr>
              <a:t>כתיבה </a:t>
            </a:r>
            <a:r>
              <a:rPr lang="he-IL" sz="2000" dirty="0" smtClean="0">
                <a:solidFill>
                  <a:schemeClr val="tx1">
                    <a:lumMod val="95000"/>
                    <a:lumOff val="5000"/>
                  </a:schemeClr>
                </a:solidFill>
              </a:rPr>
              <a:t>בו זמנית </a:t>
            </a:r>
            <a:r>
              <a:rPr lang="he-IL" sz="2000" dirty="0">
                <a:solidFill>
                  <a:schemeClr val="tx1">
                    <a:lumMod val="95000"/>
                    <a:lumOff val="5000"/>
                  </a:schemeClr>
                </a:solidFill>
              </a:rPr>
              <a:t>של אופציית </a:t>
            </a:r>
            <a:r>
              <a:rPr lang="he-IL" sz="2000" dirty="0" smtClean="0">
                <a:solidFill>
                  <a:schemeClr val="tx1">
                    <a:lumMod val="95000"/>
                    <a:lumOff val="5000"/>
                  </a:schemeClr>
                </a:solidFill>
              </a:rPr>
              <a:t>רכש ואופציית </a:t>
            </a:r>
            <a:r>
              <a:rPr lang="he-IL" sz="2000" dirty="0">
                <a:solidFill>
                  <a:schemeClr val="tx1">
                    <a:lumMod val="95000"/>
                    <a:lumOff val="5000"/>
                  </a:schemeClr>
                </a:solidFill>
              </a:rPr>
              <a:t>מכר על אותה המניה, לתאריך פקיעה זהה, כאשר מחיר המימוש של </a:t>
            </a:r>
            <a:r>
              <a:rPr lang="he-IL" sz="2000" dirty="0" smtClean="0">
                <a:solidFill>
                  <a:schemeClr val="tx1">
                    <a:lumMod val="95000"/>
                    <a:lumOff val="5000"/>
                  </a:schemeClr>
                </a:solidFill>
              </a:rPr>
              <a:t>אופציית הרכש </a:t>
            </a:r>
            <a:r>
              <a:rPr lang="he-IL" sz="2000" dirty="0">
                <a:solidFill>
                  <a:schemeClr val="tx1">
                    <a:lumMod val="95000"/>
                    <a:lumOff val="5000"/>
                  </a:schemeClr>
                </a:solidFill>
              </a:rPr>
              <a:t>גבוה ממחיר המימוש של אופציית המכר.</a:t>
            </a:r>
          </a:p>
          <a:p>
            <a:pPr marL="0" indent="0">
              <a:buNone/>
            </a:pPr>
            <a:r>
              <a:rPr lang="he-IL" sz="2000" dirty="0">
                <a:solidFill>
                  <a:schemeClr val="tx1">
                    <a:lumMod val="95000"/>
                    <a:lumOff val="5000"/>
                  </a:schemeClr>
                </a:solidFill>
              </a:rPr>
              <a:t>אסטרטגיית האוכף הקטום דומה לאסטרטגיית האוכף, אך אם הציפיות מתבדות ההפסד </a:t>
            </a:r>
            <a:r>
              <a:rPr lang="he-IL" sz="2000" dirty="0" smtClean="0">
                <a:solidFill>
                  <a:schemeClr val="tx1">
                    <a:lumMod val="95000"/>
                    <a:lumOff val="5000"/>
                  </a:schemeClr>
                </a:solidFill>
              </a:rPr>
              <a:t>קטן יותר</a:t>
            </a:r>
            <a:r>
              <a:rPr lang="he-IL" sz="2000" dirty="0">
                <a:solidFill>
                  <a:schemeClr val="tx1">
                    <a:lumMod val="95000"/>
                    <a:lumOff val="5000"/>
                  </a:schemeClr>
                </a:solidFill>
              </a:rPr>
              <a:t>, ולעומת זאת אם הציפיות מתממשות, הרווח קטן יותר.</a:t>
            </a:r>
          </a:p>
          <a:p>
            <a:pPr marL="0" indent="0">
              <a:buNone/>
            </a:pPr>
            <a:endParaRPr lang="he-IL" dirty="0"/>
          </a:p>
        </p:txBody>
      </p:sp>
    </p:spTree>
    <p:extLst>
      <p:ext uri="{BB962C8B-B14F-4D97-AF65-F5344CB8AC3E}">
        <p14:creationId xmlns:p14="http://schemas.microsoft.com/office/powerpoint/2010/main" val="380812343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000" b="1" dirty="0" smtClean="0"/>
              <a:t>דוגמא: רווח או הפסד מקנייה או כתיבה של אוכף קטום</a:t>
            </a:r>
            <a:endParaRPr lang="he-IL" sz="4000" b="1" dirty="0"/>
          </a:p>
        </p:txBody>
      </p:sp>
      <p:sp>
        <p:nvSpPr>
          <p:cNvPr id="3" name="מציין מיקום תוכן 2"/>
          <p:cNvSpPr>
            <a:spLocks noGrp="1"/>
          </p:cNvSpPr>
          <p:nvPr>
            <p:ph idx="1"/>
          </p:nvPr>
        </p:nvSpPr>
        <p:spPr/>
        <p:txBody>
          <a:bodyPr>
            <a:normAutofit/>
          </a:bodyPr>
          <a:lstStyle/>
          <a:p>
            <a:pPr marL="0" indent="0">
              <a:buNone/>
            </a:pPr>
            <a:r>
              <a:rPr lang="he-IL" sz="2200" b="1" u="sng" dirty="0" smtClean="0">
                <a:solidFill>
                  <a:schemeClr val="tx1">
                    <a:lumMod val="95000"/>
                    <a:lumOff val="5000"/>
                  </a:schemeClr>
                </a:solidFill>
              </a:rPr>
              <a:t>נתונים: </a:t>
            </a:r>
          </a:p>
          <a:p>
            <a:r>
              <a:rPr lang="he-IL" sz="2000" dirty="0" smtClean="0">
                <a:solidFill>
                  <a:schemeClr val="tx1">
                    <a:lumMod val="95000"/>
                    <a:lumOff val="5000"/>
                  </a:schemeClr>
                </a:solidFill>
              </a:rPr>
              <a:t>מחיר המניה בזמן קניית האוכף: </a:t>
            </a:r>
            <a:r>
              <a:rPr lang="en-US" sz="2000" dirty="0" smtClean="0">
                <a:solidFill>
                  <a:schemeClr val="tx1">
                    <a:lumMod val="95000"/>
                    <a:lumOff val="5000"/>
                  </a:schemeClr>
                </a:solidFill>
              </a:rPr>
              <a:t>$73</a:t>
            </a:r>
            <a:r>
              <a:rPr lang="he-IL" sz="2000" dirty="0" smtClean="0">
                <a:solidFill>
                  <a:schemeClr val="tx1">
                    <a:lumMod val="95000"/>
                    <a:lumOff val="5000"/>
                  </a:schemeClr>
                </a:solidFill>
              </a:rPr>
              <a:t> .</a:t>
            </a:r>
          </a:p>
          <a:p>
            <a:r>
              <a:rPr lang="he-IL" sz="2000" dirty="0" smtClean="0">
                <a:solidFill>
                  <a:schemeClr val="tx1">
                    <a:lumMod val="95000"/>
                    <a:lumOff val="5000"/>
                  </a:schemeClr>
                </a:solidFill>
              </a:rPr>
              <a:t>מחיר אופציית הרכש: </a:t>
            </a:r>
            <a:r>
              <a:rPr lang="en-US" sz="2000" dirty="0" smtClean="0">
                <a:solidFill>
                  <a:schemeClr val="tx1">
                    <a:lumMod val="95000"/>
                    <a:lumOff val="5000"/>
                  </a:schemeClr>
                </a:solidFill>
              </a:rPr>
              <a:t>$6</a:t>
            </a:r>
            <a:r>
              <a:rPr lang="he-IL" sz="2000" dirty="0" smtClean="0">
                <a:solidFill>
                  <a:schemeClr val="tx1">
                    <a:lumMod val="95000"/>
                    <a:lumOff val="5000"/>
                  </a:schemeClr>
                </a:solidFill>
              </a:rPr>
              <a:t> .</a:t>
            </a:r>
          </a:p>
          <a:p>
            <a:r>
              <a:rPr lang="he-IL" sz="2000" dirty="0" smtClean="0">
                <a:solidFill>
                  <a:schemeClr val="tx1">
                    <a:lumMod val="95000"/>
                    <a:lumOff val="5000"/>
                  </a:schemeClr>
                </a:solidFill>
              </a:rPr>
              <a:t>מחיר המימוש של אופציית הרכש: </a:t>
            </a:r>
            <a:r>
              <a:rPr lang="en-US" sz="2000" dirty="0" smtClean="0">
                <a:solidFill>
                  <a:schemeClr val="tx1">
                    <a:lumMod val="95000"/>
                    <a:lumOff val="5000"/>
                  </a:schemeClr>
                </a:solidFill>
              </a:rPr>
              <a:t>$70</a:t>
            </a:r>
            <a:r>
              <a:rPr lang="he-IL" sz="2000" dirty="0" smtClean="0">
                <a:solidFill>
                  <a:schemeClr val="tx1">
                    <a:lumMod val="95000"/>
                    <a:lumOff val="5000"/>
                  </a:schemeClr>
                </a:solidFill>
              </a:rPr>
              <a:t> .</a:t>
            </a:r>
          </a:p>
          <a:p>
            <a:r>
              <a:rPr lang="he-IL" sz="2000" dirty="0" smtClean="0">
                <a:solidFill>
                  <a:schemeClr val="tx1">
                    <a:lumMod val="95000"/>
                    <a:lumOff val="5000"/>
                  </a:schemeClr>
                </a:solidFill>
              </a:rPr>
              <a:t>מחיר אופציית המכר:</a:t>
            </a:r>
            <a:r>
              <a:rPr lang="en-US" sz="2000" dirty="0" smtClean="0">
                <a:solidFill>
                  <a:schemeClr val="tx1">
                    <a:lumMod val="95000"/>
                    <a:lumOff val="5000"/>
                  </a:schemeClr>
                </a:solidFill>
              </a:rPr>
              <a:t>$1</a:t>
            </a:r>
            <a:r>
              <a:rPr lang="he-IL" sz="2000" dirty="0" smtClean="0">
                <a:solidFill>
                  <a:schemeClr val="tx1">
                    <a:lumMod val="95000"/>
                    <a:lumOff val="5000"/>
                  </a:schemeClr>
                </a:solidFill>
              </a:rPr>
              <a:t> .</a:t>
            </a:r>
          </a:p>
          <a:p>
            <a:r>
              <a:rPr lang="he-IL" sz="2000" dirty="0" smtClean="0">
                <a:solidFill>
                  <a:schemeClr val="tx1">
                    <a:lumMod val="95000"/>
                    <a:lumOff val="5000"/>
                  </a:schemeClr>
                </a:solidFill>
              </a:rPr>
              <a:t>מחיר המימוש של אופציית המכר: </a:t>
            </a:r>
            <a:r>
              <a:rPr lang="en-US" sz="2000" dirty="0" smtClean="0">
                <a:solidFill>
                  <a:schemeClr val="tx1">
                    <a:lumMod val="95000"/>
                    <a:lumOff val="5000"/>
                  </a:schemeClr>
                </a:solidFill>
              </a:rPr>
              <a:t>$60</a:t>
            </a:r>
            <a:r>
              <a:rPr lang="he-IL" sz="2000" dirty="0" smtClean="0">
                <a:solidFill>
                  <a:schemeClr val="tx1">
                    <a:lumMod val="95000"/>
                    <a:lumOff val="5000"/>
                  </a:schemeClr>
                </a:solidFill>
              </a:rPr>
              <a:t> .</a:t>
            </a:r>
          </a:p>
          <a:p>
            <a:endParaRPr lang="he-IL" sz="2800" dirty="0"/>
          </a:p>
        </p:txBody>
      </p:sp>
    </p:spTree>
    <p:extLst>
      <p:ext uri="{BB962C8B-B14F-4D97-AF65-F5344CB8AC3E}">
        <p14:creationId xmlns:p14="http://schemas.microsoft.com/office/powerpoint/2010/main" val="258087703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2015196" y="525195"/>
            <a:ext cx="6721292" cy="5486400"/>
          </a:xfrm>
          <a:prstGeom prst="rect">
            <a:avLst/>
          </a:prstGeom>
        </p:spPr>
      </p:pic>
    </p:spTree>
    <p:extLst>
      <p:ext uri="{BB962C8B-B14F-4D97-AF65-F5344CB8AC3E}">
        <p14:creationId xmlns:p14="http://schemas.microsoft.com/office/powerpoint/2010/main" val="1491339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he-IL" dirty="0" smtClean="0"/>
              <a:t>אופציית רכש - </a:t>
            </a:r>
            <a:r>
              <a:rPr lang="en-US" dirty="0" smtClean="0"/>
              <a:t>Call</a:t>
            </a:r>
            <a:endParaRPr lang="he-IL" dirty="0"/>
          </a:p>
        </p:txBody>
      </p:sp>
      <p:sp>
        <p:nvSpPr>
          <p:cNvPr id="3" name="Content Placeholder 2"/>
          <p:cNvSpPr>
            <a:spLocks noGrp="1"/>
          </p:cNvSpPr>
          <p:nvPr>
            <p:ph idx="1"/>
          </p:nvPr>
        </p:nvSpPr>
        <p:spPr/>
        <p:txBody>
          <a:bodyPr/>
          <a:lstStyle/>
          <a:p>
            <a:pPr marL="109728" indent="0">
              <a:buNone/>
            </a:pPr>
            <a:r>
              <a:rPr lang="he-IL" dirty="0" smtClean="0">
                <a:cs typeface="+mj-cs"/>
              </a:rPr>
              <a:t>אופציה </a:t>
            </a:r>
            <a:r>
              <a:rPr lang="he-IL" dirty="0">
                <a:cs typeface="+mj-cs"/>
              </a:rPr>
              <a:t>שבה ניתנת זכות למחזיק </a:t>
            </a:r>
            <a:r>
              <a:rPr lang="he-IL" dirty="0" smtClean="0">
                <a:cs typeface="+mj-cs"/>
              </a:rPr>
              <a:t>באופציה</a:t>
            </a:r>
            <a:r>
              <a:rPr lang="he-IL" dirty="0">
                <a:cs typeface="+mj-cs"/>
              </a:rPr>
              <a:t> לקנות </a:t>
            </a:r>
            <a:r>
              <a:rPr lang="he-IL" dirty="0" smtClean="0">
                <a:cs typeface="+mj-cs"/>
              </a:rPr>
              <a:t>נייר</a:t>
            </a:r>
            <a:r>
              <a:rPr lang="he-IL" dirty="0">
                <a:cs typeface="+mj-cs"/>
              </a:rPr>
              <a:t> ערך מסוים במחיר ספציפי, תמורת פרמיה, בכל </a:t>
            </a:r>
            <a:r>
              <a:rPr lang="he-IL" dirty="0" smtClean="0">
                <a:cs typeface="+mj-cs"/>
              </a:rPr>
              <a:t>זמן בתוך</a:t>
            </a:r>
            <a:r>
              <a:rPr lang="he-IL" dirty="0">
                <a:cs typeface="+mj-cs"/>
              </a:rPr>
              <a:t> </a:t>
            </a:r>
            <a:r>
              <a:rPr lang="he-IL" dirty="0" smtClean="0">
                <a:cs typeface="+mj-cs"/>
              </a:rPr>
              <a:t>תקופה ספציפית</a:t>
            </a:r>
            <a:r>
              <a:rPr lang="he-IL" dirty="0">
                <a:cs typeface="+mj-cs"/>
              </a:rPr>
              <a:t>. </a:t>
            </a:r>
            <a:endParaRPr lang="he-IL" dirty="0" smtClean="0">
              <a:cs typeface="+mj-cs"/>
            </a:endParaRPr>
          </a:p>
          <a:p>
            <a:pPr marL="109728" indent="0">
              <a:buNone/>
            </a:pPr>
            <a:endParaRPr lang="he-IL" dirty="0" smtClean="0">
              <a:cs typeface="+mj-cs"/>
            </a:endParaRPr>
          </a:p>
          <a:p>
            <a:pPr marL="109728" indent="0">
              <a:buNone/>
            </a:pPr>
            <a:r>
              <a:rPr lang="he-IL" dirty="0" smtClean="0">
                <a:cs typeface="+mj-cs"/>
              </a:rPr>
              <a:t>אופציית </a:t>
            </a:r>
            <a:r>
              <a:rPr lang="he-IL" dirty="0">
                <a:cs typeface="+mj-cs"/>
              </a:rPr>
              <a:t>רכש הוא </a:t>
            </a:r>
            <a:r>
              <a:rPr lang="he-IL" dirty="0" smtClean="0">
                <a:cs typeface="+mj-cs"/>
              </a:rPr>
              <a:t>הימור</a:t>
            </a:r>
            <a:r>
              <a:rPr lang="he-IL" dirty="0">
                <a:cs typeface="+mj-cs"/>
              </a:rPr>
              <a:t> על עלייה במחיר המנייה לעומת אופציית מכר שהוא הימור על </a:t>
            </a:r>
            <a:r>
              <a:rPr lang="he-IL" dirty="0" smtClean="0">
                <a:cs typeface="+mj-cs"/>
              </a:rPr>
              <a:t>ירידה</a:t>
            </a:r>
            <a:r>
              <a:rPr lang="he-IL" dirty="0">
                <a:cs typeface="+mj-cs"/>
              </a:rPr>
              <a:t> במחיר המנייה. </a:t>
            </a:r>
            <a:r>
              <a:rPr lang="he-IL" dirty="0"/>
              <a:t/>
            </a:r>
            <a:br>
              <a:rPr lang="he-IL" dirty="0"/>
            </a:br>
            <a:endParaRPr lang="he-IL" dirty="0"/>
          </a:p>
        </p:txBody>
      </p:sp>
    </p:spTree>
    <p:extLst>
      <p:ext uri="{BB962C8B-B14F-4D97-AF65-F5344CB8AC3E}">
        <p14:creationId xmlns:p14="http://schemas.microsoft.com/office/powerpoint/2010/main" val="128713979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duotone>
              <a:prstClr val="black"/>
              <a:schemeClr val="accent2">
                <a:tint val="45000"/>
                <a:satMod val="400000"/>
              </a:schemeClr>
            </a:duotone>
            <a:lum bright="-9000" contrast="1000"/>
          </a:blip>
          <a:stretch>
            <a:fillRect/>
          </a:stretch>
        </p:blipFill>
        <p:spPr>
          <a:xfrm>
            <a:off x="2753025" y="2884431"/>
            <a:ext cx="3637950" cy="1957500"/>
          </a:xfrm>
          <a:prstGeom prst="rect">
            <a:avLst/>
          </a:prstGeom>
        </p:spPr>
      </p:pic>
      <p:sp>
        <p:nvSpPr>
          <p:cNvPr id="6" name="מלבן 5"/>
          <p:cNvSpPr/>
          <p:nvPr/>
        </p:nvSpPr>
        <p:spPr>
          <a:xfrm>
            <a:off x="2256264" y="892118"/>
            <a:ext cx="6143028" cy="430887"/>
          </a:xfrm>
          <a:prstGeom prst="rect">
            <a:avLst/>
          </a:prstGeom>
        </p:spPr>
        <p:txBody>
          <a:bodyPr wrap="none">
            <a:spAutoFit/>
          </a:bodyPr>
          <a:lstStyle/>
          <a:p>
            <a:r>
              <a:rPr lang="he-IL" sz="2200" b="1" u="sng" dirty="0" smtClean="0"/>
              <a:t>רווח או הפסד לקונה האוכף הקטום בסגירת הפוזיציה</a:t>
            </a:r>
            <a:endParaRPr lang="he-IL" sz="2200" b="1" u="sng" dirty="0"/>
          </a:p>
        </p:txBody>
      </p:sp>
    </p:spTree>
    <p:extLst>
      <p:ext uri="{BB962C8B-B14F-4D97-AF65-F5344CB8AC3E}">
        <p14:creationId xmlns:p14="http://schemas.microsoft.com/office/powerpoint/2010/main" val="3211704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2269473" y="1135942"/>
            <a:ext cx="6127181" cy="5217967"/>
            <a:chOff x="1842" y="549"/>
            <a:chExt cx="5508" cy="3518"/>
          </a:xfrm>
        </p:grpSpPr>
        <p:sp>
          <p:nvSpPr>
            <p:cNvPr id="7" name="AutoShape 3"/>
            <p:cNvSpPr>
              <a:spLocks noChangeAspect="1" noChangeArrowheads="1" noTextEdit="1"/>
            </p:cNvSpPr>
            <p:nvPr/>
          </p:nvSpPr>
          <p:spPr bwMode="auto">
            <a:xfrm>
              <a:off x="1842" y="549"/>
              <a:ext cx="5508" cy="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1029" name="Picture 5"/>
            <p:cNvPicPr>
              <a:picLocks noChangeAspect="1" noChangeArrowheads="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417" t="9673" r="-1" b="778"/>
            <a:stretch/>
          </p:blipFill>
          <p:spPr bwMode="auto">
            <a:xfrm>
              <a:off x="1848" y="782"/>
              <a:ext cx="5488" cy="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2971800" y="926124"/>
            <a:ext cx="5409280" cy="769441"/>
          </a:xfrm>
          <a:prstGeom prst="rect">
            <a:avLst/>
          </a:prstGeom>
          <a:noFill/>
        </p:spPr>
        <p:txBody>
          <a:bodyPr wrap="square" rtlCol="1">
            <a:spAutoFit/>
          </a:bodyPr>
          <a:lstStyle/>
          <a:p>
            <a:r>
              <a:rPr lang="he-IL" sz="2200" b="1" u="sng" dirty="0" smtClean="0"/>
              <a:t>רווח או הפסד לכותב האוכף הקטום בסגירת הפוזיציה</a:t>
            </a:r>
            <a:endParaRPr lang="he-IL" sz="2200" b="1" u="sng" dirty="0"/>
          </a:p>
        </p:txBody>
      </p:sp>
    </p:spTree>
    <p:extLst>
      <p:ext uri="{BB962C8B-B14F-4D97-AF65-F5344CB8AC3E}">
        <p14:creationId xmlns:p14="http://schemas.microsoft.com/office/powerpoint/2010/main" val="242095922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0"/>
            <a:r>
              <a:rPr lang="en-US" dirty="0" smtClean="0"/>
              <a:t> </a:t>
            </a:r>
            <a:r>
              <a:rPr lang="en-US" b="1" dirty="0" smtClean="0"/>
              <a:t>Spreads</a:t>
            </a:r>
            <a:r>
              <a:rPr lang="he-IL" b="1" dirty="0" smtClean="0"/>
              <a:t>אסטרטגיות מרווח - </a:t>
            </a:r>
            <a:br>
              <a:rPr lang="he-IL" b="1" dirty="0" smtClean="0"/>
            </a:br>
            <a:endParaRPr lang="he-IL" b="1" dirty="0"/>
          </a:p>
        </p:txBody>
      </p:sp>
      <p:sp>
        <p:nvSpPr>
          <p:cNvPr id="3" name="מציין מיקום תוכן 2"/>
          <p:cNvSpPr>
            <a:spLocks noGrp="1"/>
          </p:cNvSpPr>
          <p:nvPr>
            <p:ph idx="1"/>
          </p:nvPr>
        </p:nvSpPr>
        <p:spPr>
          <a:xfrm>
            <a:off x="1941909" y="1969478"/>
            <a:ext cx="6665760" cy="3941745"/>
          </a:xfrm>
        </p:spPr>
        <p:txBody>
          <a:bodyPr/>
          <a:lstStyle/>
          <a:p>
            <a:pPr marL="0" indent="0">
              <a:buNone/>
            </a:pPr>
            <a:r>
              <a:rPr lang="he-IL" sz="2000" dirty="0" smtClean="0">
                <a:solidFill>
                  <a:schemeClr val="tx1">
                    <a:lumMod val="95000"/>
                    <a:lumOff val="5000"/>
                  </a:schemeClr>
                </a:solidFill>
              </a:rPr>
              <a:t>מרווח הנו שילוב של אופציות מאותו סוג : שתי אופציות רכש או יותר ,או לחלופין, שתי אופציות מכר או יותר. </a:t>
            </a:r>
          </a:p>
          <a:p>
            <a:pPr marL="0" indent="0">
              <a:buNone/>
            </a:pPr>
            <a:r>
              <a:rPr lang="he-IL" sz="2000" dirty="0" smtClean="0">
                <a:solidFill>
                  <a:schemeClr val="tx1">
                    <a:lumMod val="95000"/>
                    <a:lumOff val="5000"/>
                  </a:schemeClr>
                </a:solidFill>
              </a:rPr>
              <a:t>האופציות הנן על אותה המניה, והמרווח הוא במחיר המימוש השונה בין האופציות או בזמן הפקיעה השונה .</a:t>
            </a:r>
          </a:p>
          <a:p>
            <a:pPr marL="0" indent="0">
              <a:buNone/>
            </a:pPr>
            <a:r>
              <a:rPr lang="he-IL" sz="2000" dirty="0" smtClean="0">
                <a:solidFill>
                  <a:schemeClr val="tx1">
                    <a:lumMod val="95000"/>
                    <a:lumOff val="5000"/>
                  </a:schemeClr>
                </a:solidFill>
              </a:rPr>
              <a:t>חלק מהאופציות הכלולות במרווח הינן בפוזיציית קנייה וחלק בפוזיציית מכירה. </a:t>
            </a:r>
          </a:p>
          <a:p>
            <a:pPr marL="0" indent="0">
              <a:buNone/>
            </a:pPr>
            <a:r>
              <a:rPr lang="he-IL" sz="2000" dirty="0" smtClean="0">
                <a:solidFill>
                  <a:schemeClr val="tx1">
                    <a:lumMod val="95000"/>
                    <a:lumOff val="5000"/>
                  </a:schemeClr>
                </a:solidFill>
              </a:rPr>
              <a:t>בהמשך שתי דוגמאות של אסטרטגיות מרווח.</a:t>
            </a:r>
          </a:p>
          <a:p>
            <a:pPr marL="0" indent="0">
              <a:buNone/>
            </a:pPr>
            <a:endParaRPr lang="he-IL" dirty="0"/>
          </a:p>
        </p:txBody>
      </p:sp>
    </p:spTree>
    <p:extLst>
      <p:ext uri="{BB962C8B-B14F-4D97-AF65-F5344CB8AC3E}">
        <p14:creationId xmlns:p14="http://schemas.microsoft.com/office/powerpoint/2010/main" val="162450773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0"/>
            <a:r>
              <a:rPr lang="en-US" dirty="0" smtClean="0"/>
              <a:t> </a:t>
            </a:r>
            <a:r>
              <a:rPr lang="en-US" b="1" dirty="0" smtClean="0"/>
              <a:t>Bearish Spread </a:t>
            </a:r>
            <a:r>
              <a:rPr lang="he-IL" b="1" dirty="0" smtClean="0"/>
              <a:t>מרווח יורד -</a:t>
            </a:r>
            <a:br>
              <a:rPr lang="he-IL" b="1" dirty="0" smtClean="0"/>
            </a:br>
            <a:endParaRPr lang="he-IL" b="1" dirty="0"/>
          </a:p>
        </p:txBody>
      </p:sp>
      <p:sp>
        <p:nvSpPr>
          <p:cNvPr id="3" name="מציין מיקום תוכן 2"/>
          <p:cNvSpPr>
            <a:spLocks noGrp="1"/>
          </p:cNvSpPr>
          <p:nvPr>
            <p:ph idx="1"/>
          </p:nvPr>
        </p:nvSpPr>
        <p:spPr>
          <a:xfrm>
            <a:off x="1950701" y="1723291"/>
            <a:ext cx="6727307" cy="4689232"/>
          </a:xfrm>
        </p:spPr>
        <p:txBody>
          <a:bodyPr>
            <a:normAutofit/>
          </a:bodyPr>
          <a:lstStyle/>
          <a:p>
            <a:pPr marL="0" indent="0">
              <a:buNone/>
            </a:pPr>
            <a:r>
              <a:rPr lang="he-IL" sz="2000" dirty="0" smtClean="0">
                <a:solidFill>
                  <a:schemeClr val="tx1">
                    <a:lumMod val="95000"/>
                    <a:lumOff val="5000"/>
                  </a:schemeClr>
                </a:solidFill>
              </a:rPr>
              <a:t>באסטרטגיה זו המשקיע כותב אופציית רכש וקונה, בו זמנית, אופציית רכש אחרת עם מחיר מימוש גבוה יותר. </a:t>
            </a:r>
          </a:p>
          <a:p>
            <a:pPr marL="0" indent="0">
              <a:buNone/>
            </a:pPr>
            <a:r>
              <a:rPr lang="he-IL" sz="2000" dirty="0" smtClean="0">
                <a:solidFill>
                  <a:schemeClr val="tx1">
                    <a:lumMod val="95000"/>
                    <a:lumOff val="5000"/>
                  </a:schemeClr>
                </a:solidFill>
              </a:rPr>
              <a:t>הציפייה הכללית כאן היא לירידת מחיר המניה. </a:t>
            </a:r>
          </a:p>
          <a:p>
            <a:pPr marL="0" indent="0">
              <a:buNone/>
            </a:pPr>
            <a:r>
              <a:rPr lang="he-IL" sz="2000" dirty="0" smtClean="0">
                <a:solidFill>
                  <a:schemeClr val="tx1">
                    <a:lumMod val="95000"/>
                    <a:lumOff val="5000"/>
                  </a:schemeClr>
                </a:solidFill>
              </a:rPr>
              <a:t>בירידת מחיר המניה הרווח מוגבל, אך גם ההפסד מוגבל בעליית מחיר המניה. </a:t>
            </a:r>
          </a:p>
          <a:p>
            <a:pPr marL="0" indent="0">
              <a:buNone/>
            </a:pPr>
            <a:r>
              <a:rPr lang="he-IL" sz="2000" dirty="0" smtClean="0">
                <a:solidFill>
                  <a:schemeClr val="tx1">
                    <a:lumMod val="95000"/>
                    <a:lumOff val="5000"/>
                  </a:schemeClr>
                </a:solidFill>
              </a:rPr>
              <a:t>פוזיציה זו מתאימה למשקיע הצופה לירידה במחיר מניית הבסיס ,או הצופה שהחשש לירידה גבוה מהסיכוי לעליית המחיר. </a:t>
            </a:r>
          </a:p>
          <a:p>
            <a:pPr marL="0" indent="0">
              <a:buNone/>
            </a:pPr>
            <a:r>
              <a:rPr lang="he-IL" sz="2000" dirty="0" smtClean="0">
                <a:solidFill>
                  <a:schemeClr val="tx1">
                    <a:lumMod val="95000"/>
                    <a:lumOff val="5000"/>
                  </a:schemeClr>
                </a:solidFill>
              </a:rPr>
              <a:t>אם המחיר ירד, צפוי המשקיע לרווח ואילו אם המחיר יעלה, בניגוד לציפיותיו , ההפסד מוגבל. </a:t>
            </a:r>
          </a:p>
          <a:p>
            <a:pPr marL="0" indent="0">
              <a:buNone/>
            </a:pPr>
            <a:r>
              <a:rPr lang="he-IL" sz="2000" dirty="0" smtClean="0">
                <a:solidFill>
                  <a:schemeClr val="tx1">
                    <a:lumMod val="95000"/>
                    <a:lumOff val="5000"/>
                  </a:schemeClr>
                </a:solidFill>
              </a:rPr>
              <a:t>ניתן ליצור מרווח יורד גם על ידי קניית אופציית מכר וכתיבת אופציית מכר בעלת מחיר מימוש נמוך יותר.</a:t>
            </a:r>
          </a:p>
          <a:p>
            <a:endParaRPr lang="he-IL" dirty="0"/>
          </a:p>
        </p:txBody>
      </p:sp>
    </p:spTree>
    <p:extLst>
      <p:ext uri="{BB962C8B-B14F-4D97-AF65-F5344CB8AC3E}">
        <p14:creationId xmlns:p14="http://schemas.microsoft.com/office/powerpoint/2010/main" val="83629435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53487" y="1067990"/>
            <a:ext cx="6683765" cy="1280890"/>
          </a:xfrm>
        </p:spPr>
        <p:txBody>
          <a:bodyPr>
            <a:noAutofit/>
          </a:bodyPr>
          <a:lstStyle/>
          <a:p>
            <a:pPr algn="ctr"/>
            <a:r>
              <a:rPr lang="he-IL" sz="4000" b="1" dirty="0" smtClean="0"/>
              <a:t>דוגמא: הרווח או ההפסד ממרווח יורד וממרווח עולה</a:t>
            </a:r>
            <a:r>
              <a:rPr lang="he-IL" sz="4000" dirty="0" smtClean="0"/>
              <a:t/>
            </a:r>
            <a:br>
              <a:rPr lang="he-IL" sz="4000" dirty="0" smtClean="0"/>
            </a:br>
            <a:endParaRPr lang="he-IL" sz="4000" dirty="0"/>
          </a:p>
        </p:txBody>
      </p:sp>
      <p:sp>
        <p:nvSpPr>
          <p:cNvPr id="3" name="מציין מיקום תוכן 2"/>
          <p:cNvSpPr>
            <a:spLocks noGrp="1"/>
          </p:cNvSpPr>
          <p:nvPr>
            <p:ph idx="1"/>
          </p:nvPr>
        </p:nvSpPr>
        <p:spPr/>
        <p:txBody>
          <a:bodyPr>
            <a:normAutofit/>
          </a:bodyPr>
          <a:lstStyle/>
          <a:p>
            <a:pPr marL="0" indent="0">
              <a:buNone/>
            </a:pPr>
            <a:r>
              <a:rPr lang="he-IL" sz="2000" u="sng" dirty="0" smtClean="0">
                <a:solidFill>
                  <a:schemeClr val="tx1">
                    <a:lumMod val="95000"/>
                    <a:lumOff val="5000"/>
                  </a:schemeClr>
                </a:solidFill>
              </a:rPr>
              <a:t>נתונות שתי האופציות: </a:t>
            </a:r>
          </a:p>
          <a:p>
            <a:r>
              <a:rPr lang="he-IL" sz="2000" b="1" dirty="0" smtClean="0">
                <a:solidFill>
                  <a:schemeClr val="tx1">
                    <a:lumMod val="95000"/>
                    <a:lumOff val="5000"/>
                  </a:schemeClr>
                </a:solidFill>
              </a:rPr>
              <a:t>אופציית </a:t>
            </a:r>
            <a:r>
              <a:rPr lang="en-US" sz="2000" b="1" dirty="0" smtClean="0">
                <a:solidFill>
                  <a:schemeClr val="tx1">
                    <a:lumMod val="95000"/>
                    <a:lumOff val="5000"/>
                  </a:schemeClr>
                </a:solidFill>
              </a:rPr>
              <a:t>A</a:t>
            </a:r>
            <a:r>
              <a:rPr lang="he-IL" sz="2000" dirty="0" smtClean="0">
                <a:solidFill>
                  <a:schemeClr val="tx1">
                    <a:lumMod val="95000"/>
                    <a:lumOff val="5000"/>
                  </a:schemeClr>
                </a:solidFill>
              </a:rPr>
              <a:t> </a:t>
            </a:r>
            <a:r>
              <a:rPr lang="en-US" sz="2000" dirty="0" smtClean="0">
                <a:solidFill>
                  <a:schemeClr val="tx1">
                    <a:lumMod val="95000"/>
                    <a:lumOff val="5000"/>
                  </a:schemeClr>
                </a:solidFill>
              </a:rPr>
              <a:t> -</a:t>
            </a:r>
            <a:r>
              <a:rPr lang="he-IL" sz="2000" dirty="0" smtClean="0">
                <a:solidFill>
                  <a:schemeClr val="tx1">
                    <a:lumMod val="95000"/>
                    <a:lumOff val="5000"/>
                  </a:schemeClr>
                </a:solidFill>
              </a:rPr>
              <a:t>אופציית רכש עם מחיר מימוש 50$ בעלות 8$.</a:t>
            </a:r>
            <a:endParaRPr lang="en-US" sz="2000" dirty="0" smtClean="0">
              <a:solidFill>
                <a:schemeClr val="tx1">
                  <a:lumMod val="95000"/>
                  <a:lumOff val="5000"/>
                </a:schemeClr>
              </a:solidFill>
            </a:endParaRPr>
          </a:p>
          <a:p>
            <a:r>
              <a:rPr lang="he-IL" sz="2000" b="1" dirty="0">
                <a:solidFill>
                  <a:schemeClr val="tx1">
                    <a:lumMod val="95000"/>
                    <a:lumOff val="5000"/>
                  </a:schemeClr>
                </a:solidFill>
              </a:rPr>
              <a:t>אופציית </a:t>
            </a:r>
            <a:r>
              <a:rPr lang="en-US" sz="2000" b="1" dirty="0">
                <a:solidFill>
                  <a:schemeClr val="tx1">
                    <a:lumMod val="95000"/>
                    <a:lumOff val="5000"/>
                  </a:schemeClr>
                </a:solidFill>
              </a:rPr>
              <a:t>B</a:t>
            </a:r>
            <a:r>
              <a:rPr lang="he-IL" sz="2000" dirty="0">
                <a:solidFill>
                  <a:schemeClr val="tx1">
                    <a:lumMod val="95000"/>
                    <a:lumOff val="5000"/>
                  </a:schemeClr>
                </a:solidFill>
              </a:rPr>
              <a:t> </a:t>
            </a:r>
            <a:r>
              <a:rPr lang="en-US" sz="2000" dirty="0">
                <a:solidFill>
                  <a:schemeClr val="tx1">
                    <a:lumMod val="95000"/>
                    <a:lumOff val="5000"/>
                  </a:schemeClr>
                </a:solidFill>
              </a:rPr>
              <a:t> -</a:t>
            </a:r>
            <a:r>
              <a:rPr lang="he-IL" sz="2000" dirty="0">
                <a:solidFill>
                  <a:schemeClr val="tx1">
                    <a:lumMod val="95000"/>
                    <a:lumOff val="5000"/>
                  </a:schemeClr>
                </a:solidFill>
              </a:rPr>
              <a:t>אופציית </a:t>
            </a:r>
            <a:r>
              <a:rPr lang="he-IL" sz="2000" dirty="0" smtClean="0">
                <a:solidFill>
                  <a:schemeClr val="tx1">
                    <a:lumMod val="95000"/>
                    <a:lumOff val="5000"/>
                  </a:schemeClr>
                </a:solidFill>
              </a:rPr>
              <a:t>רכש </a:t>
            </a:r>
            <a:r>
              <a:rPr lang="he-IL" sz="2000" dirty="0">
                <a:solidFill>
                  <a:schemeClr val="tx1">
                    <a:lumMod val="95000"/>
                    <a:lumOff val="5000"/>
                  </a:schemeClr>
                </a:solidFill>
              </a:rPr>
              <a:t>עם מחיר מימוש 60$ בעלות 2$.</a:t>
            </a:r>
          </a:p>
          <a:p>
            <a:pPr marL="0" indent="0">
              <a:buNone/>
            </a:pPr>
            <a:r>
              <a:rPr lang="he-IL" sz="2000" dirty="0" smtClean="0">
                <a:solidFill>
                  <a:schemeClr val="tx1">
                    <a:lumMod val="95000"/>
                    <a:lumOff val="5000"/>
                  </a:schemeClr>
                </a:solidFill>
              </a:rPr>
              <a:t>זמן הפקיעה של האופציות זהה. </a:t>
            </a:r>
          </a:p>
          <a:p>
            <a:pPr marL="0" indent="0">
              <a:buNone/>
            </a:pPr>
            <a:r>
              <a:rPr lang="he-IL" sz="2000" u="sng" dirty="0" smtClean="0">
                <a:solidFill>
                  <a:schemeClr val="tx1">
                    <a:lumMod val="95000"/>
                    <a:lumOff val="5000"/>
                  </a:schemeClr>
                </a:solidFill>
              </a:rPr>
              <a:t>נתונים למרווח יורד: </a:t>
            </a:r>
          </a:p>
          <a:p>
            <a:pPr>
              <a:buFont typeface="Wingdings" panose="05000000000000000000" pitchFamily="2" charset="2"/>
              <a:buChar char="§"/>
            </a:pPr>
            <a:r>
              <a:rPr lang="he-IL" sz="2000" dirty="0" smtClean="0">
                <a:solidFill>
                  <a:schemeClr val="tx1">
                    <a:lumMod val="95000"/>
                    <a:lumOff val="5000"/>
                  </a:schemeClr>
                </a:solidFill>
              </a:rPr>
              <a:t>המשקיע כותב את אופציה </a:t>
            </a:r>
            <a:r>
              <a:rPr lang="en-US" sz="2000" dirty="0" smtClean="0">
                <a:solidFill>
                  <a:schemeClr val="tx1">
                    <a:lumMod val="95000"/>
                    <a:lumOff val="5000"/>
                  </a:schemeClr>
                </a:solidFill>
              </a:rPr>
              <a:t>A</a:t>
            </a:r>
            <a:r>
              <a:rPr lang="he-IL" sz="2000" dirty="0" smtClean="0">
                <a:solidFill>
                  <a:schemeClr val="tx1">
                    <a:lumMod val="95000"/>
                    <a:lumOff val="5000"/>
                  </a:schemeClr>
                </a:solidFill>
              </a:rPr>
              <a:t> וקונה את אופציה </a:t>
            </a:r>
            <a:r>
              <a:rPr lang="en-US" sz="2000" dirty="0" smtClean="0">
                <a:solidFill>
                  <a:schemeClr val="tx1">
                    <a:lumMod val="95000"/>
                    <a:lumOff val="5000"/>
                  </a:schemeClr>
                </a:solidFill>
              </a:rPr>
              <a:t>B</a:t>
            </a:r>
            <a:r>
              <a:rPr lang="he-IL" sz="2000" dirty="0" smtClean="0">
                <a:solidFill>
                  <a:schemeClr val="tx1">
                    <a:lumMod val="95000"/>
                    <a:lumOff val="5000"/>
                  </a:schemeClr>
                </a:solidFill>
              </a:rPr>
              <a:t>.</a:t>
            </a:r>
          </a:p>
        </p:txBody>
      </p:sp>
    </p:spTree>
    <p:extLst>
      <p:ext uri="{BB962C8B-B14F-4D97-AF65-F5344CB8AC3E}">
        <p14:creationId xmlns:p14="http://schemas.microsoft.com/office/powerpoint/2010/main" val="372394342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115616" y="692696"/>
            <a:ext cx="7611331" cy="5486400"/>
          </a:xfrm>
          <a:prstGeom prst="rect">
            <a:avLst/>
          </a:prstGeom>
        </p:spPr>
      </p:pic>
    </p:spTree>
    <p:extLst>
      <p:ext uri="{BB962C8B-B14F-4D97-AF65-F5344CB8AC3E}">
        <p14:creationId xmlns:p14="http://schemas.microsoft.com/office/powerpoint/2010/main" val="410907101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rotWithShape="1">
          <a:blip r:embed="rId2">
            <a:duotone>
              <a:prstClr val="black"/>
              <a:schemeClr val="accent2">
                <a:tint val="45000"/>
                <a:satMod val="400000"/>
              </a:schemeClr>
            </a:duotone>
            <a:lum bright="-20000" contrast="20000"/>
          </a:blip>
          <a:stretch/>
        </p:blipFill>
        <p:spPr>
          <a:xfrm>
            <a:off x="1759467" y="2381931"/>
            <a:ext cx="5625066" cy="2962500"/>
          </a:xfrm>
          <a:prstGeom prst="rect">
            <a:avLst/>
          </a:prstGeom>
        </p:spPr>
      </p:pic>
      <p:sp>
        <p:nvSpPr>
          <p:cNvPr id="2" name="TextBox 1"/>
          <p:cNvSpPr txBox="1"/>
          <p:nvPr/>
        </p:nvSpPr>
        <p:spPr>
          <a:xfrm>
            <a:off x="3297115" y="964160"/>
            <a:ext cx="5354516" cy="769441"/>
          </a:xfrm>
          <a:prstGeom prst="rect">
            <a:avLst/>
          </a:prstGeom>
          <a:noFill/>
        </p:spPr>
        <p:txBody>
          <a:bodyPr wrap="square" rtlCol="1">
            <a:spAutoFit/>
          </a:bodyPr>
          <a:lstStyle/>
          <a:p>
            <a:r>
              <a:rPr lang="he-IL" sz="2200" b="1" u="sng" dirty="0" smtClean="0"/>
              <a:t>רווח או הפסד לקונה המרווח היורד בסגירת פוזיציה</a:t>
            </a:r>
            <a:endParaRPr lang="he-IL" sz="2200" b="1" u="sng" dirty="0"/>
          </a:p>
        </p:txBody>
      </p:sp>
    </p:spTree>
    <p:extLst>
      <p:ext uri="{BB962C8B-B14F-4D97-AF65-F5344CB8AC3E}">
        <p14:creationId xmlns:p14="http://schemas.microsoft.com/office/powerpoint/2010/main" val="210546285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252736"/>
            <a:ext cx="8229600" cy="1600200"/>
          </a:xfrm>
        </p:spPr>
        <p:txBody>
          <a:bodyPr>
            <a:normAutofit fontScale="90000"/>
          </a:bodyPr>
          <a:lstStyle/>
          <a:p>
            <a:pPr algn="r" rtl="0"/>
            <a:r>
              <a:rPr lang="en-US" dirty="0"/>
              <a:t> </a:t>
            </a:r>
            <a:r>
              <a:rPr lang="en-US" b="1" dirty="0"/>
              <a:t>Bullish </a:t>
            </a:r>
            <a:r>
              <a:rPr lang="en-US" b="1" dirty="0" smtClean="0"/>
              <a:t>Spread</a:t>
            </a:r>
            <a:r>
              <a:rPr lang="he-IL" b="1" dirty="0" smtClean="0"/>
              <a:t>מרווח עולה - </a:t>
            </a:r>
            <a:r>
              <a:rPr lang="he-IL" b="1" dirty="0"/>
              <a:t/>
            </a:r>
            <a:br>
              <a:rPr lang="he-IL" b="1" dirty="0"/>
            </a:br>
            <a:endParaRPr lang="he-IL" b="1" dirty="0"/>
          </a:p>
        </p:txBody>
      </p:sp>
      <p:sp>
        <p:nvSpPr>
          <p:cNvPr id="3" name="מציין מיקום תוכן 2"/>
          <p:cNvSpPr>
            <a:spLocks noGrp="1"/>
          </p:cNvSpPr>
          <p:nvPr>
            <p:ph idx="1"/>
          </p:nvPr>
        </p:nvSpPr>
        <p:spPr>
          <a:xfrm>
            <a:off x="1941910" y="1922586"/>
            <a:ext cx="6639383" cy="3988637"/>
          </a:xfrm>
        </p:spPr>
        <p:txBody>
          <a:bodyPr>
            <a:normAutofit/>
          </a:bodyPr>
          <a:lstStyle/>
          <a:p>
            <a:pPr marL="0" indent="0">
              <a:buNone/>
            </a:pPr>
            <a:r>
              <a:rPr lang="he-IL" sz="2000" dirty="0" smtClean="0">
                <a:solidFill>
                  <a:schemeClr val="tx1">
                    <a:lumMod val="95000"/>
                    <a:lumOff val="5000"/>
                  </a:schemeClr>
                </a:solidFill>
              </a:rPr>
              <a:t>באסטרטגיה זו המשקיע קונה אופציית רכש וכותב, בו זמנית, אופציית רכש אחרת עם מחיר מימוש גבוה יותר. </a:t>
            </a:r>
          </a:p>
          <a:p>
            <a:pPr marL="0" indent="0">
              <a:buNone/>
            </a:pPr>
            <a:r>
              <a:rPr lang="he-IL" sz="2000" dirty="0" smtClean="0">
                <a:solidFill>
                  <a:schemeClr val="tx1">
                    <a:lumMod val="95000"/>
                    <a:lumOff val="5000"/>
                  </a:schemeClr>
                </a:solidFill>
              </a:rPr>
              <a:t>הציפייה הכללית כאן היא לעליית מחיר המניה . </a:t>
            </a:r>
          </a:p>
          <a:p>
            <a:pPr marL="0" indent="0">
              <a:buNone/>
            </a:pPr>
            <a:r>
              <a:rPr lang="he-IL" sz="2000" dirty="0" smtClean="0">
                <a:solidFill>
                  <a:schemeClr val="tx1">
                    <a:lumMod val="95000"/>
                    <a:lumOff val="5000"/>
                  </a:schemeClr>
                </a:solidFill>
              </a:rPr>
              <a:t>בירידת המחיר ההפסד מוגבל, אך גם הרווח מוגבל בעליית מחיר המניה. </a:t>
            </a:r>
          </a:p>
          <a:p>
            <a:pPr marL="0" indent="0">
              <a:buNone/>
            </a:pPr>
            <a:r>
              <a:rPr lang="he-IL" sz="2000" dirty="0" smtClean="0">
                <a:solidFill>
                  <a:schemeClr val="tx1">
                    <a:lumMod val="95000"/>
                    <a:lumOff val="5000"/>
                  </a:schemeClr>
                </a:solidFill>
              </a:rPr>
              <a:t>פוזיציה זו מתאימה למשקיע הצופה עלייה במחיר מניית הבסיס, או הצופה שהסיכוי לעלייה גבוה מהחשש לירידת המחיר. </a:t>
            </a:r>
          </a:p>
          <a:p>
            <a:pPr marL="0" indent="0">
              <a:buNone/>
            </a:pPr>
            <a:r>
              <a:rPr lang="he-IL" sz="2000" dirty="0" smtClean="0">
                <a:solidFill>
                  <a:schemeClr val="tx1">
                    <a:lumMod val="95000"/>
                    <a:lumOff val="5000"/>
                  </a:schemeClr>
                </a:solidFill>
              </a:rPr>
              <a:t>אם המחיר יעלה, צפוי המשקיע לרווח ואילו אם המחיר ירד, בניגוד לציפיותיו, ההפסד מוגבל .</a:t>
            </a:r>
          </a:p>
          <a:p>
            <a:pPr marL="0" indent="0">
              <a:buNone/>
            </a:pPr>
            <a:r>
              <a:rPr lang="he-IL" sz="2000" dirty="0" smtClean="0">
                <a:solidFill>
                  <a:schemeClr val="tx1">
                    <a:lumMod val="95000"/>
                    <a:lumOff val="5000"/>
                  </a:schemeClr>
                </a:solidFill>
              </a:rPr>
              <a:t>ניתן ליצור מרווח עולה גם על ידי כתיבת אופציית מכר וקנייה בו זמנית של אופציית מכר אחרת עם מחיר מימוש נמוך יותר. </a:t>
            </a:r>
          </a:p>
          <a:p>
            <a:endParaRPr lang="he-IL" dirty="0"/>
          </a:p>
        </p:txBody>
      </p:sp>
    </p:spTree>
    <p:extLst>
      <p:ext uri="{BB962C8B-B14F-4D97-AF65-F5344CB8AC3E}">
        <p14:creationId xmlns:p14="http://schemas.microsoft.com/office/powerpoint/2010/main" val="30792009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48680"/>
            <a:ext cx="8229600" cy="1600200"/>
          </a:xfrm>
        </p:spPr>
        <p:txBody>
          <a:bodyPr>
            <a:normAutofit fontScale="90000"/>
          </a:bodyPr>
          <a:lstStyle/>
          <a:p>
            <a:pPr algn="ctr"/>
            <a:r>
              <a:rPr lang="he-IL" b="1" dirty="0"/>
              <a:t>דוגמא: הרווח או ההפסד ממרווח יורד וממרווח עולה</a:t>
            </a:r>
            <a:r>
              <a:rPr lang="he-IL" dirty="0"/>
              <a:t/>
            </a:r>
            <a:br>
              <a:rPr lang="he-IL" dirty="0"/>
            </a:br>
            <a:endParaRPr lang="he-IL" dirty="0"/>
          </a:p>
        </p:txBody>
      </p:sp>
      <p:sp>
        <p:nvSpPr>
          <p:cNvPr id="3" name="מציין מיקום תוכן 2"/>
          <p:cNvSpPr>
            <a:spLocks noGrp="1"/>
          </p:cNvSpPr>
          <p:nvPr>
            <p:ph idx="1"/>
          </p:nvPr>
        </p:nvSpPr>
        <p:spPr>
          <a:xfrm>
            <a:off x="457200" y="1927373"/>
            <a:ext cx="8229600" cy="4525963"/>
          </a:xfrm>
        </p:spPr>
        <p:txBody>
          <a:bodyPr/>
          <a:lstStyle/>
          <a:p>
            <a:pPr marL="0" lvl="0" indent="0">
              <a:buNone/>
            </a:pPr>
            <a:r>
              <a:rPr lang="he-IL" sz="2000" u="sng" dirty="0">
                <a:solidFill>
                  <a:schemeClr val="tx1">
                    <a:lumMod val="95000"/>
                    <a:lumOff val="5000"/>
                  </a:schemeClr>
                </a:solidFill>
              </a:rPr>
              <a:t>נתונות שתי האופציות: </a:t>
            </a:r>
          </a:p>
          <a:p>
            <a:r>
              <a:rPr lang="he-IL" sz="2000" b="1" dirty="0">
                <a:solidFill>
                  <a:schemeClr val="tx1">
                    <a:lumMod val="95000"/>
                    <a:lumOff val="5000"/>
                  </a:schemeClr>
                </a:solidFill>
              </a:rPr>
              <a:t>אופציית </a:t>
            </a:r>
            <a:r>
              <a:rPr lang="en-US" sz="2000" b="1" dirty="0">
                <a:solidFill>
                  <a:schemeClr val="tx1">
                    <a:lumMod val="95000"/>
                    <a:lumOff val="5000"/>
                  </a:schemeClr>
                </a:solidFill>
              </a:rPr>
              <a:t>A</a:t>
            </a:r>
            <a:r>
              <a:rPr lang="he-IL" sz="2000" dirty="0">
                <a:solidFill>
                  <a:schemeClr val="tx1">
                    <a:lumMod val="95000"/>
                    <a:lumOff val="5000"/>
                  </a:schemeClr>
                </a:solidFill>
              </a:rPr>
              <a:t> </a:t>
            </a:r>
            <a:r>
              <a:rPr lang="en-US" sz="2000" dirty="0">
                <a:solidFill>
                  <a:schemeClr val="tx1">
                    <a:lumMod val="95000"/>
                    <a:lumOff val="5000"/>
                  </a:schemeClr>
                </a:solidFill>
              </a:rPr>
              <a:t> -</a:t>
            </a:r>
            <a:r>
              <a:rPr lang="he-IL" sz="2000" dirty="0">
                <a:solidFill>
                  <a:schemeClr val="tx1">
                    <a:lumMod val="95000"/>
                    <a:lumOff val="5000"/>
                  </a:schemeClr>
                </a:solidFill>
              </a:rPr>
              <a:t>אופציית רכש עם מחיר מימוש 50$ בעלות 8$.</a:t>
            </a:r>
            <a:endParaRPr lang="en-US" sz="2000" dirty="0">
              <a:solidFill>
                <a:schemeClr val="tx1">
                  <a:lumMod val="95000"/>
                  <a:lumOff val="5000"/>
                </a:schemeClr>
              </a:solidFill>
            </a:endParaRPr>
          </a:p>
          <a:p>
            <a:r>
              <a:rPr lang="he-IL" sz="2000" b="1" dirty="0">
                <a:solidFill>
                  <a:schemeClr val="tx1">
                    <a:lumMod val="95000"/>
                    <a:lumOff val="5000"/>
                  </a:schemeClr>
                </a:solidFill>
              </a:rPr>
              <a:t>אופציית </a:t>
            </a:r>
            <a:r>
              <a:rPr lang="en-US" sz="2000" b="1" dirty="0">
                <a:solidFill>
                  <a:schemeClr val="tx1">
                    <a:lumMod val="95000"/>
                    <a:lumOff val="5000"/>
                  </a:schemeClr>
                </a:solidFill>
              </a:rPr>
              <a:t>B</a:t>
            </a:r>
            <a:r>
              <a:rPr lang="he-IL" sz="2000" dirty="0">
                <a:solidFill>
                  <a:schemeClr val="tx1">
                    <a:lumMod val="95000"/>
                    <a:lumOff val="5000"/>
                  </a:schemeClr>
                </a:solidFill>
              </a:rPr>
              <a:t> </a:t>
            </a:r>
            <a:r>
              <a:rPr lang="en-US" sz="2000" dirty="0">
                <a:solidFill>
                  <a:schemeClr val="tx1">
                    <a:lumMod val="95000"/>
                    <a:lumOff val="5000"/>
                  </a:schemeClr>
                </a:solidFill>
              </a:rPr>
              <a:t> -</a:t>
            </a:r>
            <a:r>
              <a:rPr lang="he-IL" sz="2000" dirty="0">
                <a:solidFill>
                  <a:schemeClr val="tx1">
                    <a:lumMod val="95000"/>
                    <a:lumOff val="5000"/>
                  </a:schemeClr>
                </a:solidFill>
              </a:rPr>
              <a:t>אופציית </a:t>
            </a:r>
            <a:r>
              <a:rPr lang="he-IL" sz="2000" dirty="0" smtClean="0">
                <a:solidFill>
                  <a:schemeClr val="tx1">
                    <a:lumMod val="95000"/>
                    <a:lumOff val="5000"/>
                  </a:schemeClr>
                </a:solidFill>
              </a:rPr>
              <a:t>רכש </a:t>
            </a:r>
            <a:r>
              <a:rPr lang="he-IL" sz="2000" dirty="0">
                <a:solidFill>
                  <a:schemeClr val="tx1">
                    <a:lumMod val="95000"/>
                    <a:lumOff val="5000"/>
                  </a:schemeClr>
                </a:solidFill>
              </a:rPr>
              <a:t>עם מחיר מימוש 60$ בעלות 2$.</a:t>
            </a:r>
          </a:p>
          <a:p>
            <a:pPr marL="0" lvl="0" indent="0">
              <a:buNone/>
            </a:pPr>
            <a:r>
              <a:rPr lang="he-IL" sz="2000" dirty="0">
                <a:solidFill>
                  <a:schemeClr val="tx1">
                    <a:lumMod val="95000"/>
                    <a:lumOff val="5000"/>
                  </a:schemeClr>
                </a:solidFill>
              </a:rPr>
              <a:t>זמן הפקיעה של האופציות זהה. </a:t>
            </a:r>
          </a:p>
          <a:p>
            <a:pPr marL="0" indent="0">
              <a:buNone/>
            </a:pPr>
            <a:r>
              <a:rPr lang="he-IL" sz="2000" u="sng" dirty="0" smtClean="0">
                <a:solidFill>
                  <a:schemeClr val="tx1">
                    <a:lumMod val="95000"/>
                    <a:lumOff val="5000"/>
                  </a:schemeClr>
                </a:solidFill>
              </a:rPr>
              <a:t>נתונים למרווח יורד: </a:t>
            </a:r>
            <a:r>
              <a:rPr lang="en-US" sz="2000" u="sng" dirty="0" smtClean="0">
                <a:solidFill>
                  <a:schemeClr val="tx1">
                    <a:lumMod val="95000"/>
                    <a:lumOff val="5000"/>
                  </a:schemeClr>
                </a:solidFill>
              </a:rPr>
              <a:t> </a:t>
            </a:r>
            <a:endParaRPr lang="he-IL" sz="2000" u="sng" dirty="0" smtClean="0">
              <a:solidFill>
                <a:schemeClr val="tx1">
                  <a:lumMod val="95000"/>
                  <a:lumOff val="5000"/>
                </a:schemeClr>
              </a:solidFill>
            </a:endParaRPr>
          </a:p>
          <a:p>
            <a:pPr>
              <a:buFont typeface="Wingdings" panose="05000000000000000000" pitchFamily="2" charset="2"/>
              <a:buChar char="§"/>
            </a:pPr>
            <a:r>
              <a:rPr lang="he-IL" sz="2000" dirty="0" smtClean="0">
                <a:solidFill>
                  <a:schemeClr val="tx1">
                    <a:lumMod val="95000"/>
                    <a:lumOff val="5000"/>
                  </a:schemeClr>
                </a:solidFill>
              </a:rPr>
              <a:t>המשקיע כותב את אופציה </a:t>
            </a:r>
            <a:r>
              <a:rPr lang="en-US" sz="2000" dirty="0" smtClean="0">
                <a:solidFill>
                  <a:schemeClr val="tx1">
                    <a:lumMod val="95000"/>
                    <a:lumOff val="5000"/>
                  </a:schemeClr>
                </a:solidFill>
              </a:rPr>
              <a:t>A</a:t>
            </a:r>
            <a:r>
              <a:rPr lang="he-IL" sz="2000" dirty="0" smtClean="0">
                <a:solidFill>
                  <a:schemeClr val="tx1">
                    <a:lumMod val="95000"/>
                    <a:lumOff val="5000"/>
                  </a:schemeClr>
                </a:solidFill>
              </a:rPr>
              <a:t> וקונה את אופציה </a:t>
            </a:r>
            <a:r>
              <a:rPr lang="en-US" sz="2000" dirty="0" smtClean="0">
                <a:solidFill>
                  <a:schemeClr val="tx1">
                    <a:lumMod val="95000"/>
                    <a:lumOff val="5000"/>
                  </a:schemeClr>
                </a:solidFill>
              </a:rPr>
              <a:t>B</a:t>
            </a:r>
            <a:r>
              <a:rPr lang="he-IL" sz="2000" dirty="0" smtClean="0">
                <a:solidFill>
                  <a:schemeClr val="tx1">
                    <a:lumMod val="95000"/>
                    <a:lumOff val="5000"/>
                  </a:schemeClr>
                </a:solidFill>
              </a:rPr>
              <a:t>.</a:t>
            </a:r>
          </a:p>
          <a:p>
            <a:endParaRPr lang="he-IL" dirty="0"/>
          </a:p>
        </p:txBody>
      </p:sp>
    </p:spTree>
    <p:extLst>
      <p:ext uri="{BB962C8B-B14F-4D97-AF65-F5344CB8AC3E}">
        <p14:creationId xmlns:p14="http://schemas.microsoft.com/office/powerpoint/2010/main" val="3028955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755576" y="548680"/>
            <a:ext cx="7811408" cy="5669280"/>
          </a:xfrm>
          <a:prstGeom prst="rect">
            <a:avLst/>
          </a:prstGeom>
        </p:spPr>
      </p:pic>
    </p:spTree>
    <p:extLst>
      <p:ext uri="{BB962C8B-B14F-4D97-AF65-F5344CB8AC3E}">
        <p14:creationId xmlns:p14="http://schemas.microsoft.com/office/powerpoint/2010/main" val="4229189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just"/>
            <a:r>
              <a:rPr lang="he-IL" dirty="0" smtClean="0"/>
              <a:t>אופציית מכר- </a:t>
            </a:r>
            <a:r>
              <a:rPr lang="en-US" dirty="0" smtClean="0"/>
              <a:t>Put</a:t>
            </a:r>
            <a:endParaRPr lang="he-IL" dirty="0"/>
          </a:p>
        </p:txBody>
      </p:sp>
      <p:sp>
        <p:nvSpPr>
          <p:cNvPr id="3" name="Content Placeholder 2"/>
          <p:cNvSpPr>
            <a:spLocks noGrp="1"/>
          </p:cNvSpPr>
          <p:nvPr>
            <p:ph idx="1"/>
          </p:nvPr>
        </p:nvSpPr>
        <p:spPr>
          <a:xfrm>
            <a:off x="457200" y="1905000"/>
            <a:ext cx="8382000" cy="4669536"/>
          </a:xfrm>
        </p:spPr>
        <p:txBody>
          <a:bodyPr>
            <a:normAutofit lnSpcReduction="10000"/>
          </a:bodyPr>
          <a:lstStyle/>
          <a:p>
            <a:pPr marL="109728" indent="0">
              <a:buNone/>
            </a:pPr>
            <a:r>
              <a:rPr lang="he-IL" dirty="0" smtClean="0">
                <a:latin typeface="Arial Black" panose="020B0A04020102020204" pitchFamily="34" charset="0"/>
                <a:cs typeface="+mj-cs"/>
              </a:rPr>
              <a:t>אופציה</a:t>
            </a:r>
            <a:r>
              <a:rPr lang="he-IL" dirty="0">
                <a:latin typeface="Arial Black" panose="020B0A04020102020204" pitchFamily="34" charset="0"/>
                <a:cs typeface="+mj-cs"/>
              </a:rPr>
              <a:t> המעניקה לרוכש אותה, תמורת פרמיה קבועה, </a:t>
            </a:r>
            <a:r>
              <a:rPr lang="he-IL" dirty="0" smtClean="0">
                <a:latin typeface="Arial Black" panose="020B0A04020102020204" pitchFamily="34" charset="0"/>
                <a:cs typeface="+mj-cs"/>
              </a:rPr>
              <a:t>זכות לחייב</a:t>
            </a:r>
            <a:r>
              <a:rPr lang="he-IL" dirty="0">
                <a:latin typeface="Arial Black" panose="020B0A04020102020204" pitchFamily="34" charset="0"/>
                <a:cs typeface="+mj-cs"/>
              </a:rPr>
              <a:t> את </a:t>
            </a:r>
            <a:r>
              <a:rPr lang="he-IL" dirty="0" smtClean="0">
                <a:latin typeface="Arial Black" panose="020B0A04020102020204" pitchFamily="34" charset="0"/>
                <a:cs typeface="+mj-cs"/>
              </a:rPr>
              <a:t>כותב האופציה(המוכר</a:t>
            </a:r>
            <a:r>
              <a:rPr lang="he-IL" dirty="0">
                <a:latin typeface="Arial Black" panose="020B0A04020102020204" pitchFamily="34" charset="0"/>
                <a:cs typeface="+mj-cs"/>
              </a:rPr>
              <a:t>) לקנות ממנו כמות מסוימת של ניירות ערך ספציפיים במחיר שהוסכם עליו תוך </a:t>
            </a:r>
            <a:r>
              <a:rPr lang="he-IL" dirty="0" smtClean="0">
                <a:latin typeface="Arial Black" panose="020B0A04020102020204" pitchFamily="34" charset="0"/>
                <a:cs typeface="+mj-cs"/>
              </a:rPr>
              <a:t>תקופה הקבועה </a:t>
            </a:r>
            <a:r>
              <a:rPr lang="he-IL" dirty="0">
                <a:latin typeface="Arial Black" panose="020B0A04020102020204" pitchFamily="34" charset="0"/>
                <a:cs typeface="+mj-cs"/>
              </a:rPr>
              <a:t>בהסכם. </a:t>
            </a:r>
            <a:endParaRPr lang="he-IL" dirty="0" smtClean="0">
              <a:latin typeface="Arial Black" panose="020B0A04020102020204" pitchFamily="34" charset="0"/>
              <a:cs typeface="+mj-cs"/>
            </a:endParaRPr>
          </a:p>
          <a:p>
            <a:pPr marL="109728" indent="0">
              <a:buNone/>
            </a:pPr>
            <a:r>
              <a:rPr lang="he-IL" dirty="0" smtClean="0">
                <a:latin typeface="Arial Black" panose="020B0A04020102020204" pitchFamily="34" charset="0"/>
                <a:cs typeface="+mj-cs"/>
              </a:rPr>
              <a:t>אופציית </a:t>
            </a:r>
            <a:r>
              <a:rPr lang="he-IL" dirty="0">
                <a:latin typeface="Arial Black" panose="020B0A04020102020204" pitchFamily="34" charset="0"/>
                <a:cs typeface="+mj-cs"/>
              </a:rPr>
              <a:t>מכר הוא </a:t>
            </a:r>
            <a:r>
              <a:rPr lang="he-IL" dirty="0" smtClean="0">
                <a:latin typeface="Arial Black" panose="020B0A04020102020204" pitchFamily="34" charset="0"/>
                <a:cs typeface="+mj-cs"/>
              </a:rPr>
              <a:t>הימור</a:t>
            </a:r>
            <a:r>
              <a:rPr lang="he-IL" dirty="0">
                <a:latin typeface="Arial Black" panose="020B0A04020102020204" pitchFamily="34" charset="0"/>
                <a:cs typeface="+mj-cs"/>
              </a:rPr>
              <a:t> על </a:t>
            </a:r>
            <a:r>
              <a:rPr lang="he-IL" dirty="0" smtClean="0">
                <a:latin typeface="Arial Black" panose="020B0A04020102020204" pitchFamily="34" charset="0"/>
                <a:cs typeface="+mj-cs"/>
              </a:rPr>
              <a:t>ירידה במחיר </a:t>
            </a:r>
            <a:r>
              <a:rPr lang="he-IL" dirty="0">
                <a:latin typeface="Arial Black" panose="020B0A04020102020204" pitchFamily="34" charset="0"/>
                <a:cs typeface="+mj-cs"/>
              </a:rPr>
              <a:t>המנייה לעומת אופציית רכש שהוא הימור על עלייה במחיר המנייה. </a:t>
            </a:r>
            <a:br>
              <a:rPr lang="he-IL" dirty="0">
                <a:latin typeface="Arial Black" panose="020B0A04020102020204" pitchFamily="34" charset="0"/>
                <a:cs typeface="+mj-cs"/>
              </a:rPr>
            </a:br>
            <a:r>
              <a:rPr lang="he-IL" dirty="0">
                <a:latin typeface="Arial Black" panose="020B0A04020102020204" pitchFamily="34" charset="0"/>
                <a:cs typeface="+mj-cs"/>
              </a:rPr>
              <a:t>אורך התקופה </a:t>
            </a:r>
            <a:r>
              <a:rPr lang="he-IL" dirty="0" smtClean="0">
                <a:latin typeface="Arial Black" panose="020B0A04020102020204" pitchFamily="34" charset="0"/>
                <a:cs typeface="+mj-cs"/>
              </a:rPr>
              <a:t>ומחיר המימוש נקבעים </a:t>
            </a:r>
            <a:r>
              <a:rPr lang="he-IL" dirty="0">
                <a:latin typeface="Arial Black" panose="020B0A04020102020204" pitchFamily="34" charset="0"/>
                <a:cs typeface="+mj-cs"/>
              </a:rPr>
              <a:t>מראש בין המוכר </a:t>
            </a:r>
            <a:r>
              <a:rPr lang="he-IL" dirty="0" smtClean="0">
                <a:latin typeface="Arial Black" panose="020B0A04020102020204" pitchFamily="34" charset="0"/>
                <a:cs typeface="+mj-cs"/>
              </a:rPr>
              <a:t>לקונה.</a:t>
            </a:r>
          </a:p>
          <a:p>
            <a:pPr marL="109728" indent="0">
              <a:buNone/>
            </a:pPr>
            <a:r>
              <a:rPr lang="he-IL" dirty="0" smtClean="0">
                <a:latin typeface="Arial Black" panose="020B0A04020102020204" pitchFamily="34" charset="0"/>
                <a:cs typeface="+mj-cs"/>
              </a:rPr>
              <a:t>התקופה </a:t>
            </a:r>
            <a:r>
              <a:rPr lang="he-IL" dirty="0">
                <a:latin typeface="Arial Black" panose="020B0A04020102020204" pitchFamily="34" charset="0"/>
                <a:cs typeface="+mj-cs"/>
              </a:rPr>
              <a:t>המקובלת לתקופה של אופציה כזו היא בדרך כלל בין 30 ל-90 יום, והמחיר הינו, בדרך כלל, קרוב </a:t>
            </a:r>
            <a:r>
              <a:rPr lang="he-IL" dirty="0" smtClean="0">
                <a:latin typeface="Arial Black" panose="020B0A04020102020204" pitchFamily="34" charset="0"/>
                <a:cs typeface="+mj-cs"/>
              </a:rPr>
              <a:t>למחיר השוק השוטף </a:t>
            </a:r>
            <a:r>
              <a:rPr lang="he-IL" dirty="0">
                <a:latin typeface="Arial Black" panose="020B0A04020102020204" pitchFamily="34" charset="0"/>
                <a:cs typeface="+mj-cs"/>
              </a:rPr>
              <a:t>של ניירות </a:t>
            </a:r>
            <a:r>
              <a:rPr lang="he-IL" dirty="0" smtClean="0">
                <a:latin typeface="Arial Black" panose="020B0A04020102020204" pitchFamily="34" charset="0"/>
                <a:cs typeface="+mj-cs"/>
              </a:rPr>
              <a:t>הערך</a:t>
            </a:r>
            <a:r>
              <a:rPr lang="he-IL" dirty="0">
                <a:latin typeface="Arial Black" panose="020B0A04020102020204" pitchFamily="34" charset="0"/>
                <a:cs typeface="+mj-cs"/>
              </a:rPr>
              <a:t> הנוגעים בדבר. </a:t>
            </a:r>
            <a:endParaRPr lang="he-IL" dirty="0" smtClean="0">
              <a:latin typeface="Arial Black" panose="020B0A04020102020204" pitchFamily="34" charset="0"/>
              <a:cs typeface="+mj-cs"/>
            </a:endParaRPr>
          </a:p>
          <a:p>
            <a:pPr marL="109728" indent="0">
              <a:buNone/>
            </a:pPr>
            <a:r>
              <a:rPr lang="he-IL" dirty="0" smtClean="0">
                <a:latin typeface="Arial Black" panose="020B0A04020102020204" pitchFamily="34" charset="0"/>
                <a:cs typeface="+mj-cs"/>
              </a:rPr>
              <a:t>אופציה </a:t>
            </a:r>
            <a:r>
              <a:rPr lang="he-IL" dirty="0">
                <a:latin typeface="Arial Black" panose="020B0A04020102020204" pitchFamily="34" charset="0"/>
                <a:cs typeface="+mj-cs"/>
              </a:rPr>
              <a:t>כזו יכול שתהיה עסקת </a:t>
            </a:r>
            <a:r>
              <a:rPr lang="he-IL" dirty="0" smtClean="0">
                <a:latin typeface="Arial Black" panose="020B0A04020102020204" pitchFamily="34" charset="0"/>
                <a:cs typeface="+mj-cs"/>
              </a:rPr>
              <a:t>גידור</a:t>
            </a:r>
            <a:r>
              <a:rPr lang="he-IL" dirty="0">
                <a:latin typeface="Arial Black" panose="020B0A04020102020204" pitchFamily="34" charset="0"/>
                <a:cs typeface="+mj-cs"/>
              </a:rPr>
              <a:t> למשקיע החושש מפני ירידת שערים בעתיד. </a:t>
            </a:r>
          </a:p>
        </p:txBody>
      </p:sp>
    </p:spTree>
    <p:extLst>
      <p:ext uri="{BB962C8B-B14F-4D97-AF65-F5344CB8AC3E}">
        <p14:creationId xmlns:p14="http://schemas.microsoft.com/office/powerpoint/2010/main" val="95671650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rotWithShape="1">
          <a:blip r:embed="rId2">
            <a:duotone>
              <a:prstClr val="black"/>
              <a:schemeClr val="accent2">
                <a:tint val="45000"/>
                <a:satMod val="400000"/>
              </a:schemeClr>
            </a:duotone>
            <a:lum bright="-20000" contrast="20000"/>
          </a:blip>
          <a:stretch/>
        </p:blipFill>
        <p:spPr>
          <a:xfrm>
            <a:off x="1453757" y="2123181"/>
            <a:ext cx="6236486" cy="3480000"/>
          </a:xfrm>
          <a:prstGeom prst="rect">
            <a:avLst/>
          </a:prstGeom>
        </p:spPr>
      </p:pic>
      <p:sp>
        <p:nvSpPr>
          <p:cNvPr id="3" name="TextBox 2"/>
          <p:cNvSpPr txBox="1"/>
          <p:nvPr/>
        </p:nvSpPr>
        <p:spPr>
          <a:xfrm>
            <a:off x="3305908" y="762001"/>
            <a:ext cx="5161085" cy="769441"/>
          </a:xfrm>
          <a:prstGeom prst="rect">
            <a:avLst/>
          </a:prstGeom>
          <a:noFill/>
        </p:spPr>
        <p:txBody>
          <a:bodyPr wrap="square" rtlCol="1">
            <a:spAutoFit/>
          </a:bodyPr>
          <a:lstStyle/>
          <a:p>
            <a:r>
              <a:rPr lang="he-IL" sz="2200" b="1" u="sng" dirty="0" smtClean="0"/>
              <a:t>רווח או הפסד לקונה המרווח העולה בסגירת פוזיציה</a:t>
            </a:r>
            <a:endParaRPr lang="he-IL" sz="2200" b="1" u="sng" dirty="0"/>
          </a:p>
        </p:txBody>
      </p:sp>
    </p:spTree>
    <p:extLst>
      <p:ext uri="{BB962C8B-B14F-4D97-AF65-F5344CB8AC3E}">
        <p14:creationId xmlns:p14="http://schemas.microsoft.com/office/powerpoint/2010/main" val="174845452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496" y="2348880"/>
            <a:ext cx="9289032" cy="2664296"/>
          </a:xfrm>
        </p:spPr>
        <p:txBody>
          <a:bodyPr>
            <a:noAutofit/>
          </a:bodyPr>
          <a:lstStyle/>
          <a:p>
            <a:pPr algn="ctr"/>
            <a:r>
              <a:rPr lang="en-US" sz="4800" dirty="0" smtClean="0">
                <a:latin typeface="David" pitchFamily="34" charset="-79"/>
                <a:cs typeface="David" pitchFamily="34" charset="-79"/>
              </a:rPr>
              <a:t/>
            </a:r>
            <a:br>
              <a:rPr lang="en-US" sz="4800" dirty="0" smtClean="0">
                <a:latin typeface="David" pitchFamily="34" charset="-79"/>
                <a:cs typeface="David" pitchFamily="34" charset="-79"/>
              </a:rPr>
            </a:br>
            <a:r>
              <a:rPr lang="en-US" sz="4800" dirty="0">
                <a:latin typeface="David" pitchFamily="34" charset="-79"/>
                <a:cs typeface="David" pitchFamily="34" charset="-79"/>
              </a:rPr>
              <a:t/>
            </a:r>
            <a:br>
              <a:rPr lang="en-US" sz="4800" dirty="0">
                <a:latin typeface="David" pitchFamily="34" charset="-79"/>
                <a:cs typeface="David" pitchFamily="34" charset="-79"/>
              </a:rPr>
            </a:br>
            <a:r>
              <a:rPr lang="en-US" sz="4800" dirty="0" smtClean="0">
                <a:latin typeface="David" pitchFamily="34" charset="-79"/>
                <a:cs typeface="David" pitchFamily="34" charset="-79"/>
              </a:rPr>
              <a:t/>
            </a:r>
            <a:br>
              <a:rPr lang="en-US" sz="4800" dirty="0" smtClean="0">
                <a:latin typeface="David" pitchFamily="34" charset="-79"/>
                <a:cs typeface="David" pitchFamily="34" charset="-79"/>
              </a:rPr>
            </a:br>
            <a:r>
              <a:rPr lang="en-US" sz="4800" dirty="0">
                <a:latin typeface="David" pitchFamily="34" charset="-79"/>
                <a:cs typeface="David" pitchFamily="34" charset="-79"/>
              </a:rPr>
              <a:t/>
            </a:r>
            <a:br>
              <a:rPr lang="en-US" sz="4800" dirty="0">
                <a:latin typeface="David" pitchFamily="34" charset="-79"/>
                <a:cs typeface="David" pitchFamily="34" charset="-79"/>
              </a:rPr>
            </a:br>
            <a:r>
              <a:rPr lang="he-IL" sz="4800" dirty="0" smtClean="0">
                <a:latin typeface="David" pitchFamily="34" charset="-79"/>
                <a:cs typeface="David" pitchFamily="34" charset="-79"/>
              </a:rPr>
              <a:t/>
            </a:r>
            <a:br>
              <a:rPr lang="he-IL" sz="4800" dirty="0" smtClean="0">
                <a:latin typeface="David" pitchFamily="34" charset="-79"/>
                <a:cs typeface="David" pitchFamily="34" charset="-79"/>
              </a:rPr>
            </a:br>
            <a:r>
              <a:rPr lang="he-IL" sz="4800" dirty="0" smtClean="0">
                <a:latin typeface="David" pitchFamily="34" charset="-79"/>
                <a:cs typeface="David" pitchFamily="34" charset="-79"/>
              </a:rPr>
              <a:t>נושא העבודה: פרייבט אקוויטי</a:t>
            </a:r>
            <a:br>
              <a:rPr lang="he-IL" sz="4800" dirty="0" smtClean="0">
                <a:latin typeface="David" pitchFamily="34" charset="-79"/>
                <a:cs typeface="David" pitchFamily="34" charset="-79"/>
              </a:rPr>
            </a:br>
            <a:r>
              <a:rPr lang="he-IL" sz="4800" dirty="0" smtClean="0">
                <a:latin typeface="David" pitchFamily="34" charset="-79"/>
                <a:cs typeface="David" pitchFamily="34" charset="-79"/>
              </a:rPr>
              <a:t/>
            </a:r>
            <a:br>
              <a:rPr lang="he-IL" sz="4800" dirty="0" smtClean="0">
                <a:latin typeface="David" pitchFamily="34" charset="-79"/>
                <a:cs typeface="David" pitchFamily="34" charset="-79"/>
              </a:rPr>
            </a:br>
            <a:endParaRPr lang="en-US" sz="4800" dirty="0">
              <a:latin typeface="David" pitchFamily="34" charset="-79"/>
              <a:cs typeface="David" pitchFamily="34" charset="-79"/>
            </a:endParaRPr>
          </a:p>
        </p:txBody>
      </p:sp>
    </p:spTree>
    <p:extLst>
      <p:ext uri="{BB962C8B-B14F-4D97-AF65-F5344CB8AC3E}">
        <p14:creationId xmlns:p14="http://schemas.microsoft.com/office/powerpoint/2010/main" val="359687059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44624"/>
            <a:ext cx="7406640" cy="1472184"/>
          </a:xfrm>
        </p:spPr>
        <p:txBody>
          <a:bodyPr/>
          <a:lstStyle/>
          <a:p>
            <a:pPr algn="r" rtl="1"/>
            <a:r>
              <a:rPr lang="he-IL" dirty="0" smtClean="0">
                <a:latin typeface="David" pitchFamily="34" charset="-79"/>
                <a:cs typeface="David" pitchFamily="34" charset="-79"/>
              </a:rPr>
              <a:t>פרייבט אקוויטי</a:t>
            </a:r>
            <a:endParaRPr lang="en-US" dirty="0">
              <a:latin typeface="David" pitchFamily="34" charset="-79"/>
              <a:cs typeface="David" pitchFamily="34" charset="-79"/>
            </a:endParaRPr>
          </a:p>
        </p:txBody>
      </p:sp>
      <p:sp>
        <p:nvSpPr>
          <p:cNvPr id="3" name="Subtitle 2"/>
          <p:cNvSpPr>
            <a:spLocks noGrp="1"/>
          </p:cNvSpPr>
          <p:nvPr>
            <p:ph type="subTitle" idx="1"/>
          </p:nvPr>
        </p:nvSpPr>
        <p:spPr>
          <a:xfrm>
            <a:off x="1432560" y="1772816"/>
            <a:ext cx="7406640" cy="1752600"/>
          </a:xfrm>
        </p:spPr>
        <p:txBody>
          <a:bodyPr>
            <a:noAutofit/>
          </a:bodyPr>
          <a:lstStyle/>
          <a:p>
            <a:pPr marL="370332" indent="-342900" algn="r" rtl="1">
              <a:buFont typeface="Wingdings" pitchFamily="2" charset="2"/>
              <a:buChar char="v"/>
            </a:pPr>
            <a:r>
              <a:rPr lang="he-IL" sz="2400" dirty="0">
                <a:latin typeface="David" pitchFamily="34" charset="-79"/>
                <a:cs typeface="David" pitchFamily="34" charset="-79"/>
              </a:rPr>
              <a:t>קרן השקעות פרטיות ("</a:t>
            </a:r>
            <a:r>
              <a:rPr lang="en-US" sz="2400" dirty="0">
                <a:latin typeface="David" pitchFamily="34" charset="-79"/>
                <a:cs typeface="David" pitchFamily="34" charset="-79"/>
              </a:rPr>
              <a:t>Private Equity</a:t>
            </a:r>
            <a:r>
              <a:rPr lang="he-IL" sz="2400" dirty="0">
                <a:latin typeface="David" pitchFamily="34" charset="-79"/>
                <a:cs typeface="David" pitchFamily="34" charset="-79"/>
              </a:rPr>
              <a:t>") הינה קרן שמוקמת למטרה של ביצוע השקעות. מטרתה לרכוש חברות או נכסים של חברות שיש להן פוטנציאל השבחה או נמצאות במצוקה</a:t>
            </a:r>
            <a:r>
              <a:rPr lang="en-US" sz="2400" dirty="0">
                <a:latin typeface="David" pitchFamily="34" charset="-79"/>
                <a:cs typeface="David" pitchFamily="34" charset="-79"/>
              </a:rPr>
              <a:t>, </a:t>
            </a:r>
            <a:r>
              <a:rPr lang="he-IL" sz="2400" dirty="0">
                <a:latin typeface="David" pitchFamily="34" charset="-79"/>
                <a:cs typeface="David" pitchFamily="34" charset="-79"/>
              </a:rPr>
              <a:t>כדי לשפר את הרווחיות ולממש את ההשקעה כעבור תקופה מסוימת</a:t>
            </a:r>
            <a:r>
              <a:rPr lang="en-US" sz="2400" dirty="0" smtClean="0">
                <a:latin typeface="David" pitchFamily="34" charset="-79"/>
                <a:cs typeface="David" pitchFamily="34" charset="-79"/>
              </a:rPr>
              <a:t>.</a:t>
            </a:r>
          </a:p>
          <a:p>
            <a:pPr algn="r" rtl="1"/>
            <a:endParaRPr lang="en-US" sz="2400" dirty="0">
              <a:latin typeface="David" pitchFamily="34" charset="-79"/>
              <a:cs typeface="David" pitchFamily="34" charset="-79"/>
            </a:endParaRPr>
          </a:p>
          <a:p>
            <a:pPr marL="370332" indent="-342900" algn="r" rtl="1">
              <a:buFont typeface="Wingdings" pitchFamily="2" charset="2"/>
              <a:buChar char="v"/>
            </a:pPr>
            <a:r>
              <a:rPr lang="he-IL" sz="2400" dirty="0">
                <a:latin typeface="David" pitchFamily="34" charset="-79"/>
                <a:cs typeface="David" pitchFamily="34" charset="-79"/>
              </a:rPr>
              <a:t>מאחורי השם פרייבט אקוויטי ישנם סוגים שונים של גופי השקעה, הנבדלים בגודל החברות בהן הן משקיעות, בשלב מחזור החיים של החברות אליהן הן נכנסות ובסוג ההשקעה.</a:t>
            </a:r>
            <a:endParaRPr lang="en-US" sz="2400" dirty="0">
              <a:latin typeface="David" pitchFamily="34" charset="-79"/>
              <a:cs typeface="David" pitchFamily="34" charset="-79"/>
            </a:endParaRPr>
          </a:p>
          <a:p>
            <a:pPr algn="r" rtl="1">
              <a:lnSpc>
                <a:spcPct val="150000"/>
              </a:lnSpc>
            </a:pPr>
            <a:endParaRPr lang="en-US" sz="2400" dirty="0">
              <a:latin typeface="David" pitchFamily="34" charset="-79"/>
              <a:cs typeface="David" pitchFamily="34" charset="-79"/>
            </a:endParaRPr>
          </a:p>
        </p:txBody>
      </p:sp>
    </p:spTree>
    <p:extLst>
      <p:ext uri="{BB962C8B-B14F-4D97-AF65-F5344CB8AC3E}">
        <p14:creationId xmlns:p14="http://schemas.microsoft.com/office/powerpoint/2010/main" val="118257810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44624"/>
            <a:ext cx="7406640" cy="1472184"/>
          </a:xfrm>
        </p:spPr>
        <p:txBody>
          <a:bodyPr/>
          <a:lstStyle/>
          <a:p>
            <a:pPr algn="r" rtl="1"/>
            <a:r>
              <a:rPr lang="he-IL" sz="4800" dirty="0" smtClean="0">
                <a:latin typeface="David" pitchFamily="34" charset="-79"/>
                <a:cs typeface="David" pitchFamily="34" charset="-79"/>
              </a:rPr>
              <a:t>המשך - פרייבט אקוויטי</a:t>
            </a:r>
            <a:endParaRPr lang="en-US" sz="4800" dirty="0">
              <a:latin typeface="David" pitchFamily="34" charset="-79"/>
              <a:cs typeface="David" pitchFamily="34" charset="-79"/>
            </a:endParaRPr>
          </a:p>
        </p:txBody>
      </p:sp>
      <p:sp>
        <p:nvSpPr>
          <p:cNvPr id="3" name="Subtitle 2"/>
          <p:cNvSpPr>
            <a:spLocks noGrp="1"/>
          </p:cNvSpPr>
          <p:nvPr>
            <p:ph type="subTitle" idx="1"/>
          </p:nvPr>
        </p:nvSpPr>
        <p:spPr>
          <a:xfrm>
            <a:off x="1432560" y="1772816"/>
            <a:ext cx="7406640" cy="1752600"/>
          </a:xfrm>
        </p:spPr>
        <p:txBody>
          <a:bodyPr>
            <a:noAutofit/>
          </a:bodyPr>
          <a:lstStyle/>
          <a:p>
            <a:pPr marL="370332" indent="-342900" algn="r" rtl="1">
              <a:buFont typeface="Wingdings" pitchFamily="2" charset="2"/>
              <a:buChar char="v"/>
            </a:pPr>
            <a:r>
              <a:rPr lang="he-IL" sz="2400" dirty="0">
                <a:latin typeface="David" pitchFamily="34" charset="-79"/>
                <a:cs typeface="David" pitchFamily="34" charset="-79"/>
              </a:rPr>
              <a:t>הקרן מנוהלת על ידי מנהל הקרן שיכול להיות אדם פרטי או חברה ייעודית שהוקמה לשם כך. בדרך כלל מדובר באיש או בקבוצה של אנשי עסקים שפועלים לגייס הון מגופים שונים, כגון קרנות פנסיה, </a:t>
            </a:r>
            <a:r>
              <a:rPr lang="he-IL" sz="2400" dirty="0" smtClean="0">
                <a:latin typeface="David" pitchFamily="34" charset="-79"/>
                <a:cs typeface="David" pitchFamily="34" charset="-79"/>
              </a:rPr>
              <a:t>חברות </a:t>
            </a:r>
            <a:r>
              <a:rPr lang="he-IL" sz="2400" dirty="0">
                <a:latin typeface="David" pitchFamily="34" charset="-79"/>
                <a:cs typeface="David" pitchFamily="34" charset="-79"/>
              </a:rPr>
              <a:t>ביטוח, בנקים ומשקיעים פרטיים אמידים במיוחד</a:t>
            </a:r>
            <a:r>
              <a:rPr lang="he-IL" sz="2400" dirty="0" smtClean="0">
                <a:latin typeface="David" pitchFamily="34" charset="-79"/>
                <a:cs typeface="David" pitchFamily="34" charset="-79"/>
              </a:rPr>
              <a:t>.</a:t>
            </a:r>
            <a:endParaRPr lang="en-US" sz="2400" dirty="0" smtClean="0">
              <a:latin typeface="David" pitchFamily="34" charset="-79"/>
              <a:cs typeface="David" pitchFamily="34" charset="-79"/>
            </a:endParaRPr>
          </a:p>
          <a:p>
            <a:pPr algn="r" rtl="1"/>
            <a:endParaRPr lang="en-US" sz="2400" dirty="0">
              <a:latin typeface="David" pitchFamily="34" charset="-79"/>
              <a:cs typeface="David" pitchFamily="34" charset="-79"/>
            </a:endParaRPr>
          </a:p>
          <a:p>
            <a:pPr marL="370332" indent="-342900" algn="r" rtl="1">
              <a:buFont typeface="Wingdings" pitchFamily="2" charset="2"/>
              <a:buChar char="v"/>
            </a:pPr>
            <a:r>
              <a:rPr lang="he-IL" sz="2400" dirty="0">
                <a:latin typeface="David" pitchFamily="34" charset="-79"/>
                <a:cs typeface="David" pitchFamily="34" charset="-79"/>
              </a:rPr>
              <a:t>המשקיעים הופכים לשותפים מוגבלים, ולכן המבנה המשפטי של הקרנות הוא בדרך</a:t>
            </a:r>
            <a:r>
              <a:rPr lang="en-US" sz="2400" dirty="0">
                <a:latin typeface="David" pitchFamily="34" charset="-79"/>
                <a:cs typeface="David" pitchFamily="34" charset="-79"/>
              </a:rPr>
              <a:t>-</a:t>
            </a:r>
            <a:r>
              <a:rPr lang="he-IL" sz="2400" dirty="0">
                <a:latin typeface="David" pitchFamily="34" charset="-79"/>
                <a:cs typeface="David" pitchFamily="34" charset="-79"/>
              </a:rPr>
              <a:t>כלל של שותפות מוגבלת מתוחמת בזמן</a:t>
            </a:r>
            <a:r>
              <a:rPr lang="en-US" sz="2400" dirty="0">
                <a:latin typeface="David" pitchFamily="34" charset="-79"/>
                <a:cs typeface="David" pitchFamily="34" charset="-79"/>
              </a:rPr>
              <a:t>.</a:t>
            </a:r>
          </a:p>
          <a:p>
            <a:pPr algn="r" rtl="1">
              <a:lnSpc>
                <a:spcPct val="150000"/>
              </a:lnSpc>
            </a:pPr>
            <a:endParaRPr lang="en-US" sz="2400" dirty="0">
              <a:latin typeface="David" pitchFamily="34" charset="-79"/>
              <a:cs typeface="David" pitchFamily="34" charset="-79"/>
            </a:endParaRPr>
          </a:p>
        </p:txBody>
      </p:sp>
    </p:spTree>
    <p:extLst>
      <p:ext uri="{BB962C8B-B14F-4D97-AF65-F5344CB8AC3E}">
        <p14:creationId xmlns:p14="http://schemas.microsoft.com/office/powerpoint/2010/main" val="225713250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44624"/>
            <a:ext cx="7406640" cy="1472184"/>
          </a:xfrm>
        </p:spPr>
        <p:txBody>
          <a:bodyPr/>
          <a:lstStyle/>
          <a:p>
            <a:pPr algn="r" rtl="1"/>
            <a:r>
              <a:rPr lang="he-IL" sz="4400" dirty="0" smtClean="0">
                <a:latin typeface="David" pitchFamily="34" charset="-79"/>
                <a:cs typeface="David" pitchFamily="34" charset="-79"/>
              </a:rPr>
              <a:t>המשך - פרייבט אקוויטי</a:t>
            </a:r>
            <a:endParaRPr lang="en-US" sz="4400" dirty="0">
              <a:latin typeface="David" pitchFamily="34" charset="-79"/>
              <a:cs typeface="David" pitchFamily="34" charset="-79"/>
            </a:endParaRPr>
          </a:p>
        </p:txBody>
      </p:sp>
      <p:sp>
        <p:nvSpPr>
          <p:cNvPr id="3" name="Subtitle 2"/>
          <p:cNvSpPr>
            <a:spLocks noGrp="1"/>
          </p:cNvSpPr>
          <p:nvPr>
            <p:ph type="subTitle" idx="1"/>
          </p:nvPr>
        </p:nvSpPr>
        <p:spPr>
          <a:xfrm>
            <a:off x="1432560" y="1772816"/>
            <a:ext cx="7406640" cy="4032448"/>
          </a:xfrm>
        </p:spPr>
        <p:txBody>
          <a:bodyPr>
            <a:noAutofit/>
          </a:bodyPr>
          <a:lstStyle/>
          <a:p>
            <a:pPr marL="370332" indent="-342900" algn="r" rtl="1">
              <a:buFont typeface="Wingdings" pitchFamily="2" charset="2"/>
              <a:buChar char="v"/>
            </a:pPr>
            <a:r>
              <a:rPr lang="he-IL" sz="2400" dirty="0">
                <a:latin typeface="David" pitchFamily="34" charset="-79"/>
                <a:cs typeface="David" pitchFamily="34" charset="-79"/>
              </a:rPr>
              <a:t>המשקיעים מתחייבים להזרים לקרן ההשקעות הפרטית סכומי כסף, שיהוו בסיס לפעילות ההשקעה שלה. הקרן פותחת באיתור השקעות לפי מדיניות מוסכמת מראש, ופועלת לממש אותן בתום תקופה שנקצבה לה מראש. לקרן השקעות פרטיות יש מועד תפוגה שבו היא חדלה להתקיים - לרוב כעשר שנים, עם אפשרות הארכה במספר שנים נוספות. פעמים רבות, ימשיך מנהל הקרן בתפקודו ויגייס קרן חדשה שתמשיך את קודמתה</a:t>
            </a:r>
            <a:r>
              <a:rPr lang="he-IL" sz="2400" dirty="0" smtClean="0">
                <a:latin typeface="David" pitchFamily="34" charset="-79"/>
                <a:cs typeface="David" pitchFamily="34" charset="-79"/>
              </a:rPr>
              <a:t>.</a:t>
            </a:r>
          </a:p>
          <a:p>
            <a:pPr marL="370332" indent="-342900" algn="r" rtl="1">
              <a:buFont typeface="Wingdings" pitchFamily="2" charset="2"/>
              <a:buChar char="v"/>
            </a:pPr>
            <a:endParaRPr lang="en-US" sz="2400" dirty="0" smtClean="0">
              <a:latin typeface="David" pitchFamily="34" charset="-79"/>
              <a:cs typeface="David" pitchFamily="34" charset="-79"/>
            </a:endParaRPr>
          </a:p>
          <a:p>
            <a:pPr marL="370332" indent="-342900" algn="r" rtl="1">
              <a:buFont typeface="Wingdings" pitchFamily="2" charset="2"/>
              <a:buChar char="v"/>
            </a:pPr>
            <a:r>
              <a:rPr lang="he-IL" sz="2400" dirty="0" smtClean="0">
                <a:latin typeface="David" pitchFamily="34" charset="-79"/>
                <a:cs typeface="David" pitchFamily="34" charset="-79"/>
              </a:rPr>
              <a:t>צפייה בסרטון להמחשה: </a:t>
            </a:r>
            <a:r>
              <a:rPr lang="he-IL" sz="2400" dirty="0" smtClean="0">
                <a:latin typeface="David" pitchFamily="34" charset="-79"/>
                <a:cs typeface="David" pitchFamily="34" charset="-79"/>
                <a:hlinkClick r:id="rId2"/>
              </a:rPr>
              <a:t>לחץ</a:t>
            </a:r>
            <a:r>
              <a:rPr lang="he-IL" sz="2400" dirty="0" smtClean="0">
                <a:latin typeface="David" pitchFamily="34" charset="-79"/>
                <a:cs typeface="David" pitchFamily="34" charset="-79"/>
              </a:rPr>
              <a:t>.</a:t>
            </a:r>
            <a:endParaRPr lang="en-US" sz="2400" dirty="0">
              <a:latin typeface="David" pitchFamily="34" charset="-79"/>
              <a:cs typeface="David" pitchFamily="34" charset="-79"/>
            </a:endParaRPr>
          </a:p>
          <a:p>
            <a:pPr algn="r" rtl="1">
              <a:lnSpc>
                <a:spcPct val="150000"/>
              </a:lnSpc>
            </a:pPr>
            <a:endParaRPr lang="en-US" sz="2400" dirty="0">
              <a:latin typeface="David" pitchFamily="34" charset="-79"/>
              <a:cs typeface="David" pitchFamily="34" charset="-79"/>
            </a:endParaRPr>
          </a:p>
        </p:txBody>
      </p:sp>
    </p:spTree>
    <p:extLst>
      <p:ext uri="{BB962C8B-B14F-4D97-AF65-F5344CB8AC3E}">
        <p14:creationId xmlns:p14="http://schemas.microsoft.com/office/powerpoint/2010/main" val="215458194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9856" y="-459432"/>
            <a:ext cx="7406640" cy="1472184"/>
          </a:xfrm>
        </p:spPr>
        <p:txBody>
          <a:bodyPr/>
          <a:lstStyle/>
          <a:p>
            <a:pPr lvl="0" algn="r" rtl="1"/>
            <a:r>
              <a:rPr lang="he-IL" sz="4400" dirty="0">
                <a:latin typeface="David" pitchFamily="34" charset="-79"/>
                <a:cs typeface="David" pitchFamily="34" charset="-79"/>
              </a:rPr>
              <a:t>היסטוריה מוקדמת: 1946 - 1981</a:t>
            </a:r>
            <a:endParaRPr lang="en-US" sz="4400" dirty="0">
              <a:latin typeface="David" pitchFamily="34" charset="-79"/>
              <a:cs typeface="David" pitchFamily="34" charset="-79"/>
            </a:endParaRPr>
          </a:p>
        </p:txBody>
      </p:sp>
      <p:sp>
        <p:nvSpPr>
          <p:cNvPr id="3" name="Subtitle 2"/>
          <p:cNvSpPr>
            <a:spLocks noGrp="1"/>
          </p:cNvSpPr>
          <p:nvPr>
            <p:ph type="subTitle" idx="1"/>
          </p:nvPr>
        </p:nvSpPr>
        <p:spPr>
          <a:xfrm>
            <a:off x="1432560" y="1052736"/>
            <a:ext cx="7406640" cy="1752600"/>
          </a:xfrm>
        </p:spPr>
        <p:txBody>
          <a:bodyPr>
            <a:noAutofit/>
          </a:bodyPr>
          <a:lstStyle/>
          <a:p>
            <a:pPr marL="370332" indent="-342900" algn="r" rtl="1">
              <a:buFont typeface="Wingdings" pitchFamily="2" charset="2"/>
              <a:buChar char="Ø"/>
            </a:pPr>
            <a:r>
              <a:rPr lang="he-IL" sz="2000" dirty="0" smtClean="0">
                <a:latin typeface="David" pitchFamily="34" charset="-79"/>
                <a:cs typeface="David" pitchFamily="34" charset="-79"/>
              </a:rPr>
              <a:t>זה </a:t>
            </a:r>
            <a:r>
              <a:rPr lang="he-IL" sz="2000" dirty="0">
                <a:latin typeface="David" pitchFamily="34" charset="-79"/>
                <a:cs typeface="David" pitchFamily="34" charset="-79"/>
              </a:rPr>
              <a:t>התחיל בשתי קרנות בשנת 1946 ,מחקר אמריקאי לפיתוח (</a:t>
            </a:r>
            <a:r>
              <a:rPr lang="en-US" sz="2000" dirty="0">
                <a:latin typeface="David" pitchFamily="34" charset="-79"/>
                <a:cs typeface="David" pitchFamily="34" charset="-79"/>
              </a:rPr>
              <a:t>ARDR</a:t>
            </a:r>
            <a:r>
              <a:rPr lang="he-IL" sz="2000" dirty="0">
                <a:latin typeface="David" pitchFamily="34" charset="-79"/>
                <a:cs typeface="David" pitchFamily="34" charset="-79"/>
              </a:rPr>
              <a:t>) ו </a:t>
            </a:r>
            <a:r>
              <a:rPr lang="en-US" sz="2000" dirty="0">
                <a:latin typeface="David" pitchFamily="34" charset="-79"/>
                <a:cs typeface="David" pitchFamily="34" charset="-79"/>
              </a:rPr>
              <a:t>J.H</a:t>
            </a:r>
            <a:r>
              <a:rPr lang="he-IL" sz="2000" dirty="0">
                <a:latin typeface="David" pitchFamily="34" charset="-79"/>
                <a:cs typeface="David" pitchFamily="34" charset="-79"/>
              </a:rPr>
              <a:t>. ויטני &amp; </a:t>
            </a:r>
            <a:r>
              <a:rPr lang="en-US" sz="2000" dirty="0">
                <a:latin typeface="David" pitchFamily="34" charset="-79"/>
                <a:cs typeface="David" pitchFamily="34" charset="-79"/>
              </a:rPr>
              <a:t>Company</a:t>
            </a:r>
            <a:r>
              <a:rPr lang="he-IL" sz="2000" dirty="0">
                <a:latin typeface="David" pitchFamily="34" charset="-79"/>
                <a:cs typeface="David" pitchFamily="34" charset="-79"/>
              </a:rPr>
              <a:t>. </a:t>
            </a:r>
            <a:r>
              <a:rPr lang="en-US" sz="2000" dirty="0">
                <a:latin typeface="David" pitchFamily="34" charset="-79"/>
                <a:cs typeface="David" pitchFamily="34" charset="-79"/>
              </a:rPr>
              <a:t>ARDC </a:t>
            </a:r>
            <a:r>
              <a:rPr lang="he-IL" sz="2000" dirty="0" smtClean="0">
                <a:latin typeface="David" pitchFamily="34" charset="-79"/>
                <a:cs typeface="David" pitchFamily="34" charset="-79"/>
              </a:rPr>
              <a:t> היא </a:t>
            </a:r>
            <a:r>
              <a:rPr lang="he-IL" sz="2000" dirty="0">
                <a:latin typeface="David" pitchFamily="34" charset="-79"/>
                <a:cs typeface="David" pitchFamily="34" charset="-79"/>
              </a:rPr>
              <a:t>סיפור הצלחת של הון סיכון הגדול הראשון, כאשר השקעתה בשנת 1957 בסכום של  70,000 $ בחברת </a:t>
            </a:r>
            <a:r>
              <a:rPr lang="en-US" sz="2000" dirty="0">
                <a:latin typeface="David" pitchFamily="34" charset="-79"/>
                <a:cs typeface="David" pitchFamily="34" charset="-79"/>
              </a:rPr>
              <a:t>Digital </a:t>
            </a:r>
            <a:r>
              <a:rPr lang="he-IL" sz="2000" dirty="0" smtClean="0">
                <a:latin typeface="David" pitchFamily="34" charset="-79"/>
                <a:cs typeface="David" pitchFamily="34" charset="-79"/>
              </a:rPr>
              <a:t>   </a:t>
            </a:r>
            <a:r>
              <a:rPr lang="en-US" sz="2000" dirty="0" smtClean="0">
                <a:latin typeface="David" pitchFamily="34" charset="-79"/>
                <a:cs typeface="David" pitchFamily="34" charset="-79"/>
              </a:rPr>
              <a:t>Equipment </a:t>
            </a:r>
            <a:r>
              <a:rPr lang="en-US" sz="2000" dirty="0">
                <a:latin typeface="David" pitchFamily="34" charset="-79"/>
                <a:cs typeface="David" pitchFamily="34" charset="-79"/>
              </a:rPr>
              <a:t>Corporation </a:t>
            </a:r>
            <a:r>
              <a:rPr lang="he-IL" sz="2000" dirty="0" smtClean="0">
                <a:latin typeface="David" pitchFamily="34" charset="-79"/>
                <a:cs typeface="David" pitchFamily="34" charset="-79"/>
              </a:rPr>
              <a:t> הניבה </a:t>
            </a:r>
            <a:r>
              <a:rPr lang="he-IL" sz="2000" dirty="0">
                <a:latin typeface="David" pitchFamily="34" charset="-79"/>
                <a:cs typeface="David" pitchFamily="34" charset="-79"/>
              </a:rPr>
              <a:t>מעל 355 מיליון $ לאחר ההנפקה </a:t>
            </a:r>
            <a:r>
              <a:rPr lang="he-IL" sz="2000" dirty="0" smtClean="0">
                <a:latin typeface="David" pitchFamily="34" charset="-79"/>
                <a:cs typeface="David" pitchFamily="34" charset="-79"/>
              </a:rPr>
              <a:t>הראשונית </a:t>
            </a:r>
            <a:r>
              <a:rPr lang="he-IL" sz="2000" dirty="0">
                <a:latin typeface="David" pitchFamily="34" charset="-79"/>
                <a:cs typeface="David" pitchFamily="34" charset="-79"/>
              </a:rPr>
              <a:t>של החברה בשנת 1968 (המהווה תשואה של למעלה מ -500 פעמים על השקעתה ו בשיעור שנתי של תשואה של 101</a:t>
            </a:r>
            <a:r>
              <a:rPr lang="he-IL" sz="2000" dirty="0" smtClean="0">
                <a:latin typeface="David" pitchFamily="34" charset="-79"/>
                <a:cs typeface="David" pitchFamily="34" charset="-79"/>
              </a:rPr>
              <a:t>%).</a:t>
            </a:r>
            <a:endParaRPr lang="en-US" sz="2000" dirty="0" smtClean="0">
              <a:latin typeface="David" pitchFamily="34" charset="-79"/>
              <a:cs typeface="David" pitchFamily="34" charset="-79"/>
            </a:endParaRPr>
          </a:p>
          <a:p>
            <a:pPr marL="370332" indent="-342900" algn="r" rtl="1">
              <a:buFont typeface="Wingdings" pitchFamily="2" charset="2"/>
              <a:buChar char="Ø"/>
            </a:pPr>
            <a:r>
              <a:rPr lang="he-IL" sz="2000" dirty="0" smtClean="0">
                <a:latin typeface="David" pitchFamily="34" charset="-79"/>
                <a:cs typeface="David" pitchFamily="34" charset="-79"/>
              </a:rPr>
              <a:t>בנוסף, </a:t>
            </a:r>
            <a:r>
              <a:rPr lang="he-IL" sz="2000" dirty="0">
                <a:latin typeface="David" pitchFamily="34" charset="-79"/>
                <a:cs typeface="David" pitchFamily="34" charset="-79"/>
              </a:rPr>
              <a:t>אחד הצעדים הראשונים לקראת תעשיית הון סיכון-מקצועית </a:t>
            </a:r>
            <a:r>
              <a:rPr lang="he-IL" sz="2000" dirty="0" smtClean="0">
                <a:latin typeface="David" pitchFamily="34" charset="-79"/>
                <a:cs typeface="David" pitchFamily="34" charset="-79"/>
              </a:rPr>
              <a:t>מצליחה </a:t>
            </a:r>
            <a:r>
              <a:rPr lang="he-IL" sz="2000" dirty="0">
                <a:latin typeface="David" pitchFamily="34" charset="-79"/>
                <a:cs typeface="David" pitchFamily="34" charset="-79"/>
              </a:rPr>
              <a:t>היה המעבר של חוק ההשקעות לעסקים הקטנים של 1958. באופן רשמי חוק 1958 התיר מנהל העסקים הקטנים בארה"ב (</a:t>
            </a:r>
            <a:r>
              <a:rPr lang="en-US" sz="2000" dirty="0">
                <a:latin typeface="David" pitchFamily="34" charset="-79"/>
                <a:cs typeface="David" pitchFamily="34" charset="-79"/>
              </a:rPr>
              <a:t>SBA</a:t>
            </a:r>
            <a:r>
              <a:rPr lang="he-IL" sz="2000" dirty="0">
                <a:latin typeface="David" pitchFamily="34" charset="-79"/>
                <a:cs typeface="David" pitchFamily="34" charset="-79"/>
              </a:rPr>
              <a:t>) רישיון "חברות השקעה לעסקים </a:t>
            </a:r>
            <a:r>
              <a:rPr lang="he-IL" sz="2000" dirty="0" smtClean="0">
                <a:latin typeface="David" pitchFamily="34" charset="-79"/>
                <a:cs typeface="David" pitchFamily="34" charset="-79"/>
              </a:rPr>
              <a:t>קטנים"  </a:t>
            </a:r>
            <a:r>
              <a:rPr lang="he-IL" sz="2000" dirty="0">
                <a:latin typeface="David" pitchFamily="34" charset="-79"/>
                <a:cs typeface="David" pitchFamily="34" charset="-79"/>
              </a:rPr>
              <a:t>(</a:t>
            </a:r>
            <a:r>
              <a:rPr lang="en-US" sz="2000" dirty="0">
                <a:latin typeface="David" pitchFamily="34" charset="-79"/>
                <a:cs typeface="David" pitchFamily="34" charset="-79"/>
              </a:rPr>
              <a:t>SBICs</a:t>
            </a:r>
            <a:r>
              <a:rPr lang="he-IL" sz="2000" dirty="0">
                <a:latin typeface="David" pitchFamily="34" charset="-79"/>
                <a:cs typeface="David" pitchFamily="34" charset="-79"/>
              </a:rPr>
              <a:t>) כדי לעזור במימון וניהול של העסקים </a:t>
            </a:r>
            <a:r>
              <a:rPr lang="he-IL" sz="2000" dirty="0" smtClean="0">
                <a:latin typeface="David" pitchFamily="34" charset="-79"/>
                <a:cs typeface="David" pitchFamily="34" charset="-79"/>
              </a:rPr>
              <a:t>היזמיים </a:t>
            </a:r>
            <a:r>
              <a:rPr lang="he-IL" sz="2000" dirty="0">
                <a:latin typeface="David" pitchFamily="34" charset="-79"/>
                <a:cs typeface="David" pitchFamily="34" charset="-79"/>
              </a:rPr>
              <a:t>הקטנים בארצות הברית</a:t>
            </a:r>
            <a:r>
              <a:rPr lang="he-IL" sz="2000" dirty="0" smtClean="0">
                <a:latin typeface="David" pitchFamily="34" charset="-79"/>
                <a:cs typeface="David" pitchFamily="34" charset="-79"/>
              </a:rPr>
              <a:t>.</a:t>
            </a:r>
            <a:endParaRPr lang="en-US" sz="2000" dirty="0" smtClean="0">
              <a:latin typeface="David" pitchFamily="34" charset="-79"/>
              <a:cs typeface="David" pitchFamily="34" charset="-79"/>
            </a:endParaRPr>
          </a:p>
          <a:p>
            <a:pPr marL="370332" indent="-342900" algn="r" rtl="1">
              <a:buFont typeface="Wingdings" pitchFamily="2" charset="2"/>
              <a:buChar char="Ø"/>
            </a:pPr>
            <a:r>
              <a:rPr lang="he-IL" sz="2000" dirty="0">
                <a:latin typeface="David" pitchFamily="34" charset="-79"/>
                <a:cs typeface="David" pitchFamily="34" charset="-79"/>
              </a:rPr>
              <a:t>במהלך 1960 ו -1970, קרנות הון סיכון מיקדו את  פעילות ההשקעה שלהם בעיקר על  הרחבת חברות. וזאת על ידי ניצול פריצות דרך בטכנולוגיה אלקטרונית, רפואית או עיבוד נתונים. כתוצאה מכך, הון הסיכון הגיע להיות כמעט שם נרדף אוצר טכנולוגיה.</a:t>
            </a:r>
            <a:endParaRPr lang="en-US" sz="2000" dirty="0">
              <a:latin typeface="David" pitchFamily="34" charset="-79"/>
              <a:cs typeface="David" pitchFamily="34" charset="-79"/>
            </a:endParaRPr>
          </a:p>
          <a:p>
            <a:pPr marL="370332" indent="-342900" algn="r" rtl="1">
              <a:buFont typeface="Wingdings" pitchFamily="2" charset="2"/>
              <a:buChar char="Ø"/>
            </a:pPr>
            <a:endParaRPr lang="en-US" sz="2000" dirty="0">
              <a:latin typeface="David" pitchFamily="34" charset="-79"/>
              <a:cs typeface="David" pitchFamily="34" charset="-79"/>
            </a:endParaRPr>
          </a:p>
          <a:p>
            <a:pPr marL="370332" indent="-342900" algn="r" rtl="1">
              <a:buFont typeface="Wingdings" pitchFamily="2" charset="2"/>
              <a:buChar char="Ø"/>
            </a:pPr>
            <a:endParaRPr lang="en-US" sz="2000" dirty="0">
              <a:latin typeface="David" pitchFamily="34" charset="-79"/>
              <a:cs typeface="David" pitchFamily="34" charset="-79"/>
            </a:endParaRPr>
          </a:p>
          <a:p>
            <a:pPr algn="r" rtl="1">
              <a:lnSpc>
                <a:spcPct val="150000"/>
              </a:lnSpc>
            </a:pPr>
            <a:endParaRPr lang="en-US" sz="2400" dirty="0">
              <a:latin typeface="David" pitchFamily="34" charset="-79"/>
              <a:cs typeface="David" pitchFamily="34" charset="-79"/>
            </a:endParaRPr>
          </a:p>
        </p:txBody>
      </p:sp>
    </p:spTree>
    <p:extLst>
      <p:ext uri="{BB962C8B-B14F-4D97-AF65-F5344CB8AC3E}">
        <p14:creationId xmlns:p14="http://schemas.microsoft.com/office/powerpoint/2010/main" val="72367572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59408"/>
            <a:ext cx="7920880" cy="1472184"/>
          </a:xfrm>
        </p:spPr>
        <p:txBody>
          <a:bodyPr>
            <a:normAutofit/>
          </a:bodyPr>
          <a:lstStyle/>
          <a:p>
            <a:pPr algn="r" rtl="1"/>
            <a:r>
              <a:rPr lang="he-IL" sz="4000" dirty="0" smtClean="0">
                <a:effectLst>
                  <a:outerShdw blurRad="38100" dist="38100" dir="2700000" algn="tl">
                    <a:srgbClr val="000000">
                      <a:alpha val="43137"/>
                    </a:srgbClr>
                  </a:outerShdw>
                </a:effectLst>
                <a:latin typeface="David" pitchFamily="34" charset="-79"/>
                <a:cs typeface="David" pitchFamily="34" charset="-79"/>
              </a:rPr>
              <a:t>הבום של </a:t>
            </a:r>
            <a:r>
              <a:rPr lang="he-IL" sz="4000" dirty="0">
                <a:effectLst>
                  <a:outerShdw blurRad="38100" dist="38100" dir="2700000" algn="tl">
                    <a:srgbClr val="000000">
                      <a:alpha val="43137"/>
                    </a:srgbClr>
                  </a:outerShdw>
                </a:effectLst>
                <a:latin typeface="David" pitchFamily="34" charset="-79"/>
                <a:cs typeface="David" pitchFamily="34" charset="-79"/>
              </a:rPr>
              <a:t>הפרייבט אקוויטי הראשון: 1982 - 1993</a:t>
            </a:r>
            <a:endParaRPr lang="en-US" sz="4000" dirty="0">
              <a:effectLst>
                <a:outerShdw blurRad="38100" dist="38100" dir="2700000" algn="tl">
                  <a:srgbClr val="000000">
                    <a:alpha val="43137"/>
                  </a:srgbClr>
                </a:outerShdw>
              </a:effectLst>
              <a:latin typeface="David" pitchFamily="34" charset="-79"/>
              <a:cs typeface="David" pitchFamily="34" charset="-79"/>
            </a:endParaRPr>
          </a:p>
        </p:txBody>
      </p:sp>
      <p:sp>
        <p:nvSpPr>
          <p:cNvPr id="3" name="Subtitle 2"/>
          <p:cNvSpPr>
            <a:spLocks noGrp="1"/>
          </p:cNvSpPr>
          <p:nvPr>
            <p:ph type="subTitle" idx="1"/>
          </p:nvPr>
        </p:nvSpPr>
        <p:spPr>
          <a:xfrm>
            <a:off x="1432560" y="1484784"/>
            <a:ext cx="7406640" cy="4968552"/>
          </a:xfrm>
        </p:spPr>
        <p:txBody>
          <a:bodyPr>
            <a:noAutofit/>
          </a:bodyPr>
          <a:lstStyle/>
          <a:p>
            <a:pPr marL="370332" indent="-342900" algn="r" rtl="1">
              <a:buFont typeface="Wingdings" pitchFamily="2" charset="2"/>
              <a:buChar char="Ø"/>
            </a:pPr>
            <a:r>
              <a:rPr lang="he-IL" sz="2000" dirty="0">
                <a:solidFill>
                  <a:schemeClr val="tx1"/>
                </a:solidFill>
                <a:latin typeface="David" pitchFamily="34" charset="-79"/>
                <a:cs typeface="David" pitchFamily="34" charset="-79"/>
              </a:rPr>
              <a:t>שנות ה-80 הם אולי יותר מזוהים עם הרכישה </a:t>
            </a:r>
            <a:r>
              <a:rPr lang="he-IL" sz="2000" dirty="0" smtClean="0">
                <a:solidFill>
                  <a:schemeClr val="tx1"/>
                </a:solidFill>
                <a:latin typeface="David" pitchFamily="34" charset="-79"/>
                <a:cs typeface="David" pitchFamily="34" charset="-79"/>
              </a:rPr>
              <a:t>הממונפת</a:t>
            </a:r>
            <a:r>
              <a:rPr lang="he-IL" sz="2000" dirty="0">
                <a:solidFill>
                  <a:schemeClr val="tx1"/>
                </a:solidFill>
                <a:latin typeface="David" pitchFamily="34" charset="-79"/>
                <a:cs typeface="David" pitchFamily="34" charset="-79"/>
              </a:rPr>
              <a:t> </a:t>
            </a:r>
            <a:r>
              <a:rPr lang="en-US" sz="2000" dirty="0" smtClean="0">
                <a:solidFill>
                  <a:schemeClr val="tx1"/>
                </a:solidFill>
                <a:latin typeface="David" pitchFamily="34" charset="-79"/>
                <a:cs typeface="David" pitchFamily="34" charset="-79"/>
              </a:rPr>
              <a:t>LBO</a:t>
            </a:r>
            <a:r>
              <a:rPr lang="he-IL" sz="2000" dirty="0" smtClean="0">
                <a:solidFill>
                  <a:schemeClr val="tx1"/>
                </a:solidFill>
                <a:latin typeface="David" pitchFamily="34" charset="-79"/>
                <a:cs typeface="David" pitchFamily="34" charset="-79"/>
              </a:rPr>
              <a:t> יותר </a:t>
            </a:r>
            <a:r>
              <a:rPr lang="he-IL" sz="2000" dirty="0">
                <a:solidFill>
                  <a:schemeClr val="tx1"/>
                </a:solidFill>
                <a:latin typeface="David" pitchFamily="34" charset="-79"/>
                <a:cs typeface="David" pitchFamily="34" charset="-79"/>
              </a:rPr>
              <a:t>מכל עשור לפני או מאז. בפעם הראשונה, שלציבור נודע של היכולת של פרייבט אקוויטי להשפיע על חברות המיינסטרים "פושטים ארגוניים" ו "השתלטות עוינת" נכנסו לתודעה הציבורית. העשור יראה אחד את </a:t>
            </a:r>
            <a:r>
              <a:rPr lang="he-IL" sz="2000" dirty="0" err="1">
                <a:solidFill>
                  <a:schemeClr val="tx1"/>
                </a:solidFill>
                <a:latin typeface="David" pitchFamily="34" charset="-79"/>
                <a:cs typeface="David" pitchFamily="34" charset="-79"/>
              </a:rPr>
              <a:t>הבומים</a:t>
            </a:r>
            <a:r>
              <a:rPr lang="he-IL" sz="2000" dirty="0">
                <a:solidFill>
                  <a:schemeClr val="tx1"/>
                </a:solidFill>
                <a:latin typeface="David" pitchFamily="34" charset="-79"/>
                <a:cs typeface="David" pitchFamily="34" charset="-79"/>
              </a:rPr>
              <a:t> הגדולים </a:t>
            </a:r>
            <a:r>
              <a:rPr lang="he-IL" sz="2000" dirty="0" smtClean="0">
                <a:solidFill>
                  <a:schemeClr val="tx1"/>
                </a:solidFill>
                <a:latin typeface="David" pitchFamily="34" charset="-79"/>
                <a:cs typeface="David" pitchFamily="34" charset="-79"/>
              </a:rPr>
              <a:t>של פרייבט </a:t>
            </a:r>
            <a:r>
              <a:rPr lang="he-IL" sz="2000" dirty="0">
                <a:solidFill>
                  <a:schemeClr val="tx1"/>
                </a:solidFill>
                <a:latin typeface="David" pitchFamily="34" charset="-79"/>
                <a:cs typeface="David" pitchFamily="34" charset="-79"/>
              </a:rPr>
              <a:t>אקוויטי ששיאה היה </a:t>
            </a:r>
            <a:r>
              <a:rPr lang="en-US" sz="2000" dirty="0" smtClean="0">
                <a:solidFill>
                  <a:schemeClr val="tx1"/>
                </a:solidFill>
                <a:latin typeface="David" pitchFamily="34" charset="-79"/>
                <a:cs typeface="David" pitchFamily="34" charset="-79"/>
              </a:rPr>
              <a:t> buyout </a:t>
            </a:r>
            <a:r>
              <a:rPr lang="en-US" sz="2000" dirty="0">
                <a:solidFill>
                  <a:schemeClr val="tx1"/>
                </a:solidFill>
                <a:latin typeface="David" pitchFamily="34" charset="-79"/>
                <a:cs typeface="David" pitchFamily="34" charset="-79"/>
              </a:rPr>
              <a:t>1989 </a:t>
            </a:r>
            <a:r>
              <a:rPr lang="he-IL" sz="2000" dirty="0" err="1" smtClean="0">
                <a:solidFill>
                  <a:schemeClr val="tx1"/>
                </a:solidFill>
                <a:latin typeface="David" pitchFamily="34" charset="-79"/>
                <a:cs typeface="David" pitchFamily="34" charset="-79"/>
              </a:rPr>
              <a:t>הממונפות</a:t>
            </a:r>
            <a:r>
              <a:rPr lang="he-IL" sz="2000" dirty="0" smtClean="0">
                <a:solidFill>
                  <a:schemeClr val="tx1"/>
                </a:solidFill>
                <a:latin typeface="David" pitchFamily="34" charset="-79"/>
                <a:cs typeface="David" pitchFamily="34" charset="-79"/>
              </a:rPr>
              <a:t> של </a:t>
            </a:r>
            <a:r>
              <a:rPr lang="en-US" sz="2000" dirty="0">
                <a:solidFill>
                  <a:schemeClr val="tx1"/>
                </a:solidFill>
                <a:latin typeface="David" pitchFamily="34" charset="-79"/>
                <a:cs typeface="David" pitchFamily="34" charset="-79"/>
              </a:rPr>
              <a:t>RJR Nabisco</a:t>
            </a:r>
            <a:r>
              <a:rPr lang="he-IL" sz="2000" dirty="0" smtClean="0">
                <a:solidFill>
                  <a:schemeClr val="tx1"/>
                </a:solidFill>
                <a:latin typeface="David" pitchFamily="34" charset="-79"/>
                <a:cs typeface="David" pitchFamily="34" charset="-79"/>
              </a:rPr>
              <a:t>.</a:t>
            </a:r>
            <a:endParaRPr lang="en-US" sz="2000" dirty="0" smtClean="0">
              <a:solidFill>
                <a:schemeClr val="tx1"/>
              </a:solidFill>
              <a:latin typeface="David" pitchFamily="34" charset="-79"/>
              <a:cs typeface="David" pitchFamily="34" charset="-79"/>
            </a:endParaRPr>
          </a:p>
          <a:p>
            <a:pPr marL="370332" indent="-342900" algn="r" rtl="1">
              <a:buFont typeface="Wingdings" pitchFamily="2" charset="2"/>
              <a:buChar char="Ø"/>
            </a:pPr>
            <a:r>
              <a:rPr lang="he-IL" sz="2000" dirty="0">
                <a:solidFill>
                  <a:schemeClr val="tx1"/>
                </a:solidFill>
                <a:latin typeface="David" pitchFamily="34" charset="-79"/>
                <a:cs typeface="David" pitchFamily="34" charset="-79"/>
              </a:rPr>
              <a:t>דוגמא לכך : </a:t>
            </a:r>
            <a:r>
              <a:rPr lang="he-IL" sz="2000" dirty="0" smtClean="0">
                <a:solidFill>
                  <a:schemeClr val="tx1"/>
                </a:solidFill>
                <a:latin typeface="David" pitchFamily="34" charset="-79"/>
                <a:cs typeface="David" pitchFamily="34" charset="-79"/>
              </a:rPr>
              <a:t>בחודש </a:t>
            </a:r>
            <a:r>
              <a:rPr lang="he-IL" sz="2000" dirty="0">
                <a:solidFill>
                  <a:schemeClr val="tx1"/>
                </a:solidFill>
                <a:latin typeface="David" pitchFamily="34" charset="-79"/>
                <a:cs typeface="David" pitchFamily="34" charset="-79"/>
              </a:rPr>
              <a:t>ינואר 1982, מזכירה לשעבר של סיימון האוצר ויליאם א ', </a:t>
            </a:r>
            <a:r>
              <a:rPr lang="he-IL" sz="2000" dirty="0" err="1">
                <a:solidFill>
                  <a:schemeClr val="tx1"/>
                </a:solidFill>
                <a:latin typeface="David" pitchFamily="34" charset="-79"/>
                <a:cs typeface="David" pitchFamily="34" charset="-79"/>
              </a:rPr>
              <a:t>ריי</a:t>
            </a:r>
            <a:r>
              <a:rPr lang="he-IL" sz="2000" dirty="0">
                <a:solidFill>
                  <a:schemeClr val="tx1"/>
                </a:solidFill>
                <a:latin typeface="David" pitchFamily="34" charset="-79"/>
                <a:cs typeface="David" pitchFamily="34" charset="-79"/>
              </a:rPr>
              <a:t> </a:t>
            </a:r>
            <a:r>
              <a:rPr lang="he-IL" sz="2000" dirty="0" err="1">
                <a:solidFill>
                  <a:schemeClr val="tx1"/>
                </a:solidFill>
                <a:latin typeface="David" pitchFamily="34" charset="-79"/>
                <a:cs typeface="David" pitchFamily="34" charset="-79"/>
              </a:rPr>
              <a:t>צ'יימברס</a:t>
            </a:r>
            <a:r>
              <a:rPr lang="he-IL" sz="2000" dirty="0">
                <a:solidFill>
                  <a:schemeClr val="tx1"/>
                </a:solidFill>
                <a:latin typeface="David" pitchFamily="34" charset="-79"/>
                <a:cs typeface="David" pitchFamily="34" charset="-79"/>
              </a:rPr>
              <a:t> קבוצת משקיעים, שהפכה מאוחר יותר להיות המכונה </a:t>
            </a:r>
            <a:r>
              <a:rPr lang="en-US" sz="2000" dirty="0" err="1">
                <a:solidFill>
                  <a:schemeClr val="tx1"/>
                </a:solidFill>
                <a:latin typeface="David" pitchFamily="34" charset="-79"/>
                <a:cs typeface="David" pitchFamily="34" charset="-79"/>
              </a:rPr>
              <a:t>Wesray</a:t>
            </a:r>
            <a:r>
              <a:rPr lang="en-US" sz="2000" dirty="0">
                <a:solidFill>
                  <a:schemeClr val="tx1"/>
                </a:solidFill>
                <a:latin typeface="David" pitchFamily="34" charset="-79"/>
                <a:cs typeface="David" pitchFamily="34" charset="-79"/>
              </a:rPr>
              <a:t> Capital Corporation</a:t>
            </a:r>
            <a:r>
              <a:rPr lang="he-IL" sz="2000" dirty="0">
                <a:solidFill>
                  <a:schemeClr val="tx1"/>
                </a:solidFill>
                <a:latin typeface="David" pitchFamily="34" charset="-79"/>
                <a:cs typeface="David" pitchFamily="34" charset="-79"/>
              </a:rPr>
              <a:t>, </a:t>
            </a:r>
            <a:r>
              <a:rPr lang="he-IL" sz="2000" dirty="0" smtClean="0">
                <a:solidFill>
                  <a:schemeClr val="tx1"/>
                </a:solidFill>
                <a:latin typeface="David" pitchFamily="34" charset="-79"/>
                <a:cs typeface="David" pitchFamily="34" charset="-79"/>
              </a:rPr>
              <a:t>רכשו את "ברכות גיבסון", </a:t>
            </a:r>
            <a:r>
              <a:rPr lang="he-IL" sz="2000" dirty="0">
                <a:solidFill>
                  <a:schemeClr val="tx1"/>
                </a:solidFill>
                <a:latin typeface="David" pitchFamily="34" charset="-79"/>
                <a:cs typeface="David" pitchFamily="34" charset="-79"/>
              </a:rPr>
              <a:t>מפיק של כרטיסי ברכה. מחיר הרכישה עבור גיבסון היה 80 מיליון $, מתוכם רק 1 מיליון $ נתרמו על ידי המשקיעים. עד אמצע 1983, רק שנה וארבעה חודשים לאחר העסקה המקורית, גיבסון השלימה הנפקה של 290 מיליון $ וסיימון כ -66 מיליון $. הצלחת השקעת ברכות גיבסון משכה את תשומת הלב של התקשורת לרווחה אל מול הגאות המתהווה לרכישות ממונפות.</a:t>
            </a:r>
            <a:endParaRPr lang="en-US" sz="20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0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0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000" dirty="0">
              <a:solidFill>
                <a:schemeClr val="tx1"/>
              </a:solidFill>
              <a:latin typeface="David" pitchFamily="34" charset="-79"/>
              <a:cs typeface="David" pitchFamily="34" charset="-79"/>
            </a:endParaRPr>
          </a:p>
          <a:p>
            <a:pPr algn="r" rtl="1">
              <a:lnSpc>
                <a:spcPct val="150000"/>
              </a:lnSpc>
            </a:pPr>
            <a:endParaRPr lang="en-US" sz="2400" dirty="0">
              <a:solidFill>
                <a:schemeClr val="tx1"/>
              </a:solidFill>
              <a:latin typeface="David" pitchFamily="34" charset="-79"/>
              <a:cs typeface="David" pitchFamily="34" charset="-79"/>
            </a:endParaRPr>
          </a:p>
        </p:txBody>
      </p:sp>
    </p:spTree>
    <p:extLst>
      <p:ext uri="{BB962C8B-B14F-4D97-AF65-F5344CB8AC3E}">
        <p14:creationId xmlns:p14="http://schemas.microsoft.com/office/powerpoint/2010/main" val="281549788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03424"/>
            <a:ext cx="7920880" cy="1472184"/>
          </a:xfrm>
        </p:spPr>
        <p:txBody>
          <a:bodyPr>
            <a:normAutofit/>
          </a:bodyPr>
          <a:lstStyle/>
          <a:p>
            <a:pPr algn="r" rtl="1"/>
            <a:r>
              <a:rPr lang="he-IL" sz="3600" dirty="0">
                <a:effectLst>
                  <a:outerShdw blurRad="38100" dist="38100" dir="2700000" algn="tl">
                    <a:srgbClr val="000000">
                      <a:alpha val="43137"/>
                    </a:srgbClr>
                  </a:outerShdw>
                </a:effectLst>
                <a:latin typeface="David" pitchFamily="34" charset="-79"/>
                <a:cs typeface="David" pitchFamily="34" charset="-79"/>
              </a:rPr>
              <a:t>בום הון </a:t>
            </a:r>
            <a:r>
              <a:rPr lang="he-IL" sz="3600" dirty="0" smtClean="0">
                <a:effectLst>
                  <a:outerShdw blurRad="38100" dist="38100" dir="2700000" algn="tl">
                    <a:srgbClr val="000000">
                      <a:alpha val="43137"/>
                    </a:srgbClr>
                  </a:outerShdw>
                </a:effectLst>
                <a:latin typeface="David" pitchFamily="34" charset="-79"/>
                <a:cs typeface="David" pitchFamily="34" charset="-79"/>
              </a:rPr>
              <a:t>סיכון, </a:t>
            </a:r>
            <a:r>
              <a:rPr lang="he-IL" sz="3600" dirty="0">
                <a:effectLst>
                  <a:outerShdw blurRad="38100" dist="38100" dir="2700000" algn="tl">
                    <a:srgbClr val="000000">
                      <a:alpha val="43137"/>
                    </a:srgbClr>
                  </a:outerShdw>
                </a:effectLst>
                <a:latin typeface="David" pitchFamily="34" charset="-79"/>
                <a:cs typeface="David" pitchFamily="34" charset="-79"/>
              </a:rPr>
              <a:t>בועת האינטרנט: 1995-2000</a:t>
            </a:r>
            <a:endParaRPr lang="en-US" sz="3600" dirty="0">
              <a:effectLst>
                <a:outerShdw blurRad="38100" dist="38100" dir="2700000" algn="tl">
                  <a:srgbClr val="000000">
                    <a:alpha val="43137"/>
                  </a:srgbClr>
                </a:outerShdw>
              </a:effectLst>
              <a:latin typeface="David" pitchFamily="34" charset="-79"/>
              <a:cs typeface="David" pitchFamily="34" charset="-79"/>
            </a:endParaRPr>
          </a:p>
        </p:txBody>
      </p:sp>
      <p:sp>
        <p:nvSpPr>
          <p:cNvPr id="3" name="Subtitle 2"/>
          <p:cNvSpPr>
            <a:spLocks noGrp="1"/>
          </p:cNvSpPr>
          <p:nvPr>
            <p:ph type="subTitle" idx="1"/>
          </p:nvPr>
        </p:nvSpPr>
        <p:spPr>
          <a:xfrm>
            <a:off x="1432560" y="1556792"/>
            <a:ext cx="7406640" cy="2520280"/>
          </a:xfrm>
        </p:spPr>
        <p:txBody>
          <a:bodyPr>
            <a:noAutofit/>
          </a:bodyPr>
          <a:lstStyle/>
          <a:p>
            <a:pPr marL="370332" indent="-342900" algn="r" rtl="1">
              <a:buFont typeface="Wingdings" pitchFamily="2" charset="2"/>
              <a:buChar char="Ø"/>
            </a:pPr>
            <a:r>
              <a:rPr lang="he-IL" sz="2400" dirty="0">
                <a:latin typeface="David" pitchFamily="34" charset="-79"/>
                <a:cs typeface="David" pitchFamily="34" charset="-79"/>
              </a:rPr>
              <a:t>בסוף 1990 </a:t>
            </a:r>
            <a:r>
              <a:rPr lang="he-IL" sz="2400" dirty="0" smtClean="0">
                <a:latin typeface="David" pitchFamily="34" charset="-79"/>
                <a:cs typeface="David" pitchFamily="34" charset="-79"/>
              </a:rPr>
              <a:t>הייתה תקופת </a:t>
            </a:r>
            <a:r>
              <a:rPr lang="he-IL" sz="2400" dirty="0">
                <a:latin typeface="David" pitchFamily="34" charset="-79"/>
                <a:cs typeface="David" pitchFamily="34" charset="-79"/>
              </a:rPr>
              <a:t>בום עבור הון סיכון, הנפקות ציבוריות ראשוניות של מניות עבור חברות טכנולוגיה בצמיחה אחרות היו בשפע. בין חברות </a:t>
            </a:r>
            <a:r>
              <a:rPr lang="he-IL" sz="2400" dirty="0" smtClean="0">
                <a:latin typeface="David" pitchFamily="34" charset="-79"/>
                <a:cs typeface="David" pitchFamily="34" charset="-79"/>
              </a:rPr>
              <a:t>הטכנולוגיה עם הפרופיל הגבוה </a:t>
            </a:r>
            <a:r>
              <a:rPr lang="he-IL" sz="2400" dirty="0">
                <a:latin typeface="David" pitchFamily="34" charset="-79"/>
                <a:cs typeface="David" pitchFamily="34" charset="-79"/>
              </a:rPr>
              <a:t>ביותר בגיבוי הון הסיכון היה </a:t>
            </a:r>
            <a:r>
              <a:rPr lang="en-US" sz="2400" dirty="0">
                <a:latin typeface="David" pitchFamily="34" charset="-79"/>
                <a:cs typeface="David" pitchFamily="34" charset="-79"/>
              </a:rPr>
              <a:t>Amazon.com</a:t>
            </a:r>
            <a:r>
              <a:rPr lang="he-IL" sz="2400" dirty="0">
                <a:latin typeface="David" pitchFamily="34" charset="-79"/>
                <a:cs typeface="David" pitchFamily="34" charset="-79"/>
              </a:rPr>
              <a:t>, אמריקה און-ליין, </a:t>
            </a:r>
            <a:r>
              <a:rPr lang="en-US" sz="2400" dirty="0">
                <a:latin typeface="David" pitchFamily="34" charset="-79"/>
                <a:cs typeface="David" pitchFamily="34" charset="-79"/>
              </a:rPr>
              <a:t>E-Bay, Intuit</a:t>
            </a:r>
            <a:r>
              <a:rPr lang="he-IL" sz="2400" dirty="0">
                <a:latin typeface="David" pitchFamily="34" charset="-79"/>
                <a:cs typeface="David" pitchFamily="34" charset="-79"/>
              </a:rPr>
              <a:t>, מקרומדיה, נטסקייפ, סאן </a:t>
            </a:r>
            <a:r>
              <a:rPr lang="he-IL" sz="2400" dirty="0" smtClean="0">
                <a:latin typeface="David" pitchFamily="34" charset="-79"/>
                <a:cs typeface="David" pitchFamily="34" charset="-79"/>
              </a:rPr>
              <a:t>מיקרו </a:t>
            </a:r>
            <a:r>
              <a:rPr lang="he-IL" sz="2400" dirty="0" err="1" smtClean="0">
                <a:latin typeface="David" pitchFamily="34" charset="-79"/>
                <a:cs typeface="David" pitchFamily="34" charset="-79"/>
              </a:rPr>
              <a:t>סיסטמס</a:t>
            </a:r>
            <a:r>
              <a:rPr lang="he-IL" sz="2400" dirty="0" smtClean="0">
                <a:latin typeface="David" pitchFamily="34" charset="-79"/>
                <a:cs typeface="David" pitchFamily="34" charset="-79"/>
              </a:rPr>
              <a:t> </a:t>
            </a:r>
            <a:r>
              <a:rPr lang="he-IL" sz="2400" dirty="0">
                <a:latin typeface="David" pitchFamily="34" charset="-79"/>
                <a:cs typeface="David" pitchFamily="34" charset="-79"/>
              </a:rPr>
              <a:t>ו- </a:t>
            </a:r>
            <a:r>
              <a:rPr lang="en-US" sz="2400" dirty="0" smtClean="0">
                <a:latin typeface="David" pitchFamily="34" charset="-79"/>
                <a:cs typeface="David" pitchFamily="34" charset="-79"/>
              </a:rPr>
              <a:t>Yahoo</a:t>
            </a:r>
            <a:r>
              <a:rPr lang="he-IL" sz="2400" dirty="0">
                <a:latin typeface="David" pitchFamily="34" charset="-79"/>
                <a:cs typeface="David" pitchFamily="34" charset="-79"/>
              </a:rPr>
              <a:t>.</a:t>
            </a:r>
            <a:endParaRPr lang="en-US" sz="2400" dirty="0">
              <a:latin typeface="David" pitchFamily="34" charset="-79"/>
              <a:cs typeface="David" pitchFamily="34" charset="-79"/>
            </a:endParaRPr>
          </a:p>
          <a:p>
            <a:pPr algn="r" rtl="1"/>
            <a:endParaRPr lang="en-US" sz="2400" dirty="0" smtClean="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lnSpc>
                <a:spcPct val="150000"/>
              </a:lnSpc>
            </a:pPr>
            <a:endParaRPr lang="en-US" sz="2800" dirty="0">
              <a:solidFill>
                <a:schemeClr val="tx1"/>
              </a:solidFill>
              <a:latin typeface="David" pitchFamily="34" charset="-79"/>
              <a:cs typeface="David" pitchFamily="34" charset="-79"/>
            </a:endParaRPr>
          </a:p>
        </p:txBody>
      </p:sp>
    </p:spTree>
    <p:extLst>
      <p:ext uri="{BB962C8B-B14F-4D97-AF65-F5344CB8AC3E}">
        <p14:creationId xmlns:p14="http://schemas.microsoft.com/office/powerpoint/2010/main" val="355576289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31416"/>
            <a:ext cx="7920880" cy="1472184"/>
          </a:xfrm>
        </p:spPr>
        <p:txBody>
          <a:bodyPr>
            <a:normAutofit/>
          </a:bodyPr>
          <a:lstStyle/>
          <a:p>
            <a:pPr algn="r" rtl="1"/>
            <a:r>
              <a:rPr lang="he-IL" sz="3600" dirty="0">
                <a:effectLst>
                  <a:outerShdw blurRad="38100" dist="38100" dir="2700000" algn="tl">
                    <a:srgbClr val="000000">
                      <a:alpha val="43137"/>
                    </a:srgbClr>
                  </a:outerShdw>
                </a:effectLst>
                <a:latin typeface="David" pitchFamily="34" charset="-79"/>
                <a:cs typeface="David" pitchFamily="34" charset="-79"/>
              </a:rPr>
              <a:t>התנפצות בועת האינטרנט </a:t>
            </a:r>
            <a:r>
              <a:rPr lang="he-IL" sz="3600" dirty="0" smtClean="0">
                <a:effectLst>
                  <a:outerShdw blurRad="38100" dist="38100" dir="2700000" algn="tl">
                    <a:srgbClr val="000000">
                      <a:alpha val="43137"/>
                    </a:srgbClr>
                  </a:outerShdw>
                </a:effectLst>
                <a:latin typeface="David" pitchFamily="34" charset="-79"/>
                <a:cs typeface="David" pitchFamily="34" charset="-79"/>
              </a:rPr>
              <a:t>והתרסקות </a:t>
            </a:r>
            <a:r>
              <a:rPr lang="he-IL" sz="3600" dirty="0">
                <a:effectLst>
                  <a:outerShdw blurRad="38100" dist="38100" dir="2700000" algn="tl">
                    <a:srgbClr val="000000">
                      <a:alpha val="43137"/>
                    </a:srgbClr>
                  </a:outerShdw>
                </a:effectLst>
                <a:latin typeface="David" pitchFamily="34" charset="-79"/>
                <a:cs typeface="David" pitchFamily="34" charset="-79"/>
              </a:rPr>
              <a:t>פרייבט אקוויטי: 2000 - 2003</a:t>
            </a:r>
            <a:endParaRPr lang="en-US" sz="3600" dirty="0">
              <a:effectLst>
                <a:outerShdw blurRad="38100" dist="38100" dir="2700000" algn="tl">
                  <a:srgbClr val="000000">
                    <a:alpha val="43137"/>
                  </a:srgbClr>
                </a:outerShdw>
              </a:effectLst>
              <a:latin typeface="David" pitchFamily="34" charset="-79"/>
              <a:cs typeface="David" pitchFamily="34" charset="-79"/>
            </a:endParaRPr>
          </a:p>
        </p:txBody>
      </p:sp>
      <p:sp>
        <p:nvSpPr>
          <p:cNvPr id="3" name="Subtitle 2"/>
          <p:cNvSpPr>
            <a:spLocks noGrp="1"/>
          </p:cNvSpPr>
          <p:nvPr>
            <p:ph type="subTitle" idx="1"/>
          </p:nvPr>
        </p:nvSpPr>
        <p:spPr>
          <a:xfrm>
            <a:off x="1432560" y="1556792"/>
            <a:ext cx="7406640" cy="4968552"/>
          </a:xfrm>
        </p:spPr>
        <p:txBody>
          <a:bodyPr>
            <a:noAutofit/>
          </a:bodyPr>
          <a:lstStyle/>
          <a:p>
            <a:pPr marL="370332" indent="-342900" algn="r" rtl="1">
              <a:buFont typeface="Wingdings" pitchFamily="2" charset="2"/>
              <a:buChar char="Ø"/>
            </a:pPr>
            <a:r>
              <a:rPr lang="he-IL" sz="2400" dirty="0" smtClean="0">
                <a:latin typeface="David" pitchFamily="34" charset="-79"/>
                <a:cs typeface="David" pitchFamily="34" charset="-79"/>
              </a:rPr>
              <a:t>השפל בחברות הטכנולוגיה והתרסקות </a:t>
            </a:r>
            <a:r>
              <a:rPr lang="he-IL" sz="2400" dirty="0" err="1" smtClean="0">
                <a:latin typeface="David" pitchFamily="34" charset="-79"/>
                <a:cs typeface="David" pitchFamily="34" charset="-79"/>
              </a:rPr>
              <a:t>הנאסד"ק</a:t>
            </a:r>
            <a:r>
              <a:rPr lang="he-IL" sz="2400" dirty="0" smtClean="0">
                <a:latin typeface="David" pitchFamily="34" charset="-79"/>
                <a:cs typeface="David" pitchFamily="34" charset="-79"/>
              </a:rPr>
              <a:t> </a:t>
            </a:r>
            <a:r>
              <a:rPr lang="he-IL" sz="2400" dirty="0">
                <a:latin typeface="David" pitchFamily="34" charset="-79"/>
                <a:cs typeface="David" pitchFamily="34" charset="-79"/>
              </a:rPr>
              <a:t>שהחל במהלך חודש מרץ 2000 נענע </a:t>
            </a:r>
            <a:r>
              <a:rPr lang="he-IL" sz="2400" dirty="0" smtClean="0">
                <a:latin typeface="David" pitchFamily="34" charset="-79"/>
                <a:cs typeface="David" pitchFamily="34" charset="-79"/>
              </a:rPr>
              <a:t>את תעשיית </a:t>
            </a:r>
            <a:r>
              <a:rPr lang="he-IL" sz="2400" dirty="0">
                <a:latin typeface="David" pitchFamily="34" charset="-79"/>
                <a:cs typeface="David" pitchFamily="34" charset="-79"/>
              </a:rPr>
              <a:t>הון הסיכון </a:t>
            </a:r>
            <a:r>
              <a:rPr lang="he-IL" sz="2400" dirty="0" smtClean="0">
                <a:latin typeface="David" pitchFamily="34" charset="-79"/>
                <a:cs typeface="David" pitchFamily="34" charset="-79"/>
              </a:rPr>
              <a:t>כולה,  </a:t>
            </a:r>
            <a:r>
              <a:rPr lang="he-IL" sz="2400" dirty="0">
                <a:latin typeface="David" pitchFamily="34" charset="-79"/>
                <a:cs typeface="David" pitchFamily="34" charset="-79"/>
              </a:rPr>
              <a:t>הערכות שווי של חברות טכנולוגיות סטארט-אפ התמוטטו. במהלך השנים הקרובות, קרנות הון סיכון רבות נאלצו </a:t>
            </a:r>
            <a:r>
              <a:rPr lang="he-IL" sz="2400" dirty="0" smtClean="0">
                <a:latin typeface="David" pitchFamily="34" charset="-79"/>
                <a:cs typeface="David" pitchFamily="34" charset="-79"/>
              </a:rPr>
              <a:t>לעשות מחיקת </a:t>
            </a:r>
            <a:r>
              <a:rPr lang="he-IL" sz="2400" dirty="0">
                <a:latin typeface="David" pitchFamily="34" charset="-79"/>
                <a:cs typeface="David" pitchFamily="34" charset="-79"/>
              </a:rPr>
              <a:t>פרופורציות גדולות </a:t>
            </a:r>
            <a:r>
              <a:rPr lang="he-IL" sz="2400" dirty="0" smtClean="0">
                <a:latin typeface="David" pitchFamily="34" charset="-79"/>
                <a:cs typeface="David" pitchFamily="34" charset="-79"/>
              </a:rPr>
              <a:t>בהשקעותיהם </a:t>
            </a:r>
            <a:r>
              <a:rPr lang="he-IL" sz="2400" dirty="0">
                <a:latin typeface="David" pitchFamily="34" charset="-79"/>
                <a:cs typeface="David" pitchFamily="34" charset="-79"/>
              </a:rPr>
              <a:t>וקרנות רבות היו באופן משמעותי "מתחת למים". עד אמצע 2003, תעשיית הון הסיכון הצטמקה עד לחצי יכולתה </a:t>
            </a:r>
            <a:r>
              <a:rPr lang="he-IL" sz="2400" dirty="0" smtClean="0">
                <a:latin typeface="David" pitchFamily="34" charset="-79"/>
                <a:cs typeface="David" pitchFamily="34" charset="-79"/>
              </a:rPr>
              <a:t>שהייתה ב 2001.</a:t>
            </a:r>
            <a:endParaRPr lang="en-US" sz="2400" dirty="0">
              <a:latin typeface="David" pitchFamily="34" charset="-79"/>
              <a:cs typeface="David" pitchFamily="34" charset="-79"/>
            </a:endParaRPr>
          </a:p>
          <a:p>
            <a:pPr algn="r" rtl="1"/>
            <a:endParaRPr lang="en-US" sz="2400" dirty="0" smtClean="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lnSpc>
                <a:spcPct val="150000"/>
              </a:lnSpc>
            </a:pPr>
            <a:endParaRPr lang="en-US" sz="2800" dirty="0">
              <a:solidFill>
                <a:schemeClr val="tx1"/>
              </a:solidFill>
              <a:latin typeface="David" pitchFamily="34" charset="-79"/>
              <a:cs typeface="David" pitchFamily="34" charset="-79"/>
            </a:endParaRPr>
          </a:p>
        </p:txBody>
      </p:sp>
    </p:spTree>
    <p:extLst>
      <p:ext uri="{BB962C8B-B14F-4D97-AF65-F5344CB8AC3E}">
        <p14:creationId xmlns:p14="http://schemas.microsoft.com/office/powerpoint/2010/main" val="157676918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84608"/>
            <a:ext cx="7920880" cy="1472184"/>
          </a:xfrm>
        </p:spPr>
        <p:txBody>
          <a:bodyPr>
            <a:normAutofit/>
          </a:bodyPr>
          <a:lstStyle/>
          <a:p>
            <a:pPr algn="r" rtl="1"/>
            <a:r>
              <a:rPr lang="he-IL" sz="3600" dirty="0">
                <a:effectLst>
                  <a:outerShdw blurRad="38100" dist="38100" dir="2700000" algn="tl">
                    <a:srgbClr val="000000">
                      <a:alpha val="43137"/>
                    </a:srgbClr>
                  </a:outerShdw>
                </a:effectLst>
                <a:latin typeface="David" pitchFamily="34" charset="-79"/>
                <a:cs typeface="David" pitchFamily="34" charset="-79"/>
              </a:rPr>
              <a:t>בום פרייבט אקוויטי השלישי ותור הזהב של הפרייבט אקוויטי: 2003 - 2007</a:t>
            </a:r>
            <a:endParaRPr lang="en-US" sz="3600" dirty="0">
              <a:effectLst>
                <a:outerShdw blurRad="38100" dist="38100" dir="2700000" algn="tl">
                  <a:srgbClr val="000000">
                    <a:alpha val="43137"/>
                  </a:srgbClr>
                </a:outerShdw>
              </a:effectLst>
              <a:latin typeface="David" pitchFamily="34" charset="-79"/>
              <a:cs typeface="David" pitchFamily="34" charset="-79"/>
            </a:endParaRPr>
          </a:p>
        </p:txBody>
      </p:sp>
      <p:sp>
        <p:nvSpPr>
          <p:cNvPr id="3" name="Subtitle 2"/>
          <p:cNvSpPr>
            <a:spLocks noGrp="1"/>
          </p:cNvSpPr>
          <p:nvPr>
            <p:ph type="subTitle" idx="1"/>
          </p:nvPr>
        </p:nvSpPr>
        <p:spPr>
          <a:xfrm>
            <a:off x="1432560" y="1988840"/>
            <a:ext cx="7406640" cy="4968552"/>
          </a:xfrm>
        </p:spPr>
        <p:txBody>
          <a:bodyPr>
            <a:noAutofit/>
          </a:bodyPr>
          <a:lstStyle/>
          <a:p>
            <a:pPr marL="370332" indent="-342900" algn="r" rtl="1">
              <a:buFont typeface="Wingdings" pitchFamily="2" charset="2"/>
              <a:buChar char="Ø"/>
            </a:pPr>
            <a:r>
              <a:rPr lang="he-IL" sz="2400" dirty="0">
                <a:latin typeface="David" pitchFamily="34" charset="-79"/>
                <a:cs typeface="David" pitchFamily="34" charset="-79"/>
              </a:rPr>
              <a:t>ב -2003 </a:t>
            </a:r>
            <a:r>
              <a:rPr lang="he-IL" sz="2400" dirty="0" smtClean="0">
                <a:latin typeface="David" pitchFamily="34" charset="-79"/>
                <a:cs typeface="David" pitchFamily="34" charset="-79"/>
              </a:rPr>
              <a:t>החלה בפרייבט </a:t>
            </a:r>
            <a:r>
              <a:rPr lang="he-IL" sz="2400" dirty="0">
                <a:latin typeface="David" pitchFamily="34" charset="-79"/>
                <a:cs typeface="David" pitchFamily="34" charset="-79"/>
              </a:rPr>
              <a:t>אקוויטי </a:t>
            </a:r>
            <a:r>
              <a:rPr lang="he-IL" sz="2400" dirty="0" smtClean="0">
                <a:latin typeface="David" pitchFamily="34" charset="-79"/>
                <a:cs typeface="David" pitchFamily="34" charset="-79"/>
              </a:rPr>
              <a:t> </a:t>
            </a:r>
            <a:r>
              <a:rPr lang="he-IL" sz="2400" dirty="0">
                <a:latin typeface="David" pitchFamily="34" charset="-79"/>
                <a:cs typeface="David" pitchFamily="34" charset="-79"/>
              </a:rPr>
              <a:t>התעוררות מחודשת של חמש שנים שבסופו של דבר </a:t>
            </a:r>
            <a:r>
              <a:rPr lang="he-IL" sz="2400" dirty="0" smtClean="0">
                <a:latin typeface="David" pitchFamily="34" charset="-79"/>
                <a:cs typeface="David" pitchFamily="34" charset="-79"/>
              </a:rPr>
              <a:t>הסתיימה </a:t>
            </a:r>
            <a:r>
              <a:rPr lang="he-IL" sz="2400" dirty="0">
                <a:latin typeface="David" pitchFamily="34" charset="-79"/>
                <a:cs typeface="David" pitchFamily="34" charset="-79"/>
              </a:rPr>
              <a:t>בהשלמה של 13 מתוך 15 </a:t>
            </a:r>
            <a:r>
              <a:rPr lang="he-IL" sz="2400" dirty="0" smtClean="0">
                <a:latin typeface="David" pitchFamily="34" charset="-79"/>
                <a:cs typeface="David" pitchFamily="34" charset="-79"/>
              </a:rPr>
              <a:t>עסקאות </a:t>
            </a:r>
            <a:r>
              <a:rPr lang="he-IL" sz="2400" dirty="0">
                <a:latin typeface="David" pitchFamily="34" charset="-79"/>
                <a:cs typeface="David" pitchFamily="34" charset="-79"/>
              </a:rPr>
              <a:t>רכישה ממונפת הגדולות ביותר בהיסטוריה, רמות חסרות תקדים של פעילות </a:t>
            </a:r>
            <a:r>
              <a:rPr lang="he-IL" sz="2400" dirty="0" smtClean="0">
                <a:latin typeface="David" pitchFamily="34" charset="-79"/>
                <a:cs typeface="David" pitchFamily="34" charset="-79"/>
              </a:rPr>
              <a:t>השקעה.</a:t>
            </a:r>
            <a:r>
              <a:rPr lang="he-IL" sz="2400" dirty="0">
                <a:latin typeface="David" pitchFamily="34" charset="-79"/>
                <a:cs typeface="David" pitchFamily="34" charset="-79"/>
              </a:rPr>
              <a:t> </a:t>
            </a:r>
            <a:r>
              <a:rPr lang="he-IL" sz="2400" dirty="0" smtClean="0">
                <a:latin typeface="David" pitchFamily="34" charset="-79"/>
                <a:cs typeface="David" pitchFamily="34" charset="-79"/>
              </a:rPr>
              <a:t>השילוב </a:t>
            </a:r>
            <a:r>
              <a:rPr lang="he-IL" sz="2400" dirty="0">
                <a:latin typeface="David" pitchFamily="34" charset="-79"/>
                <a:cs typeface="David" pitchFamily="34" charset="-79"/>
              </a:rPr>
              <a:t>של ירידת ריבית, התרופפות תקני הלוואות ושינויי רגולטורים עבור חברות ציבוריות, תהווה רקע </a:t>
            </a:r>
            <a:r>
              <a:rPr lang="he-IL" sz="2400" dirty="0" smtClean="0">
                <a:latin typeface="David" pitchFamily="34" charset="-79"/>
                <a:cs typeface="David" pitchFamily="34" charset="-79"/>
              </a:rPr>
              <a:t>עבור הבום הגדול בפרייבט </a:t>
            </a:r>
            <a:r>
              <a:rPr lang="he-IL" sz="2400" dirty="0">
                <a:latin typeface="David" pitchFamily="34" charset="-79"/>
                <a:cs typeface="David" pitchFamily="34" charset="-79"/>
              </a:rPr>
              <a:t>אקוויטי </a:t>
            </a:r>
            <a:r>
              <a:rPr lang="he-IL" sz="2400" dirty="0" smtClean="0">
                <a:latin typeface="David" pitchFamily="34" charset="-79"/>
                <a:cs typeface="David" pitchFamily="34" charset="-79"/>
              </a:rPr>
              <a:t>.</a:t>
            </a:r>
            <a:endParaRPr lang="en-US" sz="2400" dirty="0">
              <a:latin typeface="David" pitchFamily="34" charset="-79"/>
              <a:cs typeface="David" pitchFamily="34" charset="-79"/>
            </a:endParaRPr>
          </a:p>
          <a:p>
            <a:pPr marL="370332" indent="-342900" algn="r" rtl="1">
              <a:buFont typeface="Wingdings" pitchFamily="2" charset="2"/>
              <a:buChar char="Ø"/>
            </a:pPr>
            <a:endParaRPr lang="en-US" sz="2400" dirty="0">
              <a:latin typeface="David" pitchFamily="34" charset="-79"/>
              <a:cs typeface="David" pitchFamily="34" charset="-79"/>
            </a:endParaRPr>
          </a:p>
          <a:p>
            <a:pPr algn="r" rtl="1"/>
            <a:endParaRPr lang="en-US" sz="2400" dirty="0" smtClean="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lnSpc>
                <a:spcPct val="150000"/>
              </a:lnSpc>
            </a:pPr>
            <a:endParaRPr lang="en-US" sz="2800" dirty="0">
              <a:solidFill>
                <a:schemeClr val="tx1"/>
              </a:solidFill>
              <a:latin typeface="David" pitchFamily="34" charset="-79"/>
              <a:cs typeface="David" pitchFamily="34" charset="-79"/>
            </a:endParaRPr>
          </a:p>
        </p:txBody>
      </p:sp>
    </p:spTree>
    <p:extLst>
      <p:ext uri="{BB962C8B-B14F-4D97-AF65-F5344CB8AC3E}">
        <p14:creationId xmlns:p14="http://schemas.microsoft.com/office/powerpoint/2010/main" val="3562994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pPr algn="just"/>
            <a:r>
              <a:rPr lang="he-IL" dirty="0" smtClean="0"/>
              <a:t>עסקאות הגנה - גידור</a:t>
            </a:r>
            <a:endParaRPr lang="he-IL" dirty="0"/>
          </a:p>
        </p:txBody>
      </p:sp>
      <p:sp>
        <p:nvSpPr>
          <p:cNvPr id="3" name="Content Placeholder 2"/>
          <p:cNvSpPr>
            <a:spLocks noGrp="1"/>
          </p:cNvSpPr>
          <p:nvPr>
            <p:ph idx="1"/>
          </p:nvPr>
        </p:nvSpPr>
        <p:spPr>
          <a:xfrm>
            <a:off x="685800" y="2057400"/>
            <a:ext cx="8977086" cy="4572000"/>
          </a:xfrm>
        </p:spPr>
        <p:txBody>
          <a:bodyPr>
            <a:normAutofit lnSpcReduction="10000"/>
          </a:bodyPr>
          <a:lstStyle/>
          <a:p>
            <a:pPr marL="960120" lvl="3" indent="0">
              <a:buNone/>
            </a:pPr>
            <a:r>
              <a:rPr lang="he-IL" sz="2800" dirty="0">
                <a:solidFill>
                  <a:schemeClr val="tx1"/>
                </a:solidFill>
                <a:cs typeface="+mj-cs"/>
              </a:rPr>
              <a:t>גידור היא אסטרטגיית השקעה שבאמצעותה ניתן לנטרל </a:t>
            </a:r>
            <a:r>
              <a:rPr lang="he-IL" sz="2800" dirty="0" smtClean="0">
                <a:solidFill>
                  <a:schemeClr val="tx1"/>
                </a:solidFill>
                <a:cs typeface="+mj-cs"/>
              </a:rPr>
              <a:t>/לצמצם/לבקר</a:t>
            </a:r>
            <a:r>
              <a:rPr lang="he-IL" sz="2800" dirty="0">
                <a:solidFill>
                  <a:schemeClr val="tx1"/>
                </a:solidFill>
                <a:cs typeface="+mj-cs"/>
              </a:rPr>
              <a:t> </a:t>
            </a:r>
            <a:r>
              <a:rPr lang="he-IL" sz="2800" dirty="0" smtClean="0">
                <a:solidFill>
                  <a:schemeClr val="tx1"/>
                </a:solidFill>
                <a:cs typeface="+mj-cs"/>
              </a:rPr>
              <a:t>הפסדים פוטנציאלים </a:t>
            </a:r>
            <a:r>
              <a:rPr lang="he-IL" sz="2800" dirty="0">
                <a:solidFill>
                  <a:schemeClr val="tx1"/>
                </a:solidFill>
                <a:cs typeface="+mj-cs"/>
              </a:rPr>
              <a:t>העלולים להיווצר </a:t>
            </a:r>
            <a:r>
              <a:rPr lang="he-IL" sz="2800" dirty="0" smtClean="0">
                <a:solidFill>
                  <a:schemeClr val="tx1"/>
                </a:solidFill>
                <a:cs typeface="+mj-cs"/>
              </a:rPr>
              <a:t>מההשקעות השוטפות.</a:t>
            </a:r>
          </a:p>
          <a:p>
            <a:pPr marL="960120" lvl="3" indent="0">
              <a:buNone/>
            </a:pPr>
            <a:endParaRPr lang="he-IL" sz="2800" dirty="0" smtClean="0">
              <a:solidFill>
                <a:schemeClr val="tx1"/>
              </a:solidFill>
              <a:cs typeface="+mj-cs"/>
            </a:endParaRPr>
          </a:p>
          <a:p>
            <a:pPr marL="960120" lvl="3" indent="0">
              <a:buNone/>
            </a:pPr>
            <a:r>
              <a:rPr lang="he-IL" sz="2800" dirty="0">
                <a:solidFill>
                  <a:schemeClr val="tx1"/>
                </a:solidFill>
                <a:cs typeface="+mj-cs"/>
              </a:rPr>
              <a:t>קיימים מכשירים פיננסים רבים בהם </a:t>
            </a:r>
            <a:r>
              <a:rPr lang="he-IL" sz="2800" dirty="0" smtClean="0">
                <a:solidFill>
                  <a:schemeClr val="tx1"/>
                </a:solidFill>
                <a:cs typeface="+mj-cs"/>
              </a:rPr>
              <a:t>ניתן לגדר</a:t>
            </a:r>
            <a:r>
              <a:rPr lang="he-IL" sz="2800" dirty="0">
                <a:solidFill>
                  <a:schemeClr val="tx1"/>
                </a:solidFill>
                <a:cs typeface="+mj-cs"/>
              </a:rPr>
              <a:t>: </a:t>
            </a:r>
            <a:r>
              <a:rPr lang="he-IL" sz="2800" dirty="0" smtClean="0">
                <a:solidFill>
                  <a:schemeClr val="tx1"/>
                </a:solidFill>
                <a:cs typeface="+mj-cs"/>
              </a:rPr>
              <a:t>חוזים,</a:t>
            </a:r>
            <a:r>
              <a:rPr lang="he-IL" sz="2800" dirty="0">
                <a:solidFill>
                  <a:schemeClr val="tx1"/>
                </a:solidFill>
                <a:cs typeface="+mj-cs"/>
              </a:rPr>
              <a:t> </a:t>
            </a:r>
            <a:r>
              <a:rPr lang="he-IL" sz="2800" dirty="0" smtClean="0">
                <a:solidFill>
                  <a:schemeClr val="tx1"/>
                </a:solidFill>
                <a:cs typeface="+mj-cs"/>
              </a:rPr>
              <a:t>אופציות ,חוזים עתידיים ,</a:t>
            </a:r>
            <a:r>
              <a:rPr lang="en-US" sz="2800" dirty="0" smtClean="0">
                <a:solidFill>
                  <a:schemeClr val="tx1"/>
                </a:solidFill>
                <a:cs typeface="+mj-cs"/>
              </a:rPr>
              <a:t>swap</a:t>
            </a:r>
            <a:r>
              <a:rPr lang="he-IL" sz="2800" dirty="0" smtClean="0">
                <a:solidFill>
                  <a:schemeClr val="tx1"/>
                </a:solidFill>
                <a:cs typeface="+mj-cs"/>
              </a:rPr>
              <a:t>,</a:t>
            </a:r>
            <a:r>
              <a:rPr lang="he-IL" sz="2800" dirty="0">
                <a:solidFill>
                  <a:schemeClr val="tx1"/>
                </a:solidFill>
                <a:cs typeface="+mj-cs"/>
              </a:rPr>
              <a:t> </a:t>
            </a:r>
            <a:r>
              <a:rPr lang="he-IL" sz="2800" dirty="0" smtClean="0">
                <a:solidFill>
                  <a:schemeClr val="tx1"/>
                </a:solidFill>
                <a:cs typeface="+mj-cs"/>
              </a:rPr>
              <a:t>מניות</a:t>
            </a:r>
            <a:r>
              <a:rPr lang="he-IL" sz="2800" dirty="0">
                <a:solidFill>
                  <a:schemeClr val="tx1"/>
                </a:solidFill>
                <a:cs typeface="+mj-cs"/>
              </a:rPr>
              <a:t> ועוד. </a:t>
            </a:r>
            <a:endParaRPr lang="he-IL" sz="2800" dirty="0" smtClean="0">
              <a:solidFill>
                <a:schemeClr val="tx1"/>
              </a:solidFill>
              <a:cs typeface="+mj-cs"/>
            </a:endParaRPr>
          </a:p>
          <a:p>
            <a:pPr marL="960120" lvl="3" indent="0">
              <a:buNone/>
            </a:pPr>
            <a:endParaRPr lang="he-IL" sz="2800" dirty="0" smtClean="0">
              <a:solidFill>
                <a:schemeClr val="tx1"/>
              </a:solidFill>
              <a:cs typeface="+mj-cs"/>
            </a:endParaRPr>
          </a:p>
          <a:p>
            <a:pPr marL="960120" lvl="3" indent="0">
              <a:buNone/>
            </a:pPr>
            <a:r>
              <a:rPr lang="he-IL" sz="2800" dirty="0" smtClean="0">
                <a:solidFill>
                  <a:schemeClr val="tx1"/>
                </a:solidFill>
                <a:cs typeface="+mj-cs"/>
              </a:rPr>
              <a:t>הסיכונים </a:t>
            </a:r>
            <a:r>
              <a:rPr lang="he-IL" sz="2800" dirty="0">
                <a:solidFill>
                  <a:schemeClr val="tx1"/>
                </a:solidFill>
                <a:cs typeface="+mj-cs"/>
              </a:rPr>
              <a:t>השכיחים להפחתה הם </a:t>
            </a:r>
            <a:r>
              <a:rPr lang="he-IL" sz="2800" dirty="0" smtClean="0">
                <a:solidFill>
                  <a:schemeClr val="tx1"/>
                </a:solidFill>
                <a:cs typeface="+mj-cs"/>
              </a:rPr>
              <a:t>סיכוני שוק</a:t>
            </a:r>
            <a:r>
              <a:rPr lang="he-IL" sz="2800" dirty="0">
                <a:solidFill>
                  <a:schemeClr val="tx1"/>
                </a:solidFill>
                <a:cs typeface="+mj-cs"/>
              </a:rPr>
              <a:t> </a:t>
            </a:r>
            <a:r>
              <a:rPr lang="he-IL" sz="2800" dirty="0" smtClean="0">
                <a:solidFill>
                  <a:schemeClr val="tx1"/>
                </a:solidFill>
                <a:cs typeface="+mj-cs"/>
              </a:rPr>
              <a:t>וסיכוני מטבע</a:t>
            </a:r>
            <a:r>
              <a:rPr lang="he-IL" sz="2400" dirty="0" smtClean="0">
                <a:solidFill>
                  <a:schemeClr val="tx1"/>
                </a:solidFill>
                <a:cs typeface="+mj-cs"/>
              </a:rPr>
              <a:t>.</a:t>
            </a:r>
          </a:p>
          <a:p>
            <a:pPr marL="109728" indent="0">
              <a:buNone/>
            </a:pPr>
            <a:endParaRPr lang="he-IL" dirty="0"/>
          </a:p>
        </p:txBody>
      </p:sp>
      <p:pic>
        <p:nvPicPr>
          <p:cNvPr id="5123" name="Picture 3" descr="C:\Users\kelich\Desktop\גי.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2362200" cy="156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283947"/>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31416"/>
            <a:ext cx="7920880" cy="1472184"/>
          </a:xfrm>
        </p:spPr>
        <p:txBody>
          <a:bodyPr>
            <a:normAutofit/>
          </a:bodyPr>
          <a:lstStyle/>
          <a:p>
            <a:pPr algn="r" rtl="1"/>
            <a:r>
              <a:rPr lang="he-IL" sz="3600" dirty="0" smtClean="0">
                <a:effectLst>
                  <a:outerShdw blurRad="38100" dist="38100" dir="2700000" algn="tl">
                    <a:srgbClr val="000000">
                      <a:alpha val="43137"/>
                    </a:srgbClr>
                  </a:outerShdw>
                </a:effectLst>
                <a:latin typeface="David" pitchFamily="34" charset="-79"/>
                <a:cs typeface="David" pitchFamily="34" charset="-79"/>
              </a:rPr>
              <a:t>אסטרטגיה:</a:t>
            </a:r>
            <a:endParaRPr lang="en-US" sz="3600" dirty="0">
              <a:effectLst>
                <a:outerShdw blurRad="38100" dist="38100" dir="2700000" algn="tl">
                  <a:srgbClr val="000000">
                    <a:alpha val="43137"/>
                  </a:srgbClr>
                </a:outerShdw>
              </a:effectLst>
              <a:latin typeface="David" pitchFamily="34" charset="-79"/>
              <a:cs typeface="David" pitchFamily="34" charset="-79"/>
            </a:endParaRPr>
          </a:p>
        </p:txBody>
      </p:sp>
      <p:sp>
        <p:nvSpPr>
          <p:cNvPr id="3" name="Subtitle 2"/>
          <p:cNvSpPr>
            <a:spLocks noGrp="1"/>
          </p:cNvSpPr>
          <p:nvPr>
            <p:ph type="subTitle" idx="1"/>
          </p:nvPr>
        </p:nvSpPr>
        <p:spPr>
          <a:xfrm>
            <a:off x="1432560" y="1556792"/>
            <a:ext cx="7406640" cy="4968552"/>
          </a:xfrm>
        </p:spPr>
        <p:txBody>
          <a:bodyPr>
            <a:noAutofit/>
          </a:bodyPr>
          <a:lstStyle/>
          <a:p>
            <a:pPr marL="370332" indent="-342900" algn="r" rtl="1">
              <a:buFont typeface="Wingdings" pitchFamily="2" charset="2"/>
              <a:buChar char="Ø"/>
            </a:pPr>
            <a:r>
              <a:rPr lang="he-IL" sz="2400" dirty="0">
                <a:solidFill>
                  <a:schemeClr val="tx1"/>
                </a:solidFill>
                <a:latin typeface="David" pitchFamily="34" charset="-79"/>
                <a:cs typeface="David" pitchFamily="34" charset="-79"/>
              </a:rPr>
              <a:t>מנהל קרן ההשקעות נוהג בדרך כלל להתחייב לדרך פעילות עקבית שבה תנהג הקרן - אסטרטגיית הפעולה שלה. </a:t>
            </a:r>
            <a:endParaRPr lang="en-US" sz="2400" dirty="0" smtClean="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r>
              <a:rPr lang="he-IL" sz="2400" dirty="0">
                <a:solidFill>
                  <a:schemeClr val="tx1"/>
                </a:solidFill>
                <a:latin typeface="David" pitchFamily="34" charset="-79"/>
                <a:cs typeface="David" pitchFamily="34" charset="-79"/>
              </a:rPr>
              <a:t>ישנן קרנות שמתמחות בהשקעות בחברות תעשייתיות גדולות באסטרטגיה שמכונה </a:t>
            </a:r>
            <a:r>
              <a:rPr lang="en-US" sz="2400" dirty="0">
                <a:solidFill>
                  <a:schemeClr val="tx1"/>
                </a:solidFill>
                <a:latin typeface="David" pitchFamily="34" charset="-79"/>
                <a:cs typeface="David" pitchFamily="34" charset="-79"/>
              </a:rPr>
              <a:t>Leveraged Buyout) LBO</a:t>
            </a:r>
            <a:r>
              <a:rPr lang="he-IL" sz="2400" dirty="0">
                <a:solidFill>
                  <a:schemeClr val="tx1"/>
                </a:solidFill>
                <a:latin typeface="David" pitchFamily="34" charset="-79"/>
                <a:cs typeface="David" pitchFamily="34" charset="-79"/>
              </a:rPr>
              <a:t> - רכישה ממונפת). באסטרטגיה זו רוכשת הקרן תוך השקעת הון עצמי בשיעור נמוך ואז מגייסת חוב תוך ניצול נתוניו האיתנים של המאזן (בדרך כלל). בין אם מדובר בהנפקה ציבורית של מניות ואגרות חוב, או הנפקת אגרות חוב, בסופו של התהליך הקרן מנצלת את המבנה של החברה הנרכשת כדי למנף אותו ולגייס הון חיצוני כדי לשלם את תג המחיר לרכישה.</a:t>
            </a: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endParaRPr lang="en-US" sz="2400" dirty="0" smtClean="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lnSpc>
                <a:spcPct val="150000"/>
              </a:lnSpc>
            </a:pPr>
            <a:endParaRPr lang="en-US" sz="2800" dirty="0">
              <a:solidFill>
                <a:schemeClr val="tx1"/>
              </a:solidFill>
              <a:latin typeface="David" pitchFamily="34" charset="-79"/>
              <a:cs typeface="David" pitchFamily="34" charset="-79"/>
            </a:endParaRPr>
          </a:p>
        </p:txBody>
      </p:sp>
    </p:spTree>
    <p:extLst>
      <p:ext uri="{BB962C8B-B14F-4D97-AF65-F5344CB8AC3E}">
        <p14:creationId xmlns:p14="http://schemas.microsoft.com/office/powerpoint/2010/main" val="26194904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31416"/>
            <a:ext cx="7920880" cy="1472184"/>
          </a:xfrm>
        </p:spPr>
        <p:txBody>
          <a:bodyPr>
            <a:normAutofit/>
          </a:bodyPr>
          <a:lstStyle/>
          <a:p>
            <a:pPr algn="r" rtl="1"/>
            <a:r>
              <a:rPr lang="he-IL" sz="3600" dirty="0" smtClean="0">
                <a:effectLst>
                  <a:outerShdw blurRad="38100" dist="38100" dir="2700000" algn="tl">
                    <a:srgbClr val="000000">
                      <a:alpha val="43137"/>
                    </a:srgbClr>
                  </a:outerShdw>
                </a:effectLst>
                <a:latin typeface="David" pitchFamily="34" charset="-79"/>
                <a:cs typeface="David" pitchFamily="34" charset="-79"/>
              </a:rPr>
              <a:t>המשך - אסטרטגיה:</a:t>
            </a:r>
            <a:endParaRPr lang="en-US" sz="3600" dirty="0">
              <a:effectLst>
                <a:outerShdw blurRad="38100" dist="38100" dir="2700000" algn="tl">
                  <a:srgbClr val="000000">
                    <a:alpha val="43137"/>
                  </a:srgbClr>
                </a:outerShdw>
              </a:effectLst>
              <a:latin typeface="David" pitchFamily="34" charset="-79"/>
              <a:cs typeface="David" pitchFamily="34" charset="-79"/>
            </a:endParaRPr>
          </a:p>
        </p:txBody>
      </p:sp>
      <p:sp>
        <p:nvSpPr>
          <p:cNvPr id="3" name="Subtitle 2"/>
          <p:cNvSpPr>
            <a:spLocks noGrp="1"/>
          </p:cNvSpPr>
          <p:nvPr>
            <p:ph type="subTitle" idx="1"/>
          </p:nvPr>
        </p:nvSpPr>
        <p:spPr>
          <a:xfrm>
            <a:off x="1432560" y="1556792"/>
            <a:ext cx="7406640" cy="4968552"/>
          </a:xfrm>
        </p:spPr>
        <p:txBody>
          <a:bodyPr>
            <a:noAutofit/>
          </a:bodyPr>
          <a:lstStyle/>
          <a:p>
            <a:pPr marL="370332" indent="-342900" algn="r" rtl="1">
              <a:buFont typeface="Wingdings" pitchFamily="2" charset="2"/>
              <a:buChar char="Ø"/>
            </a:pPr>
            <a:r>
              <a:rPr lang="he-IL" sz="2400" dirty="0">
                <a:latin typeface="David" pitchFamily="34" charset="-79"/>
                <a:cs typeface="David" pitchFamily="34" charset="-79"/>
              </a:rPr>
              <a:t>אסטרטגית "שינוי מגמה" (</a:t>
            </a:r>
            <a:r>
              <a:rPr lang="en-US" sz="2400" dirty="0">
                <a:latin typeface="David" pitchFamily="34" charset="-79"/>
                <a:cs typeface="David" pitchFamily="34" charset="-79"/>
              </a:rPr>
              <a:t>Turnaround</a:t>
            </a:r>
            <a:r>
              <a:rPr lang="he-IL" sz="2400" dirty="0">
                <a:latin typeface="David" pitchFamily="34" charset="-79"/>
                <a:cs typeface="David" pitchFamily="34" charset="-79"/>
              </a:rPr>
              <a:t>) שבה הקרן מחפשת חברות שסובלות מקשיי נזילות, תפקוד לקוי של ההנהלה, סכסוכים בקרב בעלי השליטה, בעיות תפעוליות וכדומה. היא משתלטת על החברה ומנסה להשביח את תפקודה ולגרוף רווחים תוך השלמת המהלך.</a:t>
            </a:r>
            <a:endParaRPr lang="en-US" sz="2400" dirty="0">
              <a:latin typeface="David" pitchFamily="34" charset="-79"/>
              <a:cs typeface="David" pitchFamily="34" charset="-79"/>
            </a:endParaRPr>
          </a:p>
          <a:p>
            <a:pPr algn="r" rtl="1"/>
            <a:r>
              <a:rPr lang="en-US" sz="2400" dirty="0">
                <a:latin typeface="David" pitchFamily="34" charset="-79"/>
                <a:cs typeface="David" pitchFamily="34" charset="-79"/>
              </a:rPr>
              <a:t> </a:t>
            </a:r>
          </a:p>
          <a:p>
            <a:pPr marL="370332" indent="-342900" algn="r" rtl="1">
              <a:buFont typeface="Wingdings" pitchFamily="2" charset="2"/>
              <a:buChar char="Ø"/>
            </a:pPr>
            <a:r>
              <a:rPr lang="he-IL" sz="2400" dirty="0">
                <a:latin typeface="David" pitchFamily="34" charset="-79"/>
                <a:cs typeface="David" pitchFamily="34" charset="-79"/>
              </a:rPr>
              <a:t>הון צמיחה, </a:t>
            </a:r>
            <a:r>
              <a:rPr lang="en-US" sz="2400" dirty="0">
                <a:latin typeface="David" pitchFamily="34" charset="-79"/>
                <a:cs typeface="David" pitchFamily="34" charset="-79"/>
              </a:rPr>
              <a:t>Growth Capital </a:t>
            </a:r>
            <a:r>
              <a:rPr lang="he-IL" sz="2400" dirty="0" smtClean="0">
                <a:latin typeface="David" pitchFamily="34" charset="-79"/>
                <a:cs typeface="David" pitchFamily="34" charset="-79"/>
              </a:rPr>
              <a:t> מתייחס </a:t>
            </a:r>
            <a:r>
              <a:rPr lang="he-IL" sz="2400" dirty="0">
                <a:latin typeface="David" pitchFamily="34" charset="-79"/>
                <a:cs typeface="David" pitchFamily="34" charset="-79"/>
              </a:rPr>
              <a:t>להשקעות הון, לרוב השקעות מיעוט, בחברות בשלות יחסית כי הן מחפשות הון להרחבת פעילות או לשינוי מבני בפעילות, כניסה לשווקים חדשים או לממן רכישה גדולה ללא שינוי השליטה של ​​העסק. </a:t>
            </a:r>
            <a:endParaRPr lang="en-US" sz="2400" dirty="0" smtClean="0">
              <a:latin typeface="David" pitchFamily="34" charset="-79"/>
              <a:cs typeface="David" pitchFamily="34" charset="-79"/>
            </a:endParaRPr>
          </a:p>
          <a:p>
            <a:pPr marL="370332" indent="-342900" algn="r" rtl="1">
              <a:buFont typeface="Wingdings" pitchFamily="2" charset="2"/>
              <a:buChar char="Ø"/>
            </a:pPr>
            <a:endParaRPr lang="en-US" sz="2400" dirty="0">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endParaRPr lang="en-US" sz="2400" dirty="0" smtClean="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lnSpc>
                <a:spcPct val="150000"/>
              </a:lnSpc>
            </a:pPr>
            <a:endParaRPr lang="en-US" sz="2800" dirty="0">
              <a:solidFill>
                <a:schemeClr val="tx1"/>
              </a:solidFill>
              <a:latin typeface="David" pitchFamily="34" charset="-79"/>
              <a:cs typeface="David" pitchFamily="34" charset="-79"/>
            </a:endParaRPr>
          </a:p>
        </p:txBody>
      </p:sp>
    </p:spTree>
    <p:extLst>
      <p:ext uri="{BB962C8B-B14F-4D97-AF65-F5344CB8AC3E}">
        <p14:creationId xmlns:p14="http://schemas.microsoft.com/office/powerpoint/2010/main" val="197226057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31416"/>
            <a:ext cx="7920880" cy="1472184"/>
          </a:xfrm>
        </p:spPr>
        <p:txBody>
          <a:bodyPr>
            <a:normAutofit/>
          </a:bodyPr>
          <a:lstStyle/>
          <a:p>
            <a:pPr algn="r" rtl="1"/>
            <a:r>
              <a:rPr lang="he-IL" sz="3600" dirty="0" smtClean="0">
                <a:effectLst>
                  <a:outerShdw blurRad="38100" dist="38100" dir="2700000" algn="tl">
                    <a:srgbClr val="000000">
                      <a:alpha val="43137"/>
                    </a:srgbClr>
                  </a:outerShdw>
                </a:effectLst>
                <a:latin typeface="David" pitchFamily="34" charset="-79"/>
                <a:cs typeface="David" pitchFamily="34" charset="-79"/>
              </a:rPr>
              <a:t>המשך - אסטרטגיה:</a:t>
            </a:r>
            <a:endParaRPr lang="en-US" sz="3600" dirty="0">
              <a:effectLst>
                <a:outerShdw blurRad="38100" dist="38100" dir="2700000" algn="tl">
                  <a:srgbClr val="000000">
                    <a:alpha val="43137"/>
                  </a:srgbClr>
                </a:outerShdw>
              </a:effectLst>
              <a:latin typeface="David" pitchFamily="34" charset="-79"/>
              <a:cs typeface="David" pitchFamily="34" charset="-79"/>
            </a:endParaRPr>
          </a:p>
        </p:txBody>
      </p:sp>
      <p:sp>
        <p:nvSpPr>
          <p:cNvPr id="3" name="Subtitle 2"/>
          <p:cNvSpPr>
            <a:spLocks noGrp="1"/>
          </p:cNvSpPr>
          <p:nvPr>
            <p:ph type="subTitle" idx="1"/>
          </p:nvPr>
        </p:nvSpPr>
        <p:spPr>
          <a:xfrm>
            <a:off x="1432560" y="1556792"/>
            <a:ext cx="7406640" cy="4968552"/>
          </a:xfrm>
        </p:spPr>
        <p:txBody>
          <a:bodyPr>
            <a:noAutofit/>
          </a:bodyPr>
          <a:lstStyle/>
          <a:p>
            <a:pPr marL="370332" indent="-342900" algn="r" rtl="1">
              <a:buFont typeface="Wingdings" pitchFamily="2" charset="2"/>
              <a:buChar char="Ø"/>
            </a:pPr>
            <a:r>
              <a:rPr lang="he-IL" sz="2400" dirty="0" smtClean="0">
                <a:latin typeface="David" pitchFamily="34" charset="-79"/>
                <a:cs typeface="David" pitchFamily="34" charset="-79"/>
              </a:rPr>
              <a:t>חברות </a:t>
            </a:r>
            <a:r>
              <a:rPr lang="he-IL" sz="2400" dirty="0">
                <a:latin typeface="David" pitchFamily="34" charset="-79"/>
                <a:cs typeface="David" pitchFamily="34" charset="-79"/>
              </a:rPr>
              <a:t>המבקשות הון צמיחה הן בדרך כלל חברות בוגרות יותר מאשר חברות במימון של הון סיכון, חברות אלה מסוגלות לייצר רווחי הכנסות ותפעול אך אינן מסוגלות לייצר מזומנים מספקים למימון התרחבות גדולה, רכישות או השקעות אחרות. ולכן גישה להון צמיחה יכולה להיות קריטי להמשך הרחבת מתקנים , מכירות, יוזמות שיווק, רכישות ציוד, ופיתוח מוצרים חדשים. הבעלים העיקרי של החברה לא יכול להיות מוכן לקחת את הסיכון הפיננסי לבד</a:t>
            </a:r>
            <a:r>
              <a:rPr lang="he-IL" sz="2400" dirty="0" smtClean="0">
                <a:latin typeface="David" pitchFamily="34" charset="-79"/>
                <a:cs typeface="David" pitchFamily="34" charset="-79"/>
              </a:rPr>
              <a:t>. הבעלים </a:t>
            </a:r>
            <a:r>
              <a:rPr lang="he-IL" sz="2400" dirty="0">
                <a:latin typeface="David" pitchFamily="34" charset="-79"/>
                <a:cs typeface="David" pitchFamily="34" charset="-79"/>
              </a:rPr>
              <a:t>יכול לשתף את הסיכון של צמיחה עם שותפים. הון צמיחה יכול לשמש גם כדי לחולל שינוי מבנה המאזן של החברה, במיוחד כדי להפחית את כמות מינוף (או חוב) לחברה על המאזן שלה.</a:t>
            </a:r>
            <a:endParaRPr lang="en-US" sz="2400" dirty="0">
              <a:latin typeface="David" pitchFamily="34" charset="-79"/>
              <a:cs typeface="David" pitchFamily="34" charset="-79"/>
            </a:endParaRPr>
          </a:p>
          <a:p>
            <a:pPr marL="370332" indent="-342900" algn="r" rtl="1">
              <a:buFont typeface="Wingdings" pitchFamily="2" charset="2"/>
              <a:buChar char="Ø"/>
            </a:pPr>
            <a:endParaRPr lang="en-US" sz="2400" dirty="0">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endParaRPr lang="en-US" sz="2400" dirty="0" smtClean="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lnSpc>
                <a:spcPct val="150000"/>
              </a:lnSpc>
            </a:pPr>
            <a:endParaRPr lang="en-US" sz="2800" dirty="0">
              <a:solidFill>
                <a:schemeClr val="tx1"/>
              </a:solidFill>
              <a:latin typeface="David" pitchFamily="34" charset="-79"/>
              <a:cs typeface="David" pitchFamily="34" charset="-79"/>
            </a:endParaRPr>
          </a:p>
        </p:txBody>
      </p:sp>
    </p:spTree>
    <p:extLst>
      <p:ext uri="{BB962C8B-B14F-4D97-AF65-F5344CB8AC3E}">
        <p14:creationId xmlns:p14="http://schemas.microsoft.com/office/powerpoint/2010/main" val="306966187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31416"/>
            <a:ext cx="7920880" cy="1472184"/>
          </a:xfrm>
        </p:spPr>
        <p:txBody>
          <a:bodyPr>
            <a:normAutofit/>
          </a:bodyPr>
          <a:lstStyle/>
          <a:p>
            <a:pPr algn="r" rtl="1"/>
            <a:r>
              <a:rPr lang="he-IL" sz="3600" dirty="0">
                <a:effectLst/>
                <a:latin typeface="David" pitchFamily="34" charset="-79"/>
                <a:cs typeface="David" pitchFamily="34" charset="-79"/>
              </a:rPr>
              <a:t>הון </a:t>
            </a:r>
            <a:r>
              <a:rPr lang="en-US" sz="3600" dirty="0">
                <a:effectLst/>
                <a:latin typeface="David" pitchFamily="34" charset="-79"/>
                <a:cs typeface="David" pitchFamily="34" charset="-79"/>
              </a:rPr>
              <a:t>Mezzanine </a:t>
            </a:r>
            <a:r>
              <a:rPr lang="he-IL" sz="3600" dirty="0">
                <a:effectLst/>
                <a:latin typeface="David" pitchFamily="34" charset="-79"/>
                <a:cs typeface="David" pitchFamily="34" charset="-79"/>
              </a:rPr>
              <a:t>(</a:t>
            </a:r>
            <a:r>
              <a:rPr lang="he-IL" sz="3600" dirty="0" err="1">
                <a:effectLst/>
                <a:latin typeface="David" pitchFamily="34" charset="-79"/>
                <a:cs typeface="David" pitchFamily="34" charset="-79"/>
              </a:rPr>
              <a:t>מזנין</a:t>
            </a:r>
            <a:r>
              <a:rPr lang="he-IL" sz="3600" dirty="0">
                <a:effectLst/>
                <a:latin typeface="David" pitchFamily="34" charset="-79"/>
                <a:cs typeface="David" pitchFamily="34" charset="-79"/>
              </a:rPr>
              <a:t>)</a:t>
            </a:r>
            <a:endParaRPr lang="en-US" sz="3600" dirty="0">
              <a:effectLst/>
              <a:latin typeface="David" pitchFamily="34" charset="-79"/>
              <a:cs typeface="David" pitchFamily="34" charset="-79"/>
            </a:endParaRPr>
          </a:p>
        </p:txBody>
      </p:sp>
      <p:sp>
        <p:nvSpPr>
          <p:cNvPr id="3" name="Subtitle 2"/>
          <p:cNvSpPr>
            <a:spLocks noGrp="1"/>
          </p:cNvSpPr>
          <p:nvPr>
            <p:ph type="subTitle" idx="1"/>
          </p:nvPr>
        </p:nvSpPr>
        <p:spPr>
          <a:xfrm>
            <a:off x="1432560" y="1556792"/>
            <a:ext cx="7406640" cy="4968552"/>
          </a:xfrm>
        </p:spPr>
        <p:txBody>
          <a:bodyPr>
            <a:noAutofit/>
          </a:bodyPr>
          <a:lstStyle/>
          <a:p>
            <a:pPr marL="370332" indent="-342900" algn="r" rtl="1">
              <a:buFont typeface="Wingdings" pitchFamily="2" charset="2"/>
              <a:buChar char="Ø"/>
            </a:pPr>
            <a:r>
              <a:rPr lang="he-IL" sz="2400" dirty="0">
                <a:latin typeface="David" pitchFamily="34" charset="-79"/>
                <a:cs typeface="David" pitchFamily="34" charset="-79"/>
              </a:rPr>
              <a:t>הון </a:t>
            </a:r>
            <a:r>
              <a:rPr lang="he-IL" sz="2400" dirty="0" err="1">
                <a:latin typeface="David" pitchFamily="34" charset="-79"/>
                <a:cs typeface="David" pitchFamily="34" charset="-79"/>
              </a:rPr>
              <a:t>מזנין</a:t>
            </a:r>
            <a:r>
              <a:rPr lang="he-IL" sz="2400" dirty="0">
                <a:latin typeface="David" pitchFamily="34" charset="-79"/>
                <a:cs typeface="David" pitchFamily="34" charset="-79"/>
              </a:rPr>
              <a:t>  משמש לעתים קרובות על ידי משקיעי פרייבט אקוויטי כדי להפחית את כמות הון עצמי הנדרש למימון רכישה ממונפת או התרחבות גדולה. הון </a:t>
            </a:r>
            <a:r>
              <a:rPr lang="he-IL" sz="2400" dirty="0" err="1">
                <a:latin typeface="David" pitchFamily="34" charset="-79"/>
                <a:cs typeface="David" pitchFamily="34" charset="-79"/>
              </a:rPr>
              <a:t>מזנין</a:t>
            </a:r>
            <a:r>
              <a:rPr lang="he-IL" sz="2400" dirty="0">
                <a:latin typeface="David" pitchFamily="34" charset="-79"/>
                <a:cs typeface="David" pitchFamily="34" charset="-79"/>
              </a:rPr>
              <a:t> ממומש לעתים קרובות על ידי חברות קטנות יותר כי הן יכולות לגשת לשוק עם התשואה הגבוה </a:t>
            </a:r>
            <a:r>
              <a:rPr lang="he-IL" sz="2400" dirty="0" err="1">
                <a:latin typeface="David" pitchFamily="34" charset="-79"/>
                <a:cs typeface="David" pitchFamily="34" charset="-79"/>
              </a:rPr>
              <a:t>ביותר,וגם</a:t>
            </a:r>
            <a:r>
              <a:rPr lang="he-IL" sz="2400" dirty="0">
                <a:latin typeface="David" pitchFamily="34" charset="-79"/>
                <a:cs typeface="David" pitchFamily="34" charset="-79"/>
              </a:rPr>
              <a:t> מאפשר לחברות אלו ללוות הון נוסף מעבר לרמות שמלווים מסורתיים מוכנים לספק באמצעות הלוואות בנקאיות. כפיצוי על הסיכון </a:t>
            </a:r>
            <a:r>
              <a:rPr lang="he-IL" sz="2400" dirty="0" smtClean="0">
                <a:latin typeface="David" pitchFamily="34" charset="-79"/>
                <a:cs typeface="David" pitchFamily="34" charset="-79"/>
              </a:rPr>
              <a:t>, </a:t>
            </a:r>
            <a:r>
              <a:rPr lang="he-IL" sz="2400" dirty="0">
                <a:latin typeface="David" pitchFamily="34" charset="-79"/>
                <a:cs typeface="David" pitchFamily="34" charset="-79"/>
              </a:rPr>
              <a:t>בעלי החוב ידרוש תשואה גבוהה יותר להשקעה מאשר מלווים מסורתיים כמו הבנקים.</a:t>
            </a:r>
            <a:endParaRPr lang="en-US" sz="2400" dirty="0">
              <a:latin typeface="David" pitchFamily="34" charset="-79"/>
              <a:cs typeface="David" pitchFamily="34" charset="-79"/>
            </a:endParaRPr>
          </a:p>
          <a:p>
            <a:pPr marL="370332" indent="-342900" algn="r" rtl="1">
              <a:buFont typeface="Wingdings" pitchFamily="2" charset="2"/>
              <a:buChar char="Ø"/>
            </a:pPr>
            <a:endParaRPr lang="en-US" sz="2400" dirty="0">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endParaRPr lang="en-US" sz="2400" dirty="0" smtClean="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lnSpc>
                <a:spcPct val="150000"/>
              </a:lnSpc>
            </a:pPr>
            <a:endParaRPr lang="en-US" sz="2800" dirty="0">
              <a:solidFill>
                <a:schemeClr val="tx1"/>
              </a:solidFill>
              <a:latin typeface="David" pitchFamily="34" charset="-79"/>
              <a:cs typeface="David" pitchFamily="34" charset="-79"/>
            </a:endParaRPr>
          </a:p>
        </p:txBody>
      </p:sp>
    </p:spTree>
    <p:extLst>
      <p:ext uri="{BB962C8B-B14F-4D97-AF65-F5344CB8AC3E}">
        <p14:creationId xmlns:p14="http://schemas.microsoft.com/office/powerpoint/2010/main" val="230571905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31416"/>
            <a:ext cx="7920880" cy="1472184"/>
          </a:xfrm>
        </p:spPr>
        <p:txBody>
          <a:bodyPr>
            <a:normAutofit/>
          </a:bodyPr>
          <a:lstStyle/>
          <a:p>
            <a:pPr algn="r" rtl="1"/>
            <a:r>
              <a:rPr lang="he-IL" sz="3600" dirty="0">
                <a:effectLst>
                  <a:outerShdw blurRad="38100" dist="38100" dir="2700000" algn="tl">
                    <a:srgbClr val="000000">
                      <a:alpha val="43137"/>
                    </a:srgbClr>
                  </a:outerShdw>
                </a:effectLst>
                <a:latin typeface="David" pitchFamily="34" charset="-79"/>
                <a:cs typeface="David" pitchFamily="34" charset="-79"/>
              </a:rPr>
              <a:t>הון סיכון </a:t>
            </a:r>
            <a:r>
              <a:rPr lang="en-US" sz="3600" dirty="0">
                <a:effectLst>
                  <a:outerShdw blurRad="38100" dist="38100" dir="2700000" algn="tl">
                    <a:srgbClr val="000000">
                      <a:alpha val="43137"/>
                    </a:srgbClr>
                  </a:outerShdw>
                </a:effectLst>
                <a:latin typeface="David" pitchFamily="34" charset="-79"/>
                <a:cs typeface="David" pitchFamily="34" charset="-79"/>
              </a:rPr>
              <a:t>Venture capital</a:t>
            </a:r>
          </a:p>
        </p:txBody>
      </p:sp>
      <p:sp>
        <p:nvSpPr>
          <p:cNvPr id="3" name="Subtitle 2"/>
          <p:cNvSpPr>
            <a:spLocks noGrp="1"/>
          </p:cNvSpPr>
          <p:nvPr>
            <p:ph type="subTitle" idx="1"/>
          </p:nvPr>
        </p:nvSpPr>
        <p:spPr>
          <a:xfrm>
            <a:off x="1432560" y="1556792"/>
            <a:ext cx="7406640" cy="4968552"/>
          </a:xfrm>
        </p:spPr>
        <p:txBody>
          <a:bodyPr>
            <a:noAutofit/>
          </a:bodyPr>
          <a:lstStyle/>
          <a:p>
            <a:pPr marL="370332" indent="-342900" algn="r" rtl="1">
              <a:buFont typeface="Wingdings" pitchFamily="2" charset="2"/>
              <a:buChar char="Ø"/>
            </a:pPr>
            <a:r>
              <a:rPr lang="he-IL" sz="2400" b="1" dirty="0">
                <a:latin typeface="David" pitchFamily="34" charset="-79"/>
                <a:cs typeface="David" pitchFamily="34" charset="-79"/>
              </a:rPr>
              <a:t>קרן הון סיכון</a:t>
            </a:r>
            <a:r>
              <a:rPr lang="he-IL" sz="2400" dirty="0">
                <a:latin typeface="David" pitchFamily="34" charset="-79"/>
                <a:cs typeface="David" pitchFamily="34" charset="-79"/>
              </a:rPr>
              <a:t> היא קרן השקעות </a:t>
            </a:r>
            <a:r>
              <a:rPr lang="he-IL" sz="2400" dirty="0" smtClean="0">
                <a:latin typeface="David" pitchFamily="34" charset="-79"/>
                <a:cs typeface="David" pitchFamily="34" charset="-79"/>
              </a:rPr>
              <a:t>פרטית, </a:t>
            </a:r>
            <a:r>
              <a:rPr lang="he-IL" sz="2400" dirty="0">
                <a:latin typeface="David" pitchFamily="34" charset="-79"/>
                <a:cs typeface="David" pitchFamily="34" charset="-79"/>
              </a:rPr>
              <a:t>המשקיעה כספים במיזמים אשר הערכת הסיכונים בהם היא גבוהה, מתוך </a:t>
            </a:r>
            <a:r>
              <a:rPr lang="he-IL" sz="2400" dirty="0" smtClean="0">
                <a:latin typeface="David" pitchFamily="34" charset="-79"/>
                <a:cs typeface="David" pitchFamily="34" charset="-79"/>
              </a:rPr>
              <a:t>ציפייה </a:t>
            </a:r>
            <a:r>
              <a:rPr lang="he-IL" sz="2400" dirty="0">
                <a:latin typeface="David" pitchFamily="34" charset="-79"/>
                <a:cs typeface="David" pitchFamily="34" charset="-79"/>
              </a:rPr>
              <a:t>לתשואות גבוהות במקרה של הצלחתם. והן נחשבות לקרנות בעלות הסיכון הרב ביותר משום שהן משקיעות בטכנולוגיות או רעיונות שטרם הוכחו, קרנות הון סיכון הן דרך השקעה מקובלת ונפוצה לגיוס הון לצורך השקעה בחברות הזנק ("סטארט-אפ") מתחום ההיי טק. </a:t>
            </a:r>
            <a:endParaRPr lang="en-US" sz="2400" dirty="0">
              <a:latin typeface="David" pitchFamily="34" charset="-79"/>
              <a:cs typeface="David" pitchFamily="34" charset="-79"/>
            </a:endParaRPr>
          </a:p>
          <a:p>
            <a:pPr marL="370332" indent="-342900" algn="r" rtl="1">
              <a:buFont typeface="Wingdings" pitchFamily="2" charset="2"/>
              <a:buChar char="Ø"/>
            </a:pPr>
            <a:endParaRPr lang="en-US" sz="2400" dirty="0">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endParaRPr lang="en-US" sz="2400" dirty="0" smtClean="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marL="370332" indent="-342900" algn="r" rtl="1">
              <a:buFont typeface="Wingdings" pitchFamily="2" charset="2"/>
              <a:buChar char="Ø"/>
            </a:pPr>
            <a:endParaRPr lang="en-US" sz="2400" dirty="0">
              <a:solidFill>
                <a:schemeClr val="tx1"/>
              </a:solidFill>
              <a:latin typeface="David" pitchFamily="34" charset="-79"/>
              <a:cs typeface="David" pitchFamily="34" charset="-79"/>
            </a:endParaRPr>
          </a:p>
          <a:p>
            <a:pPr algn="r" rtl="1">
              <a:lnSpc>
                <a:spcPct val="150000"/>
              </a:lnSpc>
            </a:pPr>
            <a:endParaRPr lang="en-US" sz="2800" dirty="0">
              <a:solidFill>
                <a:schemeClr val="tx1"/>
              </a:solidFill>
              <a:latin typeface="David" pitchFamily="34" charset="-79"/>
              <a:cs typeface="David" pitchFamily="34" charset="-79"/>
            </a:endParaRPr>
          </a:p>
        </p:txBody>
      </p:sp>
    </p:spTree>
    <p:extLst>
      <p:ext uri="{BB962C8B-B14F-4D97-AF65-F5344CB8AC3E}">
        <p14:creationId xmlns:p14="http://schemas.microsoft.com/office/powerpoint/2010/main" val="78760414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29856" y="-603448"/>
            <a:ext cx="7406640" cy="1472184"/>
          </a:xfrm>
        </p:spPr>
        <p:txBody>
          <a:bodyPr>
            <a:normAutofit/>
          </a:bodyPr>
          <a:lstStyle/>
          <a:p>
            <a:pPr algn="r" rtl="1"/>
            <a:r>
              <a:rPr lang="he-IL" sz="3200" dirty="0" smtClean="0"/>
              <a:t>קרנות פרייבט אקוויטי בישראל:</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902948402"/>
              </p:ext>
            </p:extLst>
          </p:nvPr>
        </p:nvGraphicFramePr>
        <p:xfrm>
          <a:off x="179512" y="914360"/>
          <a:ext cx="8856984" cy="5696704"/>
        </p:xfrm>
        <a:graphic>
          <a:graphicData uri="http://schemas.openxmlformats.org/drawingml/2006/table">
            <a:tbl>
              <a:tblPr firstRow="1" bandRow="1">
                <a:tableStyleId>{5C22544A-7EE6-4342-B048-85BDC9FD1C3A}</a:tableStyleId>
              </a:tblPr>
              <a:tblGrid>
                <a:gridCol w="2232248"/>
                <a:gridCol w="2526687"/>
                <a:gridCol w="2970145"/>
                <a:gridCol w="1127904"/>
              </a:tblGrid>
              <a:tr h="735856">
                <a:tc>
                  <a:txBody>
                    <a:bodyPr/>
                    <a:lstStyle/>
                    <a:p>
                      <a:pPr algn="ctr"/>
                      <a:r>
                        <a:rPr lang="he-IL" dirty="0" smtClean="0">
                          <a:latin typeface="David" pitchFamily="34" charset="-79"/>
                          <a:cs typeface="David" pitchFamily="34" charset="-79"/>
                        </a:rPr>
                        <a:t>קרן</a:t>
                      </a:r>
                      <a:r>
                        <a:rPr lang="he-IL" baseline="0" dirty="0" smtClean="0">
                          <a:latin typeface="David" pitchFamily="34" charset="-79"/>
                          <a:cs typeface="David" pitchFamily="34" charset="-79"/>
                        </a:rPr>
                        <a:t> טנא</a:t>
                      </a:r>
                    </a:p>
                    <a:p>
                      <a:pPr algn="ctr"/>
                      <a:r>
                        <a:rPr lang="he-IL" baseline="0" dirty="0" smtClean="0">
                          <a:latin typeface="David" pitchFamily="34" charset="-79"/>
                          <a:cs typeface="David" pitchFamily="34" charset="-79"/>
                        </a:rPr>
                        <a:t>(המומחית לעסקאות בגודל בינוני)</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קרן</a:t>
                      </a:r>
                      <a:r>
                        <a:rPr lang="he-IL" baseline="0" dirty="0" smtClean="0">
                          <a:latin typeface="David" pitchFamily="34" charset="-79"/>
                          <a:cs typeface="David" pitchFamily="34" charset="-79"/>
                        </a:rPr>
                        <a:t> </a:t>
                      </a:r>
                      <a:r>
                        <a:rPr lang="he-IL" baseline="0" dirty="0" err="1" smtClean="0">
                          <a:latin typeface="David" pitchFamily="34" charset="-79"/>
                          <a:cs typeface="David" pitchFamily="34" charset="-79"/>
                        </a:rPr>
                        <a:t>פורטיסמו</a:t>
                      </a:r>
                      <a:endParaRPr lang="he-IL" baseline="0" dirty="0" smtClean="0">
                        <a:latin typeface="David" pitchFamily="34" charset="-79"/>
                        <a:cs typeface="David" pitchFamily="34" charset="-79"/>
                      </a:endParaRPr>
                    </a:p>
                    <a:p>
                      <a:pPr algn="ctr"/>
                      <a:r>
                        <a:rPr lang="he-IL" baseline="0" dirty="0" smtClean="0">
                          <a:latin typeface="David" pitchFamily="34" charset="-79"/>
                          <a:cs typeface="David" pitchFamily="34" charset="-79"/>
                        </a:rPr>
                        <a:t>(המובילה בתשואה)</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קרן </a:t>
                      </a:r>
                      <a:r>
                        <a:rPr lang="he-IL" dirty="0" err="1" smtClean="0">
                          <a:latin typeface="David" pitchFamily="34" charset="-79"/>
                          <a:cs typeface="David" pitchFamily="34" charset="-79"/>
                        </a:rPr>
                        <a:t>פימי</a:t>
                      </a:r>
                      <a:endParaRPr lang="he-IL" dirty="0" smtClean="0">
                        <a:latin typeface="David" pitchFamily="34" charset="-79"/>
                        <a:cs typeface="David" pitchFamily="34" charset="-79"/>
                      </a:endParaRPr>
                    </a:p>
                    <a:p>
                      <a:pPr algn="ctr"/>
                      <a:r>
                        <a:rPr lang="he-IL" dirty="0" smtClean="0">
                          <a:latin typeface="David" pitchFamily="34" charset="-79"/>
                          <a:cs typeface="David" pitchFamily="34" charset="-79"/>
                        </a:rPr>
                        <a:t>(הגדולה בישראל)</a:t>
                      </a:r>
                      <a:endParaRPr lang="en-US" dirty="0">
                        <a:latin typeface="David" pitchFamily="34" charset="-79"/>
                        <a:cs typeface="David" pitchFamily="34" charset="-79"/>
                      </a:endParaRPr>
                    </a:p>
                  </a:txBody>
                  <a:tcPr/>
                </a:tc>
                <a:tc>
                  <a:txBody>
                    <a:bodyPr/>
                    <a:lstStyle/>
                    <a:p>
                      <a:pPr algn="r"/>
                      <a:endParaRPr lang="en-US" dirty="0">
                        <a:latin typeface="David" pitchFamily="34" charset="-79"/>
                        <a:cs typeface="David" pitchFamily="34" charset="-79"/>
                      </a:endParaRPr>
                    </a:p>
                  </a:txBody>
                  <a:tcPr/>
                </a:tc>
              </a:tr>
              <a:tr h="576064">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2005</a:t>
                      </a:r>
                      <a:endParaRPr kumimoji="0" lang="en-US" kern="1200" dirty="0">
                        <a:solidFill>
                          <a:schemeClr val="dk1"/>
                        </a:solidFill>
                        <a:latin typeface="David" pitchFamily="34" charset="-79"/>
                        <a:ea typeface="+mn-ea"/>
                        <a:cs typeface="David" pitchFamily="34" charset="-79"/>
                      </a:endParaRPr>
                    </a:p>
                  </a:txBody>
                  <a:tcPr/>
                </a:tc>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2004</a:t>
                      </a:r>
                      <a:endParaRPr kumimoji="0" lang="en-US" kern="1200" dirty="0">
                        <a:solidFill>
                          <a:schemeClr val="dk1"/>
                        </a:solidFill>
                        <a:latin typeface="David" pitchFamily="34" charset="-79"/>
                        <a:ea typeface="+mn-ea"/>
                        <a:cs typeface="David" pitchFamily="34" charset="-79"/>
                      </a:endParaRPr>
                    </a:p>
                  </a:txBody>
                  <a:tcPr/>
                </a:tc>
                <a:tc>
                  <a:txBody>
                    <a:bodyPr/>
                    <a:lstStyle/>
                    <a:p>
                      <a:pPr algn="ctr"/>
                      <a:r>
                        <a:rPr lang="he-IL" dirty="0" smtClean="0">
                          <a:latin typeface="David" pitchFamily="34" charset="-79"/>
                          <a:cs typeface="David" pitchFamily="34" charset="-79"/>
                        </a:rPr>
                        <a:t>1996</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שנת הקמה</a:t>
                      </a:r>
                      <a:endParaRPr lang="en-US" dirty="0">
                        <a:latin typeface="David" pitchFamily="34" charset="-79"/>
                        <a:cs typeface="David" pitchFamily="34" charset="-79"/>
                      </a:endParaRPr>
                    </a:p>
                  </a:txBody>
                  <a:tcPr/>
                </a:tc>
              </a:tr>
              <a:tr h="576064">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2</a:t>
                      </a:r>
                      <a:endParaRPr kumimoji="0" lang="en-US" kern="1200" dirty="0">
                        <a:solidFill>
                          <a:schemeClr val="dk1"/>
                        </a:solidFill>
                        <a:latin typeface="David" pitchFamily="34" charset="-79"/>
                        <a:ea typeface="+mn-ea"/>
                        <a:cs typeface="David" pitchFamily="34" charset="-79"/>
                      </a:endParaRPr>
                    </a:p>
                  </a:txBody>
                  <a:tcPr/>
                </a:tc>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3</a:t>
                      </a:r>
                      <a:endParaRPr kumimoji="0" lang="en-US" kern="1200" dirty="0">
                        <a:solidFill>
                          <a:schemeClr val="dk1"/>
                        </a:solidFill>
                        <a:latin typeface="David" pitchFamily="34" charset="-79"/>
                        <a:ea typeface="+mn-ea"/>
                        <a:cs typeface="David" pitchFamily="34" charset="-79"/>
                      </a:endParaRPr>
                    </a:p>
                  </a:txBody>
                  <a:tcPr/>
                </a:tc>
                <a:tc>
                  <a:txBody>
                    <a:bodyPr/>
                    <a:lstStyle/>
                    <a:p>
                      <a:pPr algn="ctr"/>
                      <a:r>
                        <a:rPr lang="he-IL" dirty="0" smtClean="0">
                          <a:latin typeface="David" pitchFamily="34" charset="-79"/>
                          <a:cs typeface="David" pitchFamily="34" charset="-79"/>
                        </a:rPr>
                        <a:t>5</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מספר קרנות </a:t>
                      </a:r>
                      <a:endParaRPr lang="en-US" dirty="0">
                        <a:latin typeface="David" pitchFamily="34" charset="-79"/>
                        <a:cs typeface="David" pitchFamily="34" charset="-79"/>
                      </a:endParaRPr>
                    </a:p>
                  </a:txBody>
                  <a:tcPr/>
                </a:tc>
              </a:tr>
              <a:tr h="576064">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370 מיליון דולר</a:t>
                      </a:r>
                    </a:p>
                    <a:p>
                      <a:pPr marL="0" algn="ctr" rtl="0" eaLnBrk="1" latinLnBrk="0" hangingPunct="1"/>
                      <a:r>
                        <a:rPr kumimoji="0" lang="he-IL" kern="1200" dirty="0" smtClean="0">
                          <a:solidFill>
                            <a:schemeClr val="dk1"/>
                          </a:solidFill>
                          <a:latin typeface="David" pitchFamily="34" charset="-79"/>
                          <a:ea typeface="+mn-ea"/>
                          <a:cs typeface="David" pitchFamily="34" charset="-79"/>
                        </a:rPr>
                        <a:t>תשואה</a:t>
                      </a:r>
                      <a:r>
                        <a:rPr kumimoji="0" lang="he-IL" kern="1200" baseline="0" dirty="0" smtClean="0">
                          <a:solidFill>
                            <a:schemeClr val="dk1"/>
                          </a:solidFill>
                          <a:latin typeface="David" pitchFamily="34" charset="-79"/>
                          <a:ea typeface="+mn-ea"/>
                          <a:cs typeface="David" pitchFamily="34" charset="-79"/>
                        </a:rPr>
                        <a:t> עד 23%</a:t>
                      </a:r>
                      <a:endParaRPr kumimoji="0" lang="en-US" kern="1200" dirty="0">
                        <a:solidFill>
                          <a:schemeClr val="dk1"/>
                        </a:solidFill>
                        <a:latin typeface="David" pitchFamily="34" charset="-79"/>
                        <a:ea typeface="+mn-ea"/>
                        <a:cs typeface="David" pitchFamily="34" charset="-79"/>
                      </a:endParaRPr>
                    </a:p>
                  </a:txBody>
                  <a:tcPr/>
                </a:tc>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500 מיליון דולר</a:t>
                      </a:r>
                    </a:p>
                    <a:p>
                      <a:pPr marL="0" algn="ctr" rtl="0" eaLnBrk="1" latinLnBrk="0" hangingPunct="1"/>
                      <a:r>
                        <a:rPr kumimoji="0" lang="he-IL" kern="1200" dirty="0" smtClean="0">
                          <a:solidFill>
                            <a:schemeClr val="dk1"/>
                          </a:solidFill>
                          <a:latin typeface="David" pitchFamily="34" charset="-79"/>
                          <a:ea typeface="+mn-ea"/>
                          <a:cs typeface="David" pitchFamily="34" charset="-79"/>
                        </a:rPr>
                        <a:t>תשואה</a:t>
                      </a:r>
                      <a:r>
                        <a:rPr kumimoji="0" lang="he-IL" kern="1200" baseline="0" dirty="0" smtClean="0">
                          <a:solidFill>
                            <a:schemeClr val="dk1"/>
                          </a:solidFill>
                          <a:latin typeface="David" pitchFamily="34" charset="-79"/>
                          <a:ea typeface="+mn-ea"/>
                          <a:cs typeface="David" pitchFamily="34" charset="-79"/>
                        </a:rPr>
                        <a:t> עד 45%</a:t>
                      </a:r>
                      <a:endParaRPr kumimoji="0" lang="en-US" kern="1200" dirty="0">
                        <a:solidFill>
                          <a:schemeClr val="dk1"/>
                        </a:solidFill>
                        <a:latin typeface="David" pitchFamily="34" charset="-79"/>
                        <a:ea typeface="+mn-ea"/>
                        <a:cs typeface="David" pitchFamily="34" charset="-79"/>
                      </a:endParaRPr>
                    </a:p>
                  </a:txBody>
                  <a:tcPr/>
                </a:tc>
                <a:tc>
                  <a:txBody>
                    <a:bodyPr/>
                    <a:lstStyle/>
                    <a:p>
                      <a:pPr algn="ctr"/>
                      <a:r>
                        <a:rPr lang="he-IL" dirty="0" smtClean="0">
                          <a:latin typeface="David" pitchFamily="34" charset="-79"/>
                          <a:cs typeface="David" pitchFamily="34" charset="-79"/>
                        </a:rPr>
                        <a:t>2.1 מיליארד דולר</a:t>
                      </a:r>
                    </a:p>
                    <a:p>
                      <a:pPr algn="ctr"/>
                      <a:r>
                        <a:rPr lang="he-IL" dirty="0" smtClean="0">
                          <a:latin typeface="David" pitchFamily="34" charset="-79"/>
                          <a:cs typeface="David" pitchFamily="34" charset="-79"/>
                        </a:rPr>
                        <a:t>תשואה שנתית ממוצעת 30%</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הון</a:t>
                      </a:r>
                      <a:r>
                        <a:rPr lang="he-IL" baseline="0" dirty="0" smtClean="0">
                          <a:latin typeface="David" pitchFamily="34" charset="-79"/>
                          <a:cs typeface="David" pitchFamily="34" charset="-79"/>
                        </a:rPr>
                        <a:t> </a:t>
                      </a:r>
                      <a:r>
                        <a:rPr lang="he-IL" dirty="0" smtClean="0">
                          <a:latin typeface="David" pitchFamily="34" charset="-79"/>
                          <a:cs typeface="David" pitchFamily="34" charset="-79"/>
                        </a:rPr>
                        <a:t>מנוהל</a:t>
                      </a:r>
                      <a:endParaRPr lang="en-US" dirty="0">
                        <a:latin typeface="David" pitchFamily="34" charset="-79"/>
                        <a:cs typeface="David" pitchFamily="34" charset="-79"/>
                      </a:endParaRPr>
                    </a:p>
                  </a:txBody>
                  <a:tcPr/>
                </a:tc>
              </a:tr>
              <a:tr h="576064">
                <a:tc>
                  <a:txBody>
                    <a:bodyPr/>
                    <a:lstStyle/>
                    <a:p>
                      <a:pPr algn="r"/>
                      <a:r>
                        <a:rPr kumimoji="0" lang="he-IL" kern="1200" dirty="0" smtClean="0">
                          <a:solidFill>
                            <a:schemeClr val="dk1"/>
                          </a:solidFill>
                          <a:latin typeface="David" pitchFamily="34" charset="-79"/>
                          <a:ea typeface="+mn-ea"/>
                          <a:cs typeface="David" pitchFamily="34" charset="-79"/>
                        </a:rPr>
                        <a:t>בחברות קיבוציות ובחברות שזוכות בתשומת לב פחותה מזו של חברות הסטארט-אפ הטכנולוגיות</a:t>
                      </a:r>
                      <a:endParaRPr kumimoji="0" lang="en-US" kern="1200" dirty="0">
                        <a:solidFill>
                          <a:schemeClr val="dk1"/>
                        </a:solidFill>
                        <a:latin typeface="David" pitchFamily="34" charset="-79"/>
                        <a:ea typeface="+mn-ea"/>
                        <a:cs typeface="David" pitchFamily="34" charset="-79"/>
                      </a:endParaRPr>
                    </a:p>
                  </a:txBody>
                  <a:tcPr/>
                </a:tc>
                <a:tc>
                  <a:txBody>
                    <a:bodyPr/>
                    <a:lstStyle/>
                    <a:p>
                      <a:pPr algn="r"/>
                      <a:r>
                        <a:rPr kumimoji="0" lang="he-IL" kern="1200" dirty="0" smtClean="0">
                          <a:solidFill>
                            <a:schemeClr val="dk1"/>
                          </a:solidFill>
                          <a:latin typeface="David" pitchFamily="34" charset="-79"/>
                          <a:ea typeface="+mn-ea"/>
                          <a:cs typeface="David" pitchFamily="34" charset="-79"/>
                        </a:rPr>
                        <a:t>בחברות מוטות טכנולוגיה וחברות תעשייתיות עם פעילות ופריסה גלובלית</a:t>
                      </a:r>
                      <a:endParaRPr kumimoji="0" lang="en-US" kern="1200" dirty="0">
                        <a:solidFill>
                          <a:schemeClr val="dk1"/>
                        </a:solidFill>
                        <a:latin typeface="David" pitchFamily="34" charset="-79"/>
                        <a:ea typeface="+mn-ea"/>
                        <a:cs typeface="David" pitchFamily="34" charset="-79"/>
                      </a:endParaRPr>
                    </a:p>
                  </a:txBody>
                  <a:tcPr/>
                </a:tc>
                <a:tc>
                  <a:txBody>
                    <a:bodyPr/>
                    <a:lstStyle/>
                    <a:p>
                      <a:pPr algn="r"/>
                      <a:r>
                        <a:rPr lang="he-IL" dirty="0" smtClean="0">
                          <a:latin typeface="David" pitchFamily="34" charset="-79"/>
                          <a:cs typeface="David" pitchFamily="34" charset="-79"/>
                        </a:rPr>
                        <a:t>בחברות עם מנוע צמיחה לא ממומש ושווקים שלא נכבשו וחסר להן מיקוד,</a:t>
                      </a:r>
                      <a:r>
                        <a:rPr lang="he-IL" baseline="0" dirty="0" smtClean="0">
                          <a:latin typeface="David" pitchFamily="34" charset="-79"/>
                          <a:cs typeface="David" pitchFamily="34" charset="-79"/>
                        </a:rPr>
                        <a:t> לא משקיעה בפיננסים ונדלן.</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משקיעה </a:t>
                      </a:r>
                      <a:endParaRPr lang="en-US" dirty="0">
                        <a:latin typeface="David" pitchFamily="34" charset="-79"/>
                        <a:cs typeface="David" pitchFamily="34" charset="-79"/>
                      </a:endParaRPr>
                    </a:p>
                  </a:txBody>
                  <a:tcPr/>
                </a:tc>
              </a:tr>
              <a:tr h="576064">
                <a:tc>
                  <a:txBody>
                    <a:bodyPr/>
                    <a:lstStyle/>
                    <a:p>
                      <a:pPr algn="r"/>
                      <a:r>
                        <a:rPr kumimoji="0" lang="he-IL" kern="1200" dirty="0" smtClean="0">
                          <a:solidFill>
                            <a:schemeClr val="dk1"/>
                          </a:solidFill>
                          <a:latin typeface="David" pitchFamily="34" charset="-79"/>
                          <a:ea typeface="+mn-ea"/>
                          <a:cs typeface="David" pitchFamily="34" charset="-79"/>
                        </a:rPr>
                        <a:t>גישה אקטיבית הכוללת מושבים בדירקטוריון ומעורבות ברמה היומיומית</a:t>
                      </a:r>
                      <a:r>
                        <a:rPr lang="he-IL" baseline="0" dirty="0" smtClean="0"/>
                        <a:t>.</a:t>
                      </a:r>
                      <a:endParaRPr lang="en-US" dirty="0"/>
                    </a:p>
                  </a:txBody>
                  <a:tcPr/>
                </a:tc>
                <a:tc>
                  <a:txBody>
                    <a:bodyPr/>
                    <a:lstStyle/>
                    <a:p>
                      <a:pPr algn="r"/>
                      <a:r>
                        <a:rPr kumimoji="0" lang="he-IL" kern="1200" dirty="0" smtClean="0">
                          <a:solidFill>
                            <a:schemeClr val="dk1"/>
                          </a:solidFill>
                          <a:latin typeface="David" pitchFamily="34" charset="-79"/>
                          <a:ea typeface="+mn-ea"/>
                          <a:cs typeface="David" pitchFamily="34" charset="-79"/>
                        </a:rPr>
                        <a:t>כניסה לחברות המצויות במצבים מיוחדים ויש הכרח לבחור מפנה עסקי מהיר ולהפוך אותה לרווחית יותר.</a:t>
                      </a:r>
                      <a:endParaRPr kumimoji="0" lang="en-US" kern="1200" dirty="0">
                        <a:solidFill>
                          <a:schemeClr val="dk1"/>
                        </a:solidFill>
                        <a:latin typeface="David" pitchFamily="34" charset="-79"/>
                        <a:ea typeface="+mn-ea"/>
                        <a:cs typeface="David" pitchFamily="34" charset="-79"/>
                      </a:endParaRPr>
                    </a:p>
                  </a:txBody>
                  <a:tcPr/>
                </a:tc>
                <a:tc>
                  <a:txBody>
                    <a:bodyPr/>
                    <a:lstStyle/>
                    <a:p>
                      <a:pPr algn="r"/>
                      <a:r>
                        <a:rPr lang="he-IL" dirty="0" smtClean="0">
                          <a:latin typeface="David" pitchFamily="34" charset="-79"/>
                          <a:cs typeface="David" pitchFamily="34" charset="-79"/>
                        </a:rPr>
                        <a:t>אסטרטגיה</a:t>
                      </a:r>
                      <a:r>
                        <a:rPr lang="he-IL" baseline="0" dirty="0" smtClean="0">
                          <a:latin typeface="David" pitchFamily="34" charset="-79"/>
                          <a:cs typeface="David" pitchFamily="34" charset="-79"/>
                        </a:rPr>
                        <a:t> פרואקטיבית ולא מתפשרת, מבצעת השקעות בחברות שהיקפי המכירות השנתיים עולה על 100 מיליון דולר</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אסטרטגיה</a:t>
                      </a:r>
                      <a:endParaRPr lang="en-US" dirty="0">
                        <a:latin typeface="David" pitchFamily="34" charset="-79"/>
                        <a:cs typeface="David" pitchFamily="34" charset="-79"/>
                      </a:endParaRPr>
                    </a:p>
                  </a:txBody>
                  <a:tcPr/>
                </a:tc>
              </a:tr>
            </a:tbl>
          </a:graphicData>
        </a:graphic>
      </p:graphicFrame>
    </p:spTree>
    <p:extLst>
      <p:ext uri="{BB962C8B-B14F-4D97-AF65-F5344CB8AC3E}">
        <p14:creationId xmlns:p14="http://schemas.microsoft.com/office/powerpoint/2010/main" val="202911466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29856" y="-603448"/>
            <a:ext cx="7406640" cy="1472184"/>
          </a:xfrm>
        </p:spPr>
        <p:txBody>
          <a:bodyPr>
            <a:normAutofit/>
          </a:bodyPr>
          <a:lstStyle/>
          <a:p>
            <a:pPr algn="r" rtl="1"/>
            <a:r>
              <a:rPr lang="he-IL" sz="3600" dirty="0" smtClean="0"/>
              <a:t>קרנות פרייבט אקוויטי בישראל:</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4226935147"/>
              </p:ext>
            </p:extLst>
          </p:nvPr>
        </p:nvGraphicFramePr>
        <p:xfrm>
          <a:off x="899592" y="980728"/>
          <a:ext cx="8100392" cy="4114800"/>
        </p:xfrm>
        <a:graphic>
          <a:graphicData uri="http://schemas.openxmlformats.org/drawingml/2006/table">
            <a:tbl>
              <a:tblPr firstRow="1" bandRow="1">
                <a:tableStyleId>{5C22544A-7EE6-4342-B048-85BDC9FD1C3A}</a:tableStyleId>
              </a:tblPr>
              <a:tblGrid>
                <a:gridCol w="2025098"/>
                <a:gridCol w="2025098"/>
                <a:gridCol w="2935463"/>
                <a:gridCol w="1114733"/>
              </a:tblGrid>
              <a:tr h="735856">
                <a:tc>
                  <a:txBody>
                    <a:bodyPr/>
                    <a:lstStyle/>
                    <a:p>
                      <a:pPr algn="ctr"/>
                      <a:r>
                        <a:rPr lang="he-IL" dirty="0" smtClean="0">
                          <a:latin typeface="David" pitchFamily="34" charset="-79"/>
                          <a:cs typeface="David" pitchFamily="34" charset="-79"/>
                        </a:rPr>
                        <a:t>קרן</a:t>
                      </a:r>
                      <a:r>
                        <a:rPr lang="he-IL" baseline="0" dirty="0" smtClean="0">
                          <a:latin typeface="David" pitchFamily="34" charset="-79"/>
                          <a:cs typeface="David" pitchFamily="34" charset="-79"/>
                        </a:rPr>
                        <a:t> טנא</a:t>
                      </a:r>
                    </a:p>
                    <a:p>
                      <a:pPr algn="ctr"/>
                      <a:r>
                        <a:rPr lang="he-IL" baseline="0" dirty="0" smtClean="0">
                          <a:latin typeface="David" pitchFamily="34" charset="-79"/>
                          <a:cs typeface="David" pitchFamily="34" charset="-79"/>
                        </a:rPr>
                        <a:t>(המומחית לעסקאות בגודל בינוני)</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קרן</a:t>
                      </a:r>
                      <a:r>
                        <a:rPr lang="he-IL" baseline="0" dirty="0" smtClean="0">
                          <a:latin typeface="David" pitchFamily="34" charset="-79"/>
                          <a:cs typeface="David" pitchFamily="34" charset="-79"/>
                        </a:rPr>
                        <a:t> </a:t>
                      </a:r>
                      <a:r>
                        <a:rPr lang="he-IL" baseline="0" dirty="0" err="1" smtClean="0">
                          <a:latin typeface="David" pitchFamily="34" charset="-79"/>
                          <a:cs typeface="David" pitchFamily="34" charset="-79"/>
                        </a:rPr>
                        <a:t>פורטיסמו</a:t>
                      </a:r>
                      <a:endParaRPr lang="he-IL" baseline="0" dirty="0" smtClean="0">
                        <a:latin typeface="David" pitchFamily="34" charset="-79"/>
                        <a:cs typeface="David" pitchFamily="34" charset="-79"/>
                      </a:endParaRPr>
                    </a:p>
                    <a:p>
                      <a:pPr algn="ctr"/>
                      <a:r>
                        <a:rPr lang="he-IL" baseline="0" dirty="0" smtClean="0">
                          <a:latin typeface="David" pitchFamily="34" charset="-79"/>
                          <a:cs typeface="David" pitchFamily="34" charset="-79"/>
                        </a:rPr>
                        <a:t>(המובילה בתשואה)</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קרן </a:t>
                      </a:r>
                      <a:r>
                        <a:rPr lang="he-IL" dirty="0" err="1" smtClean="0">
                          <a:latin typeface="David" pitchFamily="34" charset="-79"/>
                          <a:cs typeface="David" pitchFamily="34" charset="-79"/>
                        </a:rPr>
                        <a:t>פימי</a:t>
                      </a:r>
                      <a:endParaRPr lang="he-IL" dirty="0" smtClean="0">
                        <a:latin typeface="David" pitchFamily="34" charset="-79"/>
                        <a:cs typeface="David" pitchFamily="34" charset="-79"/>
                      </a:endParaRPr>
                    </a:p>
                    <a:p>
                      <a:pPr algn="ctr"/>
                      <a:r>
                        <a:rPr lang="he-IL" dirty="0" smtClean="0">
                          <a:latin typeface="David" pitchFamily="34" charset="-79"/>
                          <a:cs typeface="David" pitchFamily="34" charset="-79"/>
                        </a:rPr>
                        <a:t>(הגדולה בישראל)</a:t>
                      </a:r>
                      <a:endParaRPr lang="en-US" dirty="0">
                        <a:latin typeface="David" pitchFamily="34" charset="-79"/>
                        <a:cs typeface="David" pitchFamily="34" charset="-79"/>
                      </a:endParaRPr>
                    </a:p>
                  </a:txBody>
                  <a:tcPr/>
                </a:tc>
                <a:tc>
                  <a:txBody>
                    <a:bodyPr/>
                    <a:lstStyle/>
                    <a:p>
                      <a:pPr algn="r"/>
                      <a:endParaRPr lang="en-US" dirty="0">
                        <a:latin typeface="David" pitchFamily="34" charset="-79"/>
                        <a:cs typeface="David" pitchFamily="34" charset="-79"/>
                      </a:endParaRPr>
                    </a:p>
                  </a:txBody>
                  <a:tcPr/>
                </a:tc>
              </a:tr>
              <a:tr h="576064">
                <a:tc>
                  <a:txBody>
                    <a:bodyPr/>
                    <a:lstStyle/>
                    <a:p>
                      <a:pPr algn="r"/>
                      <a:r>
                        <a:rPr lang="he-IL" dirty="0" smtClean="0">
                          <a:latin typeface="David" pitchFamily="34" charset="-79"/>
                          <a:cs typeface="David" pitchFamily="34" charset="-79"/>
                        </a:rPr>
                        <a:t>נטפים,</a:t>
                      </a:r>
                      <a:r>
                        <a:rPr lang="he-IL" baseline="0" dirty="0" smtClean="0">
                          <a:latin typeface="David" pitchFamily="34" charset="-79"/>
                          <a:cs typeface="David" pitchFamily="34" charset="-79"/>
                        </a:rPr>
                        <a:t> אבן קיסר.</a:t>
                      </a:r>
                      <a:endParaRPr lang="en-US" dirty="0">
                        <a:latin typeface="David" pitchFamily="34" charset="-79"/>
                        <a:cs typeface="David" pitchFamily="34" charset="-79"/>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he-IL" dirty="0" smtClean="0">
                          <a:latin typeface="David" pitchFamily="34" charset="-79"/>
                          <a:cs typeface="David" pitchFamily="34" charset="-79"/>
                        </a:rPr>
                        <a:t>הנפקת סודה </a:t>
                      </a:r>
                      <a:r>
                        <a:rPr lang="he-IL" dirty="0" err="1" smtClean="0">
                          <a:latin typeface="David" pitchFamily="34" charset="-79"/>
                          <a:cs typeface="David" pitchFamily="34" charset="-79"/>
                        </a:rPr>
                        <a:t>סטרים</a:t>
                      </a:r>
                      <a:r>
                        <a:rPr lang="he-IL" dirty="0" smtClean="0">
                          <a:latin typeface="David" pitchFamily="34" charset="-79"/>
                          <a:cs typeface="David" pitchFamily="34" charset="-79"/>
                        </a:rPr>
                        <a:t> </a:t>
                      </a:r>
                      <a:r>
                        <a:rPr lang="he-IL" dirty="0" err="1" smtClean="0">
                          <a:latin typeface="David" pitchFamily="34" charset="-79"/>
                          <a:cs typeface="David" pitchFamily="34" charset="-79"/>
                        </a:rPr>
                        <a:t>בנא</a:t>
                      </a:r>
                      <a:r>
                        <a:rPr lang="he-IL" baseline="0" dirty="0" err="1" smtClean="0">
                          <a:latin typeface="David" pitchFamily="34" charset="-79"/>
                          <a:cs typeface="David" pitchFamily="34" charset="-79"/>
                        </a:rPr>
                        <a:t>סד</a:t>
                      </a:r>
                      <a:r>
                        <a:rPr lang="he-IL" baseline="0" dirty="0" smtClean="0">
                          <a:latin typeface="David" pitchFamily="34" charset="-79"/>
                          <a:cs typeface="David" pitchFamily="34" charset="-79"/>
                        </a:rPr>
                        <a:t>''ק, מכירת נור </a:t>
                      </a:r>
                      <a:r>
                        <a:rPr lang="he-IL" baseline="0" dirty="0" err="1" smtClean="0">
                          <a:latin typeface="David" pitchFamily="34" charset="-79"/>
                          <a:cs typeface="David" pitchFamily="34" charset="-79"/>
                        </a:rPr>
                        <a:t>מקרופרינטרס</a:t>
                      </a:r>
                      <a:r>
                        <a:rPr lang="he-IL" baseline="0" dirty="0" smtClean="0">
                          <a:latin typeface="David" pitchFamily="34" charset="-79"/>
                          <a:cs typeface="David" pitchFamily="34" charset="-79"/>
                        </a:rPr>
                        <a:t> לחברת </a:t>
                      </a:r>
                      <a:r>
                        <a:rPr lang="en-US" baseline="0" dirty="0" smtClean="0">
                          <a:latin typeface="David" pitchFamily="34" charset="-79"/>
                          <a:cs typeface="David" pitchFamily="34" charset="-79"/>
                        </a:rPr>
                        <a:t>HP </a:t>
                      </a:r>
                      <a:r>
                        <a:rPr lang="he-IL" baseline="0" dirty="0" smtClean="0">
                          <a:latin typeface="David" pitchFamily="34" charset="-79"/>
                          <a:cs typeface="David" pitchFamily="34" charset="-79"/>
                        </a:rPr>
                        <a:t>תמורת 123 מיליון במזומן</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חברת</a:t>
                      </a:r>
                      <a:r>
                        <a:rPr lang="he-IL" baseline="0" dirty="0" smtClean="0">
                          <a:latin typeface="David" pitchFamily="34" charset="-79"/>
                          <a:cs typeface="David" pitchFamily="34" charset="-79"/>
                        </a:rPr>
                        <a:t> אורמת, </a:t>
                      </a:r>
                      <a:r>
                        <a:rPr lang="he-IL" baseline="0" dirty="0" err="1" smtClean="0">
                          <a:latin typeface="David" pitchFamily="34" charset="-79"/>
                          <a:cs typeface="David" pitchFamily="34" charset="-79"/>
                        </a:rPr>
                        <a:t>ריטליקס</a:t>
                      </a:r>
                      <a:r>
                        <a:rPr lang="he-IL" baseline="0" dirty="0" smtClean="0">
                          <a:latin typeface="David" pitchFamily="34" charset="-79"/>
                          <a:cs typeface="David" pitchFamily="34" charset="-79"/>
                        </a:rPr>
                        <a:t>, </a:t>
                      </a:r>
                      <a:r>
                        <a:rPr lang="he-IL" baseline="0" dirty="0" err="1" smtClean="0">
                          <a:latin typeface="David" pitchFamily="34" charset="-79"/>
                          <a:cs typeface="David" pitchFamily="34" charset="-79"/>
                        </a:rPr>
                        <a:t>לפימן</a:t>
                      </a:r>
                      <a:r>
                        <a:rPr lang="he-IL" baseline="0" dirty="0" smtClean="0">
                          <a:latin typeface="David" pitchFamily="34" charset="-79"/>
                          <a:cs typeface="David" pitchFamily="34" charset="-79"/>
                        </a:rPr>
                        <a:t>, </a:t>
                      </a:r>
                      <a:r>
                        <a:rPr lang="he-IL" baseline="0" dirty="0" err="1" smtClean="0">
                          <a:latin typeface="David" pitchFamily="34" charset="-79"/>
                          <a:cs typeface="David" pitchFamily="34" charset="-79"/>
                        </a:rPr>
                        <a:t>תדירן</a:t>
                      </a:r>
                      <a:r>
                        <a:rPr lang="he-IL" baseline="0" dirty="0" smtClean="0">
                          <a:latin typeface="David" pitchFamily="34" charset="-79"/>
                          <a:cs typeface="David" pitchFamily="34" charset="-79"/>
                        </a:rPr>
                        <a:t> </a:t>
                      </a:r>
                      <a:r>
                        <a:rPr lang="he-IL" baseline="0" dirty="0" err="1" smtClean="0">
                          <a:latin typeface="David" pitchFamily="34" charset="-79"/>
                          <a:cs typeface="David" pitchFamily="34" charset="-79"/>
                        </a:rPr>
                        <a:t>קשדר</a:t>
                      </a:r>
                      <a:r>
                        <a:rPr lang="he-IL" baseline="0" dirty="0" smtClean="0">
                          <a:latin typeface="David" pitchFamily="34" charset="-79"/>
                          <a:cs typeface="David" pitchFamily="34" charset="-79"/>
                        </a:rPr>
                        <a:t>, </a:t>
                      </a:r>
                      <a:r>
                        <a:rPr lang="he-IL" baseline="0" dirty="0" err="1" smtClean="0">
                          <a:latin typeface="David" pitchFamily="34" charset="-79"/>
                          <a:cs typeface="David" pitchFamily="34" charset="-79"/>
                        </a:rPr>
                        <a:t>גניגר</a:t>
                      </a:r>
                      <a:r>
                        <a:rPr lang="he-IL" baseline="0" dirty="0" smtClean="0">
                          <a:latin typeface="David" pitchFamily="34" charset="-79"/>
                          <a:cs typeface="David" pitchFamily="34" charset="-79"/>
                        </a:rPr>
                        <a:t>, המלט.</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הצלחות/</a:t>
                      </a:r>
                    </a:p>
                    <a:p>
                      <a:pPr algn="ctr"/>
                      <a:r>
                        <a:rPr lang="he-IL" dirty="0" smtClean="0">
                          <a:latin typeface="David" pitchFamily="34" charset="-79"/>
                          <a:cs typeface="David" pitchFamily="34" charset="-79"/>
                        </a:rPr>
                        <a:t>הנפקות </a:t>
                      </a:r>
                      <a:endParaRPr lang="en-US" dirty="0">
                        <a:latin typeface="David" pitchFamily="34" charset="-79"/>
                        <a:cs typeface="David" pitchFamily="34" charset="-79"/>
                      </a:endParaRPr>
                    </a:p>
                  </a:txBody>
                  <a:tcPr/>
                </a:tc>
              </a:tr>
              <a:tr h="576064">
                <a:tc>
                  <a:txBody>
                    <a:bodyPr/>
                    <a:lstStyle/>
                    <a:p>
                      <a:endParaRPr lang="en-US" dirty="0"/>
                    </a:p>
                  </a:txBody>
                  <a:tcPr/>
                </a:tc>
                <a:tc>
                  <a:txBody>
                    <a:bodyPr/>
                    <a:lstStyle/>
                    <a:p>
                      <a:pPr algn="r"/>
                      <a:r>
                        <a:rPr lang="he-IL" dirty="0" smtClean="0">
                          <a:latin typeface="David" pitchFamily="34" charset="-79"/>
                          <a:cs typeface="David" pitchFamily="34" charset="-79"/>
                        </a:rPr>
                        <a:t>מוסדיים</a:t>
                      </a:r>
                      <a:r>
                        <a:rPr lang="he-IL" baseline="0" dirty="0" smtClean="0">
                          <a:latin typeface="David" pitchFamily="34" charset="-79"/>
                          <a:cs typeface="David" pitchFamily="34" charset="-79"/>
                        </a:rPr>
                        <a:t> מארצות הברית ומאירופה, מוסדיים ישראליים בהם מגדל, פסגות, מנורה, בנק פועלים, דיסקונט.</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מוסדיים זרים וישראלים </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משקיעים</a:t>
                      </a:r>
                      <a:endParaRPr lang="en-US" dirty="0">
                        <a:latin typeface="David" pitchFamily="34" charset="-79"/>
                        <a:cs typeface="David" pitchFamily="34" charset="-79"/>
                      </a:endParaRPr>
                    </a:p>
                  </a:txBody>
                  <a:tcPr/>
                </a:tc>
              </a:tr>
            </a:tbl>
          </a:graphicData>
        </a:graphic>
      </p:graphicFrame>
    </p:spTree>
    <p:extLst>
      <p:ext uri="{BB962C8B-B14F-4D97-AF65-F5344CB8AC3E}">
        <p14:creationId xmlns:p14="http://schemas.microsoft.com/office/powerpoint/2010/main" val="242337199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29856" y="-603448"/>
            <a:ext cx="7406640" cy="1472184"/>
          </a:xfrm>
        </p:spPr>
        <p:txBody>
          <a:bodyPr>
            <a:normAutofit/>
          </a:bodyPr>
          <a:lstStyle/>
          <a:p>
            <a:pPr algn="r" rtl="1"/>
            <a:r>
              <a:rPr lang="he-IL" sz="3600" dirty="0" smtClean="0"/>
              <a:t>קרנות פרייבט אקוויטי בישראל:</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2356670246"/>
              </p:ext>
            </p:extLst>
          </p:nvPr>
        </p:nvGraphicFramePr>
        <p:xfrm>
          <a:off x="179512" y="914360"/>
          <a:ext cx="8856984" cy="4695200"/>
        </p:xfrm>
        <a:graphic>
          <a:graphicData uri="http://schemas.openxmlformats.org/drawingml/2006/table">
            <a:tbl>
              <a:tblPr firstRow="1" bandRow="1">
                <a:tableStyleId>{5C22544A-7EE6-4342-B048-85BDC9FD1C3A}</a:tableStyleId>
              </a:tblPr>
              <a:tblGrid>
                <a:gridCol w="2232248"/>
                <a:gridCol w="2526687"/>
                <a:gridCol w="2970145"/>
                <a:gridCol w="1127904"/>
              </a:tblGrid>
              <a:tr h="735856">
                <a:tc>
                  <a:txBody>
                    <a:bodyPr/>
                    <a:lstStyle/>
                    <a:p>
                      <a:pPr algn="ctr"/>
                      <a:r>
                        <a:rPr lang="he-IL" dirty="0" smtClean="0">
                          <a:latin typeface="David" pitchFamily="34" charset="-79"/>
                          <a:cs typeface="David" pitchFamily="34" charset="-79"/>
                        </a:rPr>
                        <a:t>קרן </a:t>
                      </a:r>
                      <a:r>
                        <a:rPr lang="he-IL" dirty="0" err="1" smtClean="0">
                          <a:latin typeface="David" pitchFamily="34" charset="-79"/>
                          <a:cs typeface="David" pitchFamily="34" charset="-79"/>
                        </a:rPr>
                        <a:t>ריאלטי</a:t>
                      </a:r>
                      <a:endParaRPr lang="he-IL" dirty="0" smtClean="0">
                        <a:latin typeface="David" pitchFamily="34" charset="-79"/>
                        <a:cs typeface="David" pitchFamily="34" charset="-79"/>
                      </a:endParaRPr>
                    </a:p>
                    <a:p>
                      <a:pPr algn="ctr"/>
                      <a:r>
                        <a:rPr lang="he-IL" dirty="0" smtClean="0">
                          <a:latin typeface="David" pitchFamily="34" charset="-79"/>
                          <a:cs typeface="David" pitchFamily="34" charset="-79"/>
                        </a:rPr>
                        <a:t>(המובילה </a:t>
                      </a:r>
                      <a:r>
                        <a:rPr lang="he-IL" dirty="0" err="1" smtClean="0">
                          <a:latin typeface="David" pitchFamily="34" charset="-79"/>
                          <a:cs typeface="David" pitchFamily="34" charset="-79"/>
                        </a:rPr>
                        <a:t>בנדל''ן</a:t>
                      </a:r>
                      <a:r>
                        <a:rPr lang="he-IL" dirty="0" smtClean="0">
                          <a:latin typeface="David" pitchFamily="34" charset="-79"/>
                          <a:cs typeface="David" pitchFamily="34" charset="-79"/>
                        </a:rPr>
                        <a:t>)</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קרן קדמה</a:t>
                      </a:r>
                    </a:p>
                    <a:p>
                      <a:pPr algn="ctr"/>
                      <a:r>
                        <a:rPr lang="he-IL" dirty="0" smtClean="0">
                          <a:latin typeface="David" pitchFamily="34" charset="-79"/>
                          <a:cs typeface="David" pitchFamily="34" charset="-79"/>
                        </a:rPr>
                        <a:t>(פרשה לדרך עצמאית)</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ויולה פרייבט</a:t>
                      </a:r>
                      <a:r>
                        <a:rPr lang="he-IL" baseline="0" dirty="0" smtClean="0">
                          <a:latin typeface="David" pitchFamily="34" charset="-79"/>
                          <a:cs typeface="David" pitchFamily="34" charset="-79"/>
                        </a:rPr>
                        <a:t> אקוויטי</a:t>
                      </a:r>
                    </a:p>
                    <a:p>
                      <a:pPr algn="ctr"/>
                      <a:r>
                        <a:rPr lang="he-IL" baseline="0" dirty="0" smtClean="0">
                          <a:latin typeface="David" pitchFamily="34" charset="-79"/>
                          <a:cs typeface="David" pitchFamily="34" charset="-79"/>
                        </a:rPr>
                        <a:t>(הטכנולוגית)</a:t>
                      </a:r>
                      <a:endParaRPr lang="en-US" dirty="0">
                        <a:latin typeface="David" pitchFamily="34" charset="-79"/>
                        <a:cs typeface="David" pitchFamily="34" charset="-79"/>
                      </a:endParaRPr>
                    </a:p>
                  </a:txBody>
                  <a:tcPr/>
                </a:tc>
                <a:tc>
                  <a:txBody>
                    <a:bodyPr/>
                    <a:lstStyle/>
                    <a:p>
                      <a:pPr algn="r"/>
                      <a:endParaRPr lang="en-US" dirty="0">
                        <a:latin typeface="David" pitchFamily="34" charset="-79"/>
                        <a:cs typeface="David" pitchFamily="34" charset="-79"/>
                      </a:endParaRPr>
                    </a:p>
                  </a:txBody>
                  <a:tcPr/>
                </a:tc>
              </a:tr>
              <a:tr h="576064">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2008</a:t>
                      </a:r>
                      <a:endParaRPr kumimoji="0" lang="en-US" kern="1200" dirty="0">
                        <a:solidFill>
                          <a:schemeClr val="dk1"/>
                        </a:solidFill>
                        <a:latin typeface="David" pitchFamily="34" charset="-79"/>
                        <a:ea typeface="+mn-ea"/>
                        <a:cs typeface="David" pitchFamily="34" charset="-79"/>
                      </a:endParaRPr>
                    </a:p>
                  </a:txBody>
                  <a:tcPr/>
                </a:tc>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2006</a:t>
                      </a:r>
                      <a:endParaRPr kumimoji="0" lang="en-US" kern="1200" dirty="0">
                        <a:solidFill>
                          <a:schemeClr val="dk1"/>
                        </a:solidFill>
                        <a:latin typeface="David" pitchFamily="34" charset="-79"/>
                        <a:ea typeface="+mn-ea"/>
                        <a:cs typeface="David" pitchFamily="34" charset="-79"/>
                      </a:endParaRPr>
                    </a:p>
                  </a:txBody>
                  <a:tcPr/>
                </a:tc>
                <a:tc>
                  <a:txBody>
                    <a:bodyPr/>
                    <a:lstStyle/>
                    <a:p>
                      <a:pPr algn="ctr"/>
                      <a:r>
                        <a:rPr lang="he-IL" dirty="0" smtClean="0">
                          <a:latin typeface="David" pitchFamily="34" charset="-79"/>
                          <a:cs typeface="David" pitchFamily="34" charset="-79"/>
                        </a:rPr>
                        <a:t>2008</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שנת הקמה</a:t>
                      </a:r>
                      <a:endParaRPr lang="en-US" dirty="0">
                        <a:latin typeface="David" pitchFamily="34" charset="-79"/>
                        <a:cs typeface="David" pitchFamily="34" charset="-79"/>
                      </a:endParaRPr>
                    </a:p>
                  </a:txBody>
                  <a:tcPr/>
                </a:tc>
              </a:tr>
              <a:tr h="576064">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2</a:t>
                      </a:r>
                      <a:endParaRPr kumimoji="0" lang="en-US" kern="1200" dirty="0">
                        <a:solidFill>
                          <a:schemeClr val="dk1"/>
                        </a:solidFill>
                        <a:latin typeface="David" pitchFamily="34" charset="-79"/>
                        <a:ea typeface="+mn-ea"/>
                        <a:cs typeface="David" pitchFamily="34" charset="-79"/>
                      </a:endParaRPr>
                    </a:p>
                  </a:txBody>
                  <a:tcPr/>
                </a:tc>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1</a:t>
                      </a:r>
                      <a:endParaRPr kumimoji="0" lang="en-US" kern="1200" dirty="0">
                        <a:solidFill>
                          <a:schemeClr val="dk1"/>
                        </a:solidFill>
                        <a:latin typeface="David" pitchFamily="34" charset="-79"/>
                        <a:ea typeface="+mn-ea"/>
                        <a:cs typeface="David" pitchFamily="34" charset="-79"/>
                      </a:endParaRPr>
                    </a:p>
                  </a:txBody>
                  <a:tcPr/>
                </a:tc>
                <a:tc>
                  <a:txBody>
                    <a:bodyPr/>
                    <a:lstStyle/>
                    <a:p>
                      <a:pPr algn="ctr"/>
                      <a:r>
                        <a:rPr lang="he-IL" dirty="0" smtClean="0">
                          <a:latin typeface="David" pitchFamily="34" charset="-79"/>
                          <a:cs typeface="David" pitchFamily="34" charset="-79"/>
                        </a:rPr>
                        <a:t>1</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מספר קרנות </a:t>
                      </a:r>
                      <a:endParaRPr lang="en-US" dirty="0">
                        <a:latin typeface="David" pitchFamily="34" charset="-79"/>
                        <a:cs typeface="David" pitchFamily="34" charset="-79"/>
                      </a:endParaRPr>
                    </a:p>
                  </a:txBody>
                  <a:tcPr/>
                </a:tc>
              </a:tr>
              <a:tr h="576064">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85 מיליון</a:t>
                      </a:r>
                      <a:r>
                        <a:rPr kumimoji="0" lang="he-IL" kern="1200" baseline="0" dirty="0" smtClean="0">
                          <a:solidFill>
                            <a:schemeClr val="dk1"/>
                          </a:solidFill>
                          <a:latin typeface="David" pitchFamily="34" charset="-79"/>
                          <a:ea typeface="+mn-ea"/>
                          <a:cs typeface="David" pitchFamily="34" charset="-79"/>
                        </a:rPr>
                        <a:t> דולר</a:t>
                      </a:r>
                    </a:p>
                    <a:p>
                      <a:pPr marL="0" algn="ctr" rtl="0" eaLnBrk="1" latinLnBrk="0" hangingPunct="1"/>
                      <a:endParaRPr kumimoji="0" lang="en-US" kern="1200" dirty="0">
                        <a:solidFill>
                          <a:schemeClr val="dk1"/>
                        </a:solidFill>
                        <a:latin typeface="David" pitchFamily="34" charset="-79"/>
                        <a:ea typeface="+mn-ea"/>
                        <a:cs typeface="David" pitchFamily="34" charset="-79"/>
                      </a:endParaRPr>
                    </a:p>
                  </a:txBody>
                  <a:tcPr/>
                </a:tc>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70 מיליון דולר</a:t>
                      </a:r>
                    </a:p>
                    <a:p>
                      <a:pPr marL="0" algn="ctr" rtl="0" eaLnBrk="1" latinLnBrk="0" hangingPunct="1"/>
                      <a:r>
                        <a:rPr kumimoji="0" lang="he-IL" kern="1200" dirty="0" smtClean="0">
                          <a:solidFill>
                            <a:schemeClr val="dk1"/>
                          </a:solidFill>
                          <a:latin typeface="David" pitchFamily="34" charset="-79"/>
                          <a:ea typeface="+mn-ea"/>
                          <a:cs typeface="David" pitchFamily="34" charset="-79"/>
                        </a:rPr>
                        <a:t>עד 20 %</a:t>
                      </a:r>
                      <a:endParaRPr kumimoji="0" lang="en-US" kern="1200" dirty="0">
                        <a:solidFill>
                          <a:schemeClr val="dk1"/>
                        </a:solidFill>
                        <a:latin typeface="David" pitchFamily="34" charset="-79"/>
                        <a:ea typeface="+mn-ea"/>
                        <a:cs typeface="David" pitchFamily="34" charset="-79"/>
                      </a:endParaRPr>
                    </a:p>
                  </a:txBody>
                  <a:tcPr/>
                </a:tc>
                <a:tc>
                  <a:txBody>
                    <a:bodyPr/>
                    <a:lstStyle/>
                    <a:p>
                      <a:pPr algn="ctr"/>
                      <a:r>
                        <a:rPr lang="he-IL" dirty="0" smtClean="0">
                          <a:latin typeface="David" pitchFamily="34" charset="-79"/>
                          <a:cs typeface="David" pitchFamily="34" charset="-79"/>
                        </a:rPr>
                        <a:t>164 מיליון</a:t>
                      </a:r>
                      <a:r>
                        <a:rPr lang="he-IL" baseline="0" dirty="0" smtClean="0">
                          <a:latin typeface="David" pitchFamily="34" charset="-79"/>
                          <a:cs typeface="David" pitchFamily="34" charset="-79"/>
                        </a:rPr>
                        <a:t> דולר</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הון</a:t>
                      </a:r>
                      <a:r>
                        <a:rPr lang="he-IL" baseline="0" dirty="0" smtClean="0">
                          <a:latin typeface="David" pitchFamily="34" charset="-79"/>
                          <a:cs typeface="David" pitchFamily="34" charset="-79"/>
                        </a:rPr>
                        <a:t> </a:t>
                      </a:r>
                      <a:r>
                        <a:rPr lang="he-IL" dirty="0" smtClean="0">
                          <a:latin typeface="David" pitchFamily="34" charset="-79"/>
                          <a:cs typeface="David" pitchFamily="34" charset="-79"/>
                        </a:rPr>
                        <a:t>מנוהל</a:t>
                      </a:r>
                      <a:endParaRPr lang="en-US" dirty="0">
                        <a:latin typeface="David" pitchFamily="34" charset="-79"/>
                        <a:cs typeface="David" pitchFamily="34" charset="-79"/>
                      </a:endParaRPr>
                    </a:p>
                  </a:txBody>
                  <a:tcPr/>
                </a:tc>
              </a:tr>
              <a:tr h="576064">
                <a:tc>
                  <a:txBody>
                    <a:bodyPr/>
                    <a:lstStyle/>
                    <a:p>
                      <a:pPr algn="r"/>
                      <a:r>
                        <a:rPr kumimoji="0" lang="he-IL" kern="1200" dirty="0" smtClean="0">
                          <a:solidFill>
                            <a:schemeClr val="dk1"/>
                          </a:solidFill>
                          <a:latin typeface="David" pitchFamily="34" charset="-79"/>
                          <a:ea typeface="+mn-ea"/>
                          <a:cs typeface="David" pitchFamily="34" charset="-79"/>
                        </a:rPr>
                        <a:t>נכסה</a:t>
                      </a:r>
                      <a:r>
                        <a:rPr kumimoji="0" lang="he-IL" kern="1200" baseline="0" dirty="0" smtClean="0">
                          <a:solidFill>
                            <a:schemeClr val="dk1"/>
                          </a:solidFill>
                          <a:latin typeface="David" pitchFamily="34" charset="-79"/>
                          <a:ea typeface="+mn-ea"/>
                          <a:cs typeface="David" pitchFamily="34" charset="-79"/>
                        </a:rPr>
                        <a:t> </a:t>
                      </a:r>
                      <a:r>
                        <a:rPr kumimoji="0" lang="he-IL" kern="1200" baseline="0" dirty="0" err="1" smtClean="0">
                          <a:solidFill>
                            <a:schemeClr val="dk1"/>
                          </a:solidFill>
                          <a:latin typeface="David" pitchFamily="34" charset="-79"/>
                          <a:ea typeface="+mn-ea"/>
                          <a:cs typeface="David" pitchFamily="34" charset="-79"/>
                        </a:rPr>
                        <a:t>נדל''ן</a:t>
                      </a:r>
                      <a:r>
                        <a:rPr kumimoji="0" lang="he-IL" kern="1200" baseline="0" dirty="0" smtClean="0">
                          <a:solidFill>
                            <a:schemeClr val="dk1"/>
                          </a:solidFill>
                          <a:latin typeface="David" pitchFamily="34" charset="-79"/>
                          <a:ea typeface="+mn-ea"/>
                          <a:cs typeface="David" pitchFamily="34" charset="-79"/>
                        </a:rPr>
                        <a:t> מוזנחים או כאלה שהפוטנציאל שלהם לא מומש.</a:t>
                      </a:r>
                      <a:endParaRPr kumimoji="0" lang="en-US" kern="1200" dirty="0">
                        <a:solidFill>
                          <a:schemeClr val="dk1"/>
                        </a:solidFill>
                        <a:latin typeface="David" pitchFamily="34" charset="-79"/>
                        <a:ea typeface="+mn-ea"/>
                        <a:cs typeface="David" pitchFamily="34" charset="-79"/>
                      </a:endParaRPr>
                    </a:p>
                  </a:txBody>
                  <a:tcPr/>
                </a:tc>
                <a:tc>
                  <a:txBody>
                    <a:bodyPr/>
                    <a:lstStyle/>
                    <a:p>
                      <a:pPr algn="r"/>
                      <a:r>
                        <a:rPr kumimoji="0" lang="he-IL" kern="1200" dirty="0" smtClean="0">
                          <a:solidFill>
                            <a:schemeClr val="dk1"/>
                          </a:solidFill>
                          <a:latin typeface="David" pitchFamily="34" charset="-79"/>
                          <a:ea typeface="+mn-ea"/>
                          <a:cs typeface="David" pitchFamily="34" charset="-79"/>
                        </a:rPr>
                        <a:t>בחברות שפוטנציאל</a:t>
                      </a:r>
                      <a:r>
                        <a:rPr kumimoji="0" lang="he-IL" kern="1200" baseline="0" dirty="0" smtClean="0">
                          <a:solidFill>
                            <a:schemeClr val="dk1"/>
                          </a:solidFill>
                          <a:latin typeface="David" pitchFamily="34" charset="-79"/>
                          <a:ea typeface="+mn-ea"/>
                          <a:cs typeface="David" pitchFamily="34" charset="-79"/>
                        </a:rPr>
                        <a:t> הצמיחה שלהן אנו ממומש.</a:t>
                      </a:r>
                      <a:endParaRPr kumimoji="0" lang="en-US" kern="1200" dirty="0">
                        <a:solidFill>
                          <a:schemeClr val="dk1"/>
                        </a:solidFill>
                        <a:latin typeface="David" pitchFamily="34" charset="-79"/>
                        <a:ea typeface="+mn-ea"/>
                        <a:cs typeface="David" pitchFamily="34" charset="-79"/>
                      </a:endParaRPr>
                    </a:p>
                  </a:txBody>
                  <a:tcPr/>
                </a:tc>
                <a:tc>
                  <a:txBody>
                    <a:bodyPr/>
                    <a:lstStyle/>
                    <a:p>
                      <a:pPr algn="r"/>
                      <a:r>
                        <a:rPr lang="he-IL" dirty="0" smtClean="0">
                          <a:latin typeface="David" pitchFamily="34" charset="-79"/>
                          <a:cs typeface="David" pitchFamily="34" charset="-79"/>
                        </a:rPr>
                        <a:t>בחברות בשלות, פרטיות או ציבוריות</a:t>
                      </a:r>
                      <a:r>
                        <a:rPr lang="he-IL" baseline="0" dirty="0" smtClean="0">
                          <a:latin typeface="David" pitchFamily="34" charset="-79"/>
                          <a:cs typeface="David" pitchFamily="34" charset="-79"/>
                        </a:rPr>
                        <a:t> בתחומי הטכנולוגיה, ניו מדיה, ובחברות ביטחוניות</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משקיעה </a:t>
                      </a:r>
                      <a:endParaRPr lang="en-US" dirty="0">
                        <a:latin typeface="David" pitchFamily="34" charset="-79"/>
                        <a:cs typeface="David" pitchFamily="34" charset="-79"/>
                      </a:endParaRPr>
                    </a:p>
                  </a:txBody>
                  <a:tcPr/>
                </a:tc>
              </a:tr>
              <a:tr h="576064">
                <a:tc>
                  <a:txBody>
                    <a:bodyPr/>
                    <a:lstStyle/>
                    <a:p>
                      <a:pPr algn="r"/>
                      <a:r>
                        <a:rPr kumimoji="0" lang="he-IL" kern="1200" dirty="0" smtClean="0">
                          <a:solidFill>
                            <a:schemeClr val="dk1"/>
                          </a:solidFill>
                          <a:latin typeface="David" pitchFamily="34" charset="-79"/>
                          <a:ea typeface="+mn-ea"/>
                          <a:cs typeface="David" pitchFamily="34" charset="-79"/>
                        </a:rPr>
                        <a:t>השבחת נכסה </a:t>
                      </a:r>
                      <a:r>
                        <a:rPr kumimoji="0" lang="he-IL" kern="1200" dirty="0" err="1" smtClean="0">
                          <a:solidFill>
                            <a:schemeClr val="dk1"/>
                          </a:solidFill>
                          <a:latin typeface="David" pitchFamily="34" charset="-79"/>
                          <a:ea typeface="+mn-ea"/>
                          <a:cs typeface="David" pitchFamily="34" charset="-79"/>
                        </a:rPr>
                        <a:t>נדל''ן</a:t>
                      </a:r>
                      <a:r>
                        <a:rPr lang="he-IL" dirty="0" smtClean="0"/>
                        <a:t>.</a:t>
                      </a:r>
                      <a:endParaRPr lang="en-US" dirty="0"/>
                    </a:p>
                  </a:txBody>
                  <a:tcPr/>
                </a:tc>
                <a:tc>
                  <a:txBody>
                    <a:bodyPr/>
                    <a:lstStyle/>
                    <a:p>
                      <a:pPr algn="r" rtl="1"/>
                      <a:r>
                        <a:rPr kumimoji="0" lang="he-IL" kern="1200" dirty="0" smtClean="0">
                          <a:solidFill>
                            <a:schemeClr val="dk1"/>
                          </a:solidFill>
                          <a:latin typeface="David" pitchFamily="34" charset="-79"/>
                          <a:ea typeface="+mn-ea"/>
                          <a:cs typeface="David" pitchFamily="34" charset="-79"/>
                        </a:rPr>
                        <a:t>רכישות ממונפות כדי להשיג שליטה בחברות מוטות</a:t>
                      </a:r>
                      <a:r>
                        <a:rPr kumimoji="0" lang="he-IL" kern="1200" baseline="0" dirty="0" smtClean="0">
                          <a:solidFill>
                            <a:schemeClr val="dk1"/>
                          </a:solidFill>
                          <a:latin typeface="David" pitchFamily="34" charset="-79"/>
                          <a:ea typeface="+mn-ea"/>
                          <a:cs typeface="David" pitchFamily="34" charset="-79"/>
                        </a:rPr>
                        <a:t> צמיחה, </a:t>
                      </a:r>
                      <a:r>
                        <a:rPr kumimoji="0" lang="en-US" kern="1200" baseline="0" dirty="0" smtClean="0">
                          <a:solidFill>
                            <a:schemeClr val="dk1"/>
                          </a:solidFill>
                          <a:latin typeface="David" pitchFamily="34" charset="-79"/>
                          <a:ea typeface="+mn-ea"/>
                          <a:cs typeface="David" pitchFamily="34" charset="-79"/>
                        </a:rPr>
                        <a:t>LBO</a:t>
                      </a:r>
                      <a:r>
                        <a:rPr kumimoji="0" lang="he-IL" kern="1200" baseline="0" dirty="0" smtClean="0">
                          <a:solidFill>
                            <a:schemeClr val="dk1"/>
                          </a:solidFill>
                          <a:latin typeface="David" pitchFamily="34" charset="-79"/>
                          <a:ea typeface="+mn-ea"/>
                          <a:cs typeface="David" pitchFamily="34" charset="-79"/>
                        </a:rPr>
                        <a:t> קלאסי.</a:t>
                      </a:r>
                      <a:endParaRPr kumimoji="0" lang="en-US" kern="1200" dirty="0">
                        <a:solidFill>
                          <a:schemeClr val="dk1"/>
                        </a:solidFill>
                        <a:latin typeface="David" pitchFamily="34" charset="-79"/>
                        <a:ea typeface="+mn-ea"/>
                        <a:cs typeface="David" pitchFamily="34" charset="-79"/>
                      </a:endParaRPr>
                    </a:p>
                  </a:txBody>
                  <a:tcPr/>
                </a:tc>
                <a:tc>
                  <a:txBody>
                    <a:bodyPr/>
                    <a:lstStyle/>
                    <a:p>
                      <a:pPr algn="r"/>
                      <a:r>
                        <a:rPr lang="he-IL" dirty="0" smtClean="0">
                          <a:latin typeface="David" pitchFamily="34" charset="-79"/>
                          <a:cs typeface="David" pitchFamily="34" charset="-79"/>
                        </a:rPr>
                        <a:t>משביחה</a:t>
                      </a:r>
                      <a:r>
                        <a:rPr lang="he-IL" baseline="0" dirty="0" smtClean="0">
                          <a:latin typeface="David" pitchFamily="34" charset="-79"/>
                          <a:cs typeface="David" pitchFamily="34" charset="-79"/>
                        </a:rPr>
                        <a:t> את החברות ומשקיעה בהן על ידי מעורבות וסיוע  להנהלה. שותפה בתהליך מיקוד אסטרטגי ופיתוח מנועי הצמיחה.</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אסטרטגיה</a:t>
                      </a:r>
                      <a:endParaRPr lang="en-US" dirty="0">
                        <a:latin typeface="David" pitchFamily="34" charset="-79"/>
                        <a:cs typeface="David" pitchFamily="34" charset="-79"/>
                      </a:endParaRPr>
                    </a:p>
                  </a:txBody>
                  <a:tcPr/>
                </a:tc>
              </a:tr>
            </a:tbl>
          </a:graphicData>
        </a:graphic>
      </p:graphicFrame>
    </p:spTree>
    <p:extLst>
      <p:ext uri="{BB962C8B-B14F-4D97-AF65-F5344CB8AC3E}">
        <p14:creationId xmlns:p14="http://schemas.microsoft.com/office/powerpoint/2010/main" val="213389965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29856" y="-603448"/>
            <a:ext cx="7406640" cy="1472184"/>
          </a:xfrm>
        </p:spPr>
        <p:txBody>
          <a:bodyPr>
            <a:normAutofit/>
          </a:bodyPr>
          <a:lstStyle/>
          <a:p>
            <a:pPr algn="r" rtl="1"/>
            <a:r>
              <a:rPr lang="he-IL" sz="3600" dirty="0" smtClean="0"/>
              <a:t>קרנות פרייבט אקוויטי בישראל:</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1014799030"/>
              </p:ext>
            </p:extLst>
          </p:nvPr>
        </p:nvGraphicFramePr>
        <p:xfrm>
          <a:off x="827584" y="980728"/>
          <a:ext cx="8100392" cy="3291840"/>
        </p:xfrm>
        <a:graphic>
          <a:graphicData uri="http://schemas.openxmlformats.org/drawingml/2006/table">
            <a:tbl>
              <a:tblPr firstRow="1" bandRow="1">
                <a:tableStyleId>{5C22544A-7EE6-4342-B048-85BDC9FD1C3A}</a:tableStyleId>
              </a:tblPr>
              <a:tblGrid>
                <a:gridCol w="2025098"/>
                <a:gridCol w="2025098"/>
                <a:gridCol w="2935463"/>
                <a:gridCol w="1114733"/>
              </a:tblGrid>
              <a:tr h="735856">
                <a:tc>
                  <a:txBody>
                    <a:bodyPr/>
                    <a:lstStyle/>
                    <a:p>
                      <a:pPr algn="ctr"/>
                      <a:r>
                        <a:rPr lang="he-IL" dirty="0" smtClean="0">
                          <a:latin typeface="David" pitchFamily="34" charset="-79"/>
                          <a:cs typeface="David" pitchFamily="34" charset="-79"/>
                        </a:rPr>
                        <a:t>קרן </a:t>
                      </a:r>
                      <a:r>
                        <a:rPr lang="he-IL" dirty="0" err="1" smtClean="0">
                          <a:latin typeface="David" pitchFamily="34" charset="-79"/>
                          <a:cs typeface="David" pitchFamily="34" charset="-79"/>
                        </a:rPr>
                        <a:t>ריאלטי</a:t>
                      </a:r>
                      <a:endParaRPr lang="he-IL" dirty="0" smtClean="0">
                        <a:latin typeface="David" pitchFamily="34" charset="-79"/>
                        <a:cs typeface="David" pitchFamily="34" charset="-79"/>
                      </a:endParaRPr>
                    </a:p>
                    <a:p>
                      <a:pPr algn="ctr"/>
                      <a:r>
                        <a:rPr lang="he-IL" dirty="0" smtClean="0">
                          <a:latin typeface="David" pitchFamily="34" charset="-79"/>
                          <a:cs typeface="David" pitchFamily="34" charset="-79"/>
                        </a:rPr>
                        <a:t>(המובילה </a:t>
                      </a:r>
                      <a:r>
                        <a:rPr lang="he-IL" dirty="0" err="1" smtClean="0">
                          <a:latin typeface="David" pitchFamily="34" charset="-79"/>
                          <a:cs typeface="David" pitchFamily="34" charset="-79"/>
                        </a:rPr>
                        <a:t>בנדל''ן</a:t>
                      </a:r>
                      <a:r>
                        <a:rPr lang="he-IL" dirty="0" smtClean="0">
                          <a:latin typeface="David" pitchFamily="34" charset="-79"/>
                          <a:cs typeface="David" pitchFamily="34" charset="-79"/>
                        </a:rPr>
                        <a:t>)</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קרן קדמה</a:t>
                      </a:r>
                    </a:p>
                    <a:p>
                      <a:pPr algn="ctr"/>
                      <a:r>
                        <a:rPr lang="he-IL" dirty="0" smtClean="0">
                          <a:latin typeface="David" pitchFamily="34" charset="-79"/>
                          <a:cs typeface="David" pitchFamily="34" charset="-79"/>
                        </a:rPr>
                        <a:t>(פרשה לדרך עצמאית)</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ויולה פרייבט</a:t>
                      </a:r>
                      <a:r>
                        <a:rPr lang="he-IL" baseline="0" dirty="0" smtClean="0">
                          <a:latin typeface="David" pitchFamily="34" charset="-79"/>
                          <a:cs typeface="David" pitchFamily="34" charset="-79"/>
                        </a:rPr>
                        <a:t> אקוויטי</a:t>
                      </a:r>
                    </a:p>
                    <a:p>
                      <a:pPr algn="ctr"/>
                      <a:r>
                        <a:rPr lang="he-IL" baseline="0" dirty="0" smtClean="0">
                          <a:latin typeface="David" pitchFamily="34" charset="-79"/>
                          <a:cs typeface="David" pitchFamily="34" charset="-79"/>
                        </a:rPr>
                        <a:t>(הטכנולוגית)</a:t>
                      </a:r>
                      <a:endParaRPr lang="en-US" dirty="0">
                        <a:latin typeface="David" pitchFamily="34" charset="-79"/>
                        <a:cs typeface="David" pitchFamily="34" charset="-79"/>
                      </a:endParaRPr>
                    </a:p>
                  </a:txBody>
                  <a:tcPr/>
                </a:tc>
                <a:tc>
                  <a:txBody>
                    <a:bodyPr/>
                    <a:lstStyle/>
                    <a:p>
                      <a:pPr algn="r"/>
                      <a:endParaRPr lang="en-US" dirty="0">
                        <a:latin typeface="David" pitchFamily="34" charset="-79"/>
                        <a:cs typeface="David" pitchFamily="34" charset="-79"/>
                      </a:endParaRPr>
                    </a:p>
                  </a:txBody>
                  <a:tcPr/>
                </a:tc>
              </a:tr>
              <a:tr h="576064">
                <a:tc>
                  <a:txBody>
                    <a:bodyPr/>
                    <a:lstStyle/>
                    <a:p>
                      <a:pPr algn="r"/>
                      <a:r>
                        <a:rPr lang="he-IL" dirty="0" smtClean="0">
                          <a:latin typeface="David" pitchFamily="34" charset="-79"/>
                          <a:cs typeface="David" pitchFamily="34" charset="-79"/>
                        </a:rPr>
                        <a:t>מכירת</a:t>
                      </a:r>
                      <a:r>
                        <a:rPr lang="he-IL" baseline="0" dirty="0" smtClean="0">
                          <a:latin typeface="David" pitchFamily="34" charset="-79"/>
                          <a:cs typeface="David" pitchFamily="34" charset="-79"/>
                        </a:rPr>
                        <a:t> מתחם בזק </a:t>
                      </a:r>
                      <a:r>
                        <a:rPr lang="he-IL" baseline="0" dirty="0" err="1" smtClean="0">
                          <a:latin typeface="David" pitchFamily="34" charset="-79"/>
                          <a:cs typeface="David" pitchFamily="34" charset="-79"/>
                        </a:rPr>
                        <a:t>לאקרו</a:t>
                      </a:r>
                      <a:r>
                        <a:rPr lang="he-IL" baseline="0" dirty="0" smtClean="0">
                          <a:latin typeface="David" pitchFamily="34" charset="-79"/>
                          <a:cs typeface="David" pitchFamily="34" charset="-79"/>
                        </a:rPr>
                        <a:t> </a:t>
                      </a:r>
                      <a:r>
                        <a:rPr lang="he-IL" baseline="0" dirty="0" err="1" smtClean="0">
                          <a:latin typeface="David" pitchFamily="34" charset="-79"/>
                          <a:cs typeface="David" pitchFamily="34" charset="-79"/>
                        </a:rPr>
                        <a:t>נדל''ן</a:t>
                      </a:r>
                      <a:r>
                        <a:rPr lang="he-IL" baseline="0" dirty="0" smtClean="0">
                          <a:latin typeface="David" pitchFamily="34" charset="-79"/>
                          <a:cs typeface="David" pitchFamily="34" charset="-79"/>
                        </a:rPr>
                        <a:t> תמורת 108 מיליון שקל.</a:t>
                      </a:r>
                      <a:endParaRPr lang="en-US" dirty="0">
                        <a:latin typeface="David" pitchFamily="34" charset="-79"/>
                        <a:cs typeface="David" pitchFamily="34" charset="-79"/>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latin typeface="David" pitchFamily="34" charset="-79"/>
                          <a:cs typeface="David" pitchFamily="34" charset="-79"/>
                        </a:rPr>
                        <a:t>מכירת דנאל ל </a:t>
                      </a:r>
                      <a:r>
                        <a:rPr lang="en-US" dirty="0" smtClean="0">
                          <a:latin typeface="David" pitchFamily="34" charset="-79"/>
                          <a:cs typeface="David" pitchFamily="34" charset="-79"/>
                        </a:rPr>
                        <a:t>DBSI</a:t>
                      </a:r>
                      <a:r>
                        <a:rPr lang="en-US" baseline="0" dirty="0" smtClean="0">
                          <a:latin typeface="David" pitchFamily="34" charset="-79"/>
                          <a:cs typeface="David" pitchFamily="34" charset="-79"/>
                        </a:rPr>
                        <a:t>  </a:t>
                      </a:r>
                      <a:r>
                        <a:rPr lang="he-IL" baseline="0" dirty="0" smtClean="0">
                          <a:latin typeface="David" pitchFamily="34" charset="-79"/>
                          <a:cs typeface="David" pitchFamily="34" charset="-79"/>
                        </a:rPr>
                        <a:t>ב 2011.</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מכירת </a:t>
                      </a:r>
                      <a:r>
                        <a:rPr lang="he-IL" dirty="0" err="1" smtClean="0">
                          <a:latin typeface="David" pitchFamily="34" charset="-79"/>
                          <a:cs typeface="David" pitchFamily="34" charset="-79"/>
                        </a:rPr>
                        <a:t>מובייל</a:t>
                      </a:r>
                      <a:r>
                        <a:rPr lang="he-IL" baseline="0" dirty="0" err="1" smtClean="0">
                          <a:latin typeface="David" pitchFamily="34" charset="-79"/>
                          <a:cs typeface="David" pitchFamily="34" charset="-79"/>
                        </a:rPr>
                        <a:t>אקסס</a:t>
                      </a:r>
                      <a:r>
                        <a:rPr lang="he-IL" baseline="0" dirty="0" smtClean="0">
                          <a:latin typeface="David" pitchFamily="34" charset="-79"/>
                          <a:cs typeface="David" pitchFamily="34" charset="-79"/>
                        </a:rPr>
                        <a:t> ב 180 מיליון דולר </a:t>
                      </a:r>
                      <a:r>
                        <a:rPr lang="he-IL" baseline="0" dirty="0" err="1" smtClean="0">
                          <a:latin typeface="David" pitchFamily="34" charset="-79"/>
                          <a:cs typeface="David" pitchFamily="34" charset="-79"/>
                        </a:rPr>
                        <a:t>לקורנינג</a:t>
                      </a:r>
                      <a:r>
                        <a:rPr lang="he-IL" baseline="0" dirty="0" smtClean="0">
                          <a:latin typeface="David" pitchFamily="34" charset="-79"/>
                          <a:cs typeface="David" pitchFamily="34" charset="-79"/>
                        </a:rPr>
                        <a:t>.</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הצלחות/</a:t>
                      </a:r>
                    </a:p>
                    <a:p>
                      <a:pPr algn="ctr"/>
                      <a:r>
                        <a:rPr lang="he-IL" dirty="0" smtClean="0">
                          <a:latin typeface="David" pitchFamily="34" charset="-79"/>
                          <a:cs typeface="David" pitchFamily="34" charset="-79"/>
                        </a:rPr>
                        <a:t>הנפקות </a:t>
                      </a:r>
                      <a:endParaRPr lang="en-US" dirty="0">
                        <a:latin typeface="David" pitchFamily="34" charset="-79"/>
                        <a:cs typeface="David" pitchFamily="34" charset="-79"/>
                      </a:endParaRPr>
                    </a:p>
                  </a:txBody>
                  <a:tcPr/>
                </a:tc>
              </a:tr>
              <a:tr h="576064">
                <a:tc>
                  <a:txBody>
                    <a:bodyPr/>
                    <a:lstStyle/>
                    <a:p>
                      <a:pPr algn="r"/>
                      <a:r>
                        <a:rPr kumimoji="0" lang="he-IL" kern="1200" dirty="0" smtClean="0">
                          <a:solidFill>
                            <a:schemeClr val="dk1"/>
                          </a:solidFill>
                          <a:latin typeface="David" pitchFamily="34" charset="-79"/>
                          <a:ea typeface="+mn-ea"/>
                          <a:cs typeface="David" pitchFamily="34" charset="-79"/>
                        </a:rPr>
                        <a:t>חברות הביטוח הראל ואילון, קרן הפנסיה של עובדי צבא הקבע, פסגות, </a:t>
                      </a:r>
                      <a:r>
                        <a:rPr kumimoji="0" lang="he-IL" kern="1200" dirty="0" err="1" smtClean="0">
                          <a:solidFill>
                            <a:schemeClr val="dk1"/>
                          </a:solidFill>
                          <a:latin typeface="David" pitchFamily="34" charset="-79"/>
                          <a:ea typeface="+mn-ea"/>
                          <a:cs typeface="David" pitchFamily="34" charset="-79"/>
                        </a:rPr>
                        <a:t>אלטשולר</a:t>
                      </a:r>
                      <a:r>
                        <a:rPr kumimoji="0" lang="he-IL" kern="1200" dirty="0" smtClean="0">
                          <a:solidFill>
                            <a:schemeClr val="dk1"/>
                          </a:solidFill>
                          <a:latin typeface="David" pitchFamily="34" charset="-79"/>
                          <a:ea typeface="+mn-ea"/>
                          <a:cs typeface="David" pitchFamily="34" charset="-79"/>
                        </a:rPr>
                        <a:t> שחם. </a:t>
                      </a:r>
                      <a:endParaRPr kumimoji="0" lang="en-US" kern="1200" dirty="0">
                        <a:solidFill>
                          <a:schemeClr val="dk1"/>
                        </a:solidFill>
                        <a:latin typeface="David" pitchFamily="34" charset="-79"/>
                        <a:ea typeface="+mn-ea"/>
                        <a:cs typeface="David" pitchFamily="34" charset="-79"/>
                      </a:endParaRPr>
                    </a:p>
                  </a:txBody>
                  <a:tcPr/>
                </a:tc>
                <a:tc>
                  <a:txBody>
                    <a:bodyPr/>
                    <a:lstStyle/>
                    <a:p>
                      <a:pPr algn="r"/>
                      <a:r>
                        <a:rPr lang="he-IL" dirty="0" smtClean="0">
                          <a:latin typeface="David" pitchFamily="34" charset="-79"/>
                          <a:cs typeface="David" pitchFamily="34" charset="-79"/>
                        </a:rPr>
                        <a:t>מוסדיים זרים.</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מוסדיים זרים וישראליים.</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משקיעים</a:t>
                      </a:r>
                      <a:endParaRPr lang="en-US" dirty="0">
                        <a:latin typeface="David" pitchFamily="34" charset="-79"/>
                        <a:cs typeface="David" pitchFamily="34" charset="-79"/>
                      </a:endParaRPr>
                    </a:p>
                  </a:txBody>
                  <a:tcPr/>
                </a:tc>
              </a:tr>
            </a:tbl>
          </a:graphicData>
        </a:graphic>
      </p:graphicFrame>
    </p:spTree>
    <p:extLst>
      <p:ext uri="{BB962C8B-B14F-4D97-AF65-F5344CB8AC3E}">
        <p14:creationId xmlns:p14="http://schemas.microsoft.com/office/powerpoint/2010/main" val="222269754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29856" y="-603448"/>
            <a:ext cx="7406640" cy="1472184"/>
          </a:xfrm>
        </p:spPr>
        <p:txBody>
          <a:bodyPr>
            <a:normAutofit/>
          </a:bodyPr>
          <a:lstStyle/>
          <a:p>
            <a:pPr algn="r" rtl="1"/>
            <a:r>
              <a:rPr lang="he-IL" sz="3600" dirty="0" smtClean="0"/>
              <a:t>קרנות פרייבט אקוויטי בישראל:</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3151484500"/>
              </p:ext>
            </p:extLst>
          </p:nvPr>
        </p:nvGraphicFramePr>
        <p:xfrm>
          <a:off x="1763688" y="1246088"/>
          <a:ext cx="6624736" cy="4905504"/>
        </p:xfrm>
        <a:graphic>
          <a:graphicData uri="http://schemas.openxmlformats.org/drawingml/2006/table">
            <a:tbl>
              <a:tblPr firstRow="1" bandRow="1">
                <a:tableStyleId>{5C22544A-7EE6-4342-B048-85BDC9FD1C3A}</a:tableStyleId>
              </a:tblPr>
              <a:tblGrid>
                <a:gridCol w="2526687"/>
                <a:gridCol w="2970145"/>
                <a:gridCol w="1127904"/>
              </a:tblGrid>
              <a:tr h="735856">
                <a:tc>
                  <a:txBody>
                    <a:bodyPr/>
                    <a:lstStyle/>
                    <a:p>
                      <a:pPr algn="ctr"/>
                      <a:r>
                        <a:rPr lang="he-IL" dirty="0" smtClean="0">
                          <a:latin typeface="David" pitchFamily="34" charset="-79"/>
                          <a:cs typeface="David" pitchFamily="34" charset="-79"/>
                        </a:rPr>
                        <a:t>קרן </a:t>
                      </a:r>
                      <a:r>
                        <a:rPr lang="he-IL" dirty="0" err="1" smtClean="0">
                          <a:latin typeface="David" pitchFamily="34" charset="-79"/>
                          <a:cs typeface="David" pitchFamily="34" charset="-79"/>
                        </a:rPr>
                        <a:t>קטליסט</a:t>
                      </a:r>
                      <a:endParaRPr lang="he-IL" dirty="0" smtClean="0">
                        <a:latin typeface="David" pitchFamily="34" charset="-79"/>
                        <a:cs typeface="David" pitchFamily="34" charset="-79"/>
                      </a:endParaRPr>
                    </a:p>
                    <a:p>
                      <a:pPr algn="ctr"/>
                      <a:r>
                        <a:rPr lang="he-IL" dirty="0" smtClean="0">
                          <a:latin typeface="David" pitchFamily="34" charset="-79"/>
                          <a:cs typeface="David" pitchFamily="34" charset="-79"/>
                        </a:rPr>
                        <a:t>(פורצת</a:t>
                      </a:r>
                      <a:r>
                        <a:rPr lang="he-IL" baseline="0" dirty="0" smtClean="0">
                          <a:latin typeface="David" pitchFamily="34" charset="-79"/>
                          <a:cs typeface="David" pitchFamily="34" charset="-79"/>
                        </a:rPr>
                        <a:t> לשווקים הצומחים)</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קרן </a:t>
                      </a:r>
                      <a:r>
                        <a:rPr lang="he-IL" dirty="0" err="1" smtClean="0">
                          <a:latin typeface="David" pitchFamily="34" charset="-79"/>
                          <a:cs typeface="David" pitchFamily="34" charset="-79"/>
                        </a:rPr>
                        <a:t>אייפקס</a:t>
                      </a:r>
                      <a:endParaRPr lang="he-IL" dirty="0" smtClean="0">
                        <a:latin typeface="David" pitchFamily="34" charset="-79"/>
                        <a:cs typeface="David" pitchFamily="34" charset="-79"/>
                      </a:endParaRPr>
                    </a:p>
                    <a:p>
                      <a:pPr algn="ctr"/>
                      <a:r>
                        <a:rPr lang="he-IL" dirty="0" smtClean="0">
                          <a:latin typeface="David" pitchFamily="34" charset="-79"/>
                          <a:cs typeface="David" pitchFamily="34" charset="-79"/>
                        </a:rPr>
                        <a:t>(הזרה הכי פעילה בישראל)</a:t>
                      </a:r>
                      <a:endParaRPr lang="en-US" dirty="0">
                        <a:latin typeface="David" pitchFamily="34" charset="-79"/>
                        <a:cs typeface="David" pitchFamily="34" charset="-79"/>
                      </a:endParaRPr>
                    </a:p>
                  </a:txBody>
                  <a:tcPr/>
                </a:tc>
                <a:tc>
                  <a:txBody>
                    <a:bodyPr/>
                    <a:lstStyle/>
                    <a:p>
                      <a:pPr algn="r"/>
                      <a:endParaRPr lang="en-US" dirty="0">
                        <a:latin typeface="David" pitchFamily="34" charset="-79"/>
                        <a:cs typeface="David" pitchFamily="34" charset="-79"/>
                      </a:endParaRPr>
                    </a:p>
                  </a:txBody>
                  <a:tcPr/>
                </a:tc>
              </a:tr>
              <a:tr h="576064">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2000</a:t>
                      </a:r>
                      <a:endParaRPr kumimoji="0" lang="en-US" kern="1200" dirty="0">
                        <a:solidFill>
                          <a:schemeClr val="dk1"/>
                        </a:solidFill>
                        <a:latin typeface="David" pitchFamily="34" charset="-79"/>
                        <a:ea typeface="+mn-ea"/>
                        <a:cs typeface="David" pitchFamily="34" charset="-79"/>
                      </a:endParaRPr>
                    </a:p>
                  </a:txBody>
                  <a:tcPr/>
                </a:tc>
                <a:tc>
                  <a:txBody>
                    <a:bodyPr/>
                    <a:lstStyle/>
                    <a:p>
                      <a:pPr algn="ctr"/>
                      <a:r>
                        <a:rPr lang="he-IL" dirty="0" smtClean="0">
                          <a:latin typeface="David" pitchFamily="34" charset="-79"/>
                          <a:cs typeface="David" pitchFamily="34" charset="-79"/>
                        </a:rPr>
                        <a:t>2006</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שנת הקמה</a:t>
                      </a:r>
                      <a:endParaRPr lang="en-US" dirty="0">
                        <a:latin typeface="David" pitchFamily="34" charset="-79"/>
                        <a:cs typeface="David" pitchFamily="34" charset="-79"/>
                      </a:endParaRPr>
                    </a:p>
                  </a:txBody>
                  <a:tcPr/>
                </a:tc>
              </a:tr>
              <a:tr h="576064">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2</a:t>
                      </a:r>
                      <a:endParaRPr kumimoji="0" lang="en-US" kern="1200" dirty="0">
                        <a:solidFill>
                          <a:schemeClr val="dk1"/>
                        </a:solidFill>
                        <a:latin typeface="David" pitchFamily="34" charset="-79"/>
                        <a:ea typeface="+mn-ea"/>
                        <a:cs typeface="David" pitchFamily="34" charset="-79"/>
                      </a:endParaRPr>
                    </a:p>
                  </a:txBody>
                  <a:tcPr/>
                </a:tc>
                <a:tc>
                  <a:txBody>
                    <a:bodyPr/>
                    <a:lstStyle/>
                    <a:p>
                      <a:pPr algn="ctr"/>
                      <a:r>
                        <a:rPr lang="he-IL" dirty="0" smtClean="0">
                          <a:latin typeface="David" pitchFamily="34" charset="-79"/>
                          <a:cs typeface="David" pitchFamily="34" charset="-79"/>
                        </a:rPr>
                        <a:t>12</a:t>
                      </a:r>
                      <a:endParaRPr lang="en-US" dirty="0">
                        <a:latin typeface="David" pitchFamily="34" charset="-79"/>
                        <a:cs typeface="David" pitchFamily="34" charset="-79"/>
                      </a:endParaRPr>
                    </a:p>
                  </a:txBody>
                  <a:tcPr/>
                </a:tc>
                <a:tc>
                  <a:txBody>
                    <a:bodyPr/>
                    <a:lstStyle/>
                    <a:p>
                      <a:pPr algn="r"/>
                      <a:r>
                        <a:rPr lang="he-IL" smtClean="0">
                          <a:latin typeface="David" pitchFamily="34" charset="-79"/>
                          <a:cs typeface="David" pitchFamily="34" charset="-79"/>
                        </a:rPr>
                        <a:t>מספר קרנות </a:t>
                      </a:r>
                      <a:endParaRPr lang="en-US" dirty="0">
                        <a:latin typeface="David" pitchFamily="34" charset="-79"/>
                        <a:cs typeface="David" pitchFamily="34" charset="-79"/>
                      </a:endParaRPr>
                    </a:p>
                  </a:txBody>
                  <a:tcPr/>
                </a:tc>
              </a:tr>
              <a:tr h="576064">
                <a:tc>
                  <a:txBody>
                    <a:bodyPr/>
                    <a:lstStyle/>
                    <a:p>
                      <a:pPr marL="0" algn="ctr" rtl="0" eaLnBrk="1" latinLnBrk="0" hangingPunct="1"/>
                      <a:r>
                        <a:rPr kumimoji="0" lang="he-IL" kern="1200" dirty="0" smtClean="0">
                          <a:solidFill>
                            <a:schemeClr val="dk1"/>
                          </a:solidFill>
                          <a:latin typeface="David" pitchFamily="34" charset="-79"/>
                          <a:ea typeface="+mn-ea"/>
                          <a:cs typeface="David" pitchFamily="34" charset="-79"/>
                        </a:rPr>
                        <a:t>100 מיליון דולר</a:t>
                      </a:r>
                      <a:endParaRPr kumimoji="0" lang="en-US" kern="1200" dirty="0">
                        <a:solidFill>
                          <a:schemeClr val="dk1"/>
                        </a:solidFill>
                        <a:latin typeface="David" pitchFamily="34" charset="-79"/>
                        <a:ea typeface="+mn-ea"/>
                        <a:cs typeface="David" pitchFamily="34" charset="-79"/>
                      </a:endParaRPr>
                    </a:p>
                  </a:txBody>
                  <a:tcPr/>
                </a:tc>
                <a:tc>
                  <a:txBody>
                    <a:bodyPr/>
                    <a:lstStyle/>
                    <a:p>
                      <a:pPr algn="ctr"/>
                      <a:r>
                        <a:rPr lang="he-IL" dirty="0" smtClean="0">
                          <a:latin typeface="David" pitchFamily="34" charset="-79"/>
                          <a:cs typeface="David" pitchFamily="34" charset="-79"/>
                        </a:rPr>
                        <a:t>31 מיליארד דולר</a:t>
                      </a:r>
                      <a:endParaRPr lang="en-US" dirty="0">
                        <a:latin typeface="David" pitchFamily="34" charset="-79"/>
                        <a:cs typeface="David" pitchFamily="34" charset="-79"/>
                      </a:endParaRPr>
                    </a:p>
                  </a:txBody>
                  <a:tcPr/>
                </a:tc>
                <a:tc>
                  <a:txBody>
                    <a:bodyPr/>
                    <a:lstStyle/>
                    <a:p>
                      <a:pPr algn="r"/>
                      <a:r>
                        <a:rPr lang="he-IL" smtClean="0">
                          <a:latin typeface="David" pitchFamily="34" charset="-79"/>
                          <a:cs typeface="David" pitchFamily="34" charset="-79"/>
                        </a:rPr>
                        <a:t>הון</a:t>
                      </a:r>
                      <a:r>
                        <a:rPr lang="he-IL" baseline="0" smtClean="0">
                          <a:latin typeface="David" pitchFamily="34" charset="-79"/>
                          <a:cs typeface="David" pitchFamily="34" charset="-79"/>
                        </a:rPr>
                        <a:t> </a:t>
                      </a:r>
                      <a:r>
                        <a:rPr lang="he-IL" smtClean="0">
                          <a:latin typeface="David" pitchFamily="34" charset="-79"/>
                          <a:cs typeface="David" pitchFamily="34" charset="-79"/>
                        </a:rPr>
                        <a:t>מנוהל</a:t>
                      </a:r>
                      <a:endParaRPr lang="en-US" dirty="0">
                        <a:latin typeface="David" pitchFamily="34" charset="-79"/>
                        <a:cs typeface="David" pitchFamily="34" charset="-79"/>
                      </a:endParaRPr>
                    </a:p>
                  </a:txBody>
                  <a:tcPr/>
                </a:tc>
              </a:tr>
              <a:tr h="576064">
                <a:tc>
                  <a:txBody>
                    <a:bodyPr/>
                    <a:lstStyle/>
                    <a:p>
                      <a:pPr algn="r"/>
                      <a:r>
                        <a:rPr kumimoji="0" lang="he-IL" kern="1200" dirty="0" smtClean="0">
                          <a:solidFill>
                            <a:schemeClr val="dk1"/>
                          </a:solidFill>
                          <a:latin typeface="David" pitchFamily="34" charset="-79"/>
                          <a:ea typeface="+mn-ea"/>
                          <a:cs typeface="David" pitchFamily="34" charset="-79"/>
                        </a:rPr>
                        <a:t>בחברות בשלות עם פעילות מכירות בינלאומית שרוצות לפעול בשווקים חדשים אך לא יודעות איך לעשות זאת.</a:t>
                      </a:r>
                      <a:endParaRPr kumimoji="0" lang="en-US" kern="1200" dirty="0">
                        <a:solidFill>
                          <a:schemeClr val="dk1"/>
                        </a:solidFill>
                        <a:latin typeface="David" pitchFamily="34" charset="-79"/>
                        <a:ea typeface="+mn-ea"/>
                        <a:cs typeface="David" pitchFamily="34" charset="-79"/>
                      </a:endParaRPr>
                    </a:p>
                  </a:txBody>
                  <a:tcPr/>
                </a:tc>
                <a:tc>
                  <a:txBody>
                    <a:bodyPr/>
                    <a:lstStyle/>
                    <a:p>
                      <a:pPr algn="r"/>
                      <a:r>
                        <a:rPr lang="he-IL" dirty="0" smtClean="0">
                          <a:latin typeface="David" pitchFamily="34" charset="-79"/>
                          <a:cs typeface="David" pitchFamily="34" charset="-79"/>
                        </a:rPr>
                        <a:t>בתחומי הטכנולוגיה והתקשורת,</a:t>
                      </a:r>
                      <a:r>
                        <a:rPr lang="he-IL" baseline="0" dirty="0" smtClean="0">
                          <a:latin typeface="David" pitchFamily="34" charset="-79"/>
                          <a:cs typeface="David" pitchFamily="34" charset="-79"/>
                        </a:rPr>
                        <a:t> קמעונאות וצרכנות, מדיה, בריאות ופיננסים.</a:t>
                      </a:r>
                      <a:endParaRPr lang="en-US" dirty="0">
                        <a:latin typeface="David" pitchFamily="34" charset="-79"/>
                        <a:cs typeface="David" pitchFamily="34" charset="-79"/>
                      </a:endParaRPr>
                    </a:p>
                  </a:txBody>
                  <a:tcPr/>
                </a:tc>
                <a:tc>
                  <a:txBody>
                    <a:bodyPr/>
                    <a:lstStyle/>
                    <a:p>
                      <a:pPr algn="r"/>
                      <a:r>
                        <a:rPr lang="he-IL" smtClean="0">
                          <a:latin typeface="David" pitchFamily="34" charset="-79"/>
                          <a:cs typeface="David" pitchFamily="34" charset="-79"/>
                        </a:rPr>
                        <a:t>משקיעה </a:t>
                      </a:r>
                      <a:endParaRPr lang="en-US" dirty="0">
                        <a:latin typeface="David" pitchFamily="34" charset="-79"/>
                        <a:cs typeface="David" pitchFamily="34" charset="-79"/>
                      </a:endParaRPr>
                    </a:p>
                  </a:txBody>
                  <a:tcPr/>
                </a:tc>
              </a:tr>
              <a:tr h="576064">
                <a:tc>
                  <a:txBody>
                    <a:bodyPr/>
                    <a:lstStyle/>
                    <a:p>
                      <a:pPr algn="r" rtl="1"/>
                      <a:r>
                        <a:rPr kumimoji="0" lang="he-IL" kern="1200" dirty="0" smtClean="0">
                          <a:solidFill>
                            <a:schemeClr val="dk1"/>
                          </a:solidFill>
                          <a:latin typeface="David" pitchFamily="34" charset="-79"/>
                          <a:ea typeface="+mn-ea"/>
                          <a:cs typeface="David" pitchFamily="34" charset="-79"/>
                        </a:rPr>
                        <a:t>שותפים למימוש הפוטנציאל</a:t>
                      </a:r>
                      <a:r>
                        <a:rPr kumimoji="0" lang="he-IL" kern="1200" baseline="0" dirty="0" smtClean="0">
                          <a:solidFill>
                            <a:schemeClr val="dk1"/>
                          </a:solidFill>
                          <a:latin typeface="David" pitchFamily="34" charset="-79"/>
                          <a:ea typeface="+mn-ea"/>
                          <a:cs typeface="David" pitchFamily="34" charset="-79"/>
                        </a:rPr>
                        <a:t> של החברה בשווקים השונים תוך שינוי מבניים שיביאו לצמיחה רווחית יותר.</a:t>
                      </a:r>
                      <a:endParaRPr kumimoji="0" lang="en-US" kern="1200" dirty="0">
                        <a:solidFill>
                          <a:schemeClr val="dk1"/>
                        </a:solidFill>
                        <a:latin typeface="David" pitchFamily="34" charset="-79"/>
                        <a:ea typeface="+mn-ea"/>
                        <a:cs typeface="David" pitchFamily="34" charset="-79"/>
                      </a:endParaRPr>
                    </a:p>
                  </a:txBody>
                  <a:tcPr/>
                </a:tc>
                <a:tc>
                  <a:txBody>
                    <a:bodyPr/>
                    <a:lstStyle/>
                    <a:p>
                      <a:pPr algn="r"/>
                      <a:r>
                        <a:rPr lang="he-IL" dirty="0" smtClean="0">
                          <a:latin typeface="David" pitchFamily="34" charset="-79"/>
                          <a:cs typeface="David" pitchFamily="34" charset="-79"/>
                        </a:rPr>
                        <a:t>התמקדות בעסקאות פרייבט אקוויטי גדולות</a:t>
                      </a:r>
                      <a:r>
                        <a:rPr lang="he-IL" baseline="0" dirty="0" smtClean="0">
                          <a:latin typeface="David" pitchFamily="34" charset="-79"/>
                          <a:cs typeface="David" pitchFamily="34" charset="-79"/>
                        </a:rPr>
                        <a:t>, משקיעה בחברות גדולות בעלות שווי שוק  של מיליארד עד 5 מיליארד יורו.</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אסטרטגיה</a:t>
                      </a:r>
                      <a:endParaRPr lang="en-US" dirty="0">
                        <a:latin typeface="David" pitchFamily="34" charset="-79"/>
                        <a:cs typeface="David" pitchFamily="34" charset="-79"/>
                      </a:endParaRPr>
                    </a:p>
                  </a:txBody>
                  <a:tcPr/>
                </a:tc>
              </a:tr>
            </a:tbl>
          </a:graphicData>
        </a:graphic>
      </p:graphicFrame>
    </p:spTree>
    <p:extLst>
      <p:ext uri="{BB962C8B-B14F-4D97-AF65-F5344CB8AC3E}">
        <p14:creationId xmlns:p14="http://schemas.microsoft.com/office/powerpoint/2010/main" val="2655553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pPr algn="ctr"/>
            <a:r>
              <a:rPr lang="he-IL" dirty="0" smtClean="0"/>
              <a:t>רקע</a:t>
            </a:r>
            <a:endParaRPr lang="he-IL" dirty="0"/>
          </a:p>
        </p:txBody>
      </p:sp>
      <p:sp>
        <p:nvSpPr>
          <p:cNvPr id="2" name="מציין מיקום תוכן 1"/>
          <p:cNvSpPr>
            <a:spLocks noGrp="1"/>
          </p:cNvSpPr>
          <p:nvPr>
            <p:ph idx="1"/>
          </p:nvPr>
        </p:nvSpPr>
        <p:spPr/>
        <p:txBody>
          <a:bodyPr>
            <a:normAutofit/>
          </a:bodyPr>
          <a:lstStyle/>
          <a:p>
            <a:pPr>
              <a:lnSpc>
                <a:spcPct val="150000"/>
              </a:lnSpc>
            </a:pPr>
            <a:r>
              <a:rPr lang="he-IL" sz="1200" dirty="0"/>
              <a:t>ממשלת </a:t>
            </a:r>
            <a:r>
              <a:rPr lang="he-IL" sz="1200" dirty="0" smtClean="0"/>
              <a:t>ישראל מחליטה לבחון שיטה חדשה לדיווח הכספי של הרשויות המקומיות.</a:t>
            </a:r>
          </a:p>
          <a:p>
            <a:pPr>
              <a:lnSpc>
                <a:spcPct val="150000"/>
              </a:lnSpc>
            </a:pPr>
            <a:r>
              <a:rPr lang="he-IL" sz="1200" dirty="0"/>
              <a:t>מטרתו העיקרית של הדיווח </a:t>
            </a:r>
            <a:r>
              <a:rPr lang="he-IL" sz="1200" dirty="0" smtClean="0"/>
              <a:t>הכספי היא להציג בפני מועצת הרשות, משרדי ההמשלה והציבור את אופן ביצוע התקציב בשנה שאליה מתייחס הדו"ח. הדיווח אמור לשקף את הפעילות הכספית של הרשות ואת מצבה הכספי.</a:t>
            </a:r>
          </a:p>
          <a:p>
            <a:pPr>
              <a:lnSpc>
                <a:spcPct val="150000"/>
              </a:lnSpc>
            </a:pPr>
            <a:r>
              <a:rPr lang="he-IL" sz="1200" dirty="0" smtClean="0"/>
              <a:t>מוקמת ועדה </a:t>
            </a:r>
            <a:r>
              <a:rPr lang="he-IL" sz="1200" dirty="0"/>
              <a:t>בראשות פרופ' </a:t>
            </a:r>
            <a:r>
              <a:rPr lang="he-IL" sz="1200" dirty="0" smtClean="0"/>
              <a:t>ברנע אמיר.</a:t>
            </a:r>
          </a:p>
          <a:p>
            <a:pPr>
              <a:lnSpc>
                <a:spcPct val="150000"/>
              </a:lnSpc>
            </a:pPr>
            <a:r>
              <a:rPr lang="he-IL" sz="1200" dirty="0" smtClean="0"/>
              <a:t>הועדה ממליצה לעבור לשיטת </a:t>
            </a:r>
            <a:r>
              <a:rPr lang="he-IL" sz="1200" dirty="0"/>
              <a:t>דיווח חדשה </a:t>
            </a:r>
            <a:r>
              <a:rPr lang="he-IL" sz="1200" dirty="0" smtClean="0"/>
              <a:t>– השונה </a:t>
            </a:r>
            <a:r>
              <a:rPr lang="he-IL" sz="1200" dirty="0"/>
              <a:t>במהותה </a:t>
            </a:r>
            <a:r>
              <a:rPr lang="he-IL" sz="1200" dirty="0" smtClean="0"/>
              <a:t>מהקיימת</a:t>
            </a:r>
            <a:r>
              <a:rPr lang="he-IL" sz="1200" dirty="0"/>
              <a:t>. </a:t>
            </a:r>
            <a:endParaRPr lang="he-IL" sz="1200" dirty="0" smtClean="0"/>
          </a:p>
          <a:p>
            <a:pPr>
              <a:lnSpc>
                <a:spcPct val="150000"/>
              </a:lnSpc>
            </a:pPr>
            <a:r>
              <a:rPr lang="he-IL" sz="1200" dirty="0" smtClean="0"/>
              <a:t>ועדת ברנע מקימה ועדת יישום שמגדירה:</a:t>
            </a:r>
          </a:p>
          <a:p>
            <a:pPr>
              <a:lnSpc>
                <a:spcPct val="150000"/>
              </a:lnSpc>
              <a:buFontTx/>
              <a:buChar char="-"/>
            </a:pPr>
            <a:r>
              <a:rPr lang="he-IL" sz="1200" dirty="0" smtClean="0"/>
              <a:t>עקרונות </a:t>
            </a:r>
            <a:r>
              <a:rPr lang="he-IL" sz="1200" dirty="0"/>
              <a:t>שיטת </a:t>
            </a:r>
            <a:r>
              <a:rPr lang="he-IL" sz="1200" dirty="0" smtClean="0"/>
              <a:t>הדיווח.</a:t>
            </a:r>
          </a:p>
          <a:p>
            <a:pPr>
              <a:lnSpc>
                <a:spcPct val="150000"/>
              </a:lnSpc>
              <a:buFontTx/>
              <a:buChar char="-"/>
            </a:pPr>
            <a:r>
              <a:rPr lang="he-IL" sz="1200" dirty="0" smtClean="0"/>
              <a:t>מתוותה </a:t>
            </a:r>
            <a:r>
              <a:rPr lang="he-IL" sz="1200" dirty="0"/>
              <a:t>את הדרך למעבר בין </a:t>
            </a:r>
            <a:r>
              <a:rPr lang="he-IL" sz="1200" dirty="0" smtClean="0"/>
              <a:t>השיטות. </a:t>
            </a:r>
          </a:p>
          <a:p>
            <a:pPr>
              <a:lnSpc>
                <a:spcPct val="150000"/>
              </a:lnSpc>
              <a:buFontTx/>
              <a:buChar char="-"/>
            </a:pPr>
            <a:endParaRPr lang="he-IL" sz="1200" dirty="0" smtClean="0"/>
          </a:p>
          <a:p>
            <a:pPr marL="109728" indent="0">
              <a:lnSpc>
                <a:spcPct val="150000"/>
              </a:lnSpc>
              <a:buNone/>
            </a:pPr>
            <a:endParaRPr lang="he-IL" sz="1200" dirty="0" smtClean="0"/>
          </a:p>
          <a:p>
            <a:pPr>
              <a:lnSpc>
                <a:spcPct val="150000"/>
              </a:lnSpc>
              <a:buFontTx/>
              <a:buChar char="-"/>
            </a:pPr>
            <a:endParaRPr lang="he-IL" sz="1200" dirty="0" smtClean="0"/>
          </a:p>
          <a:p>
            <a:pPr marL="109728" indent="0">
              <a:lnSpc>
                <a:spcPct val="150000"/>
              </a:lnSpc>
              <a:buNone/>
            </a:pPr>
            <a:endParaRPr lang="he-IL" sz="1200" dirty="0" smtClean="0"/>
          </a:p>
          <a:p>
            <a:pPr marL="109728" indent="0">
              <a:lnSpc>
                <a:spcPct val="150000"/>
              </a:lnSpc>
              <a:buNone/>
            </a:pPr>
            <a:endParaRPr lang="he-IL" sz="1200" dirty="0" smtClean="0"/>
          </a:p>
          <a:p>
            <a:pPr>
              <a:lnSpc>
                <a:spcPct val="150000"/>
              </a:lnSpc>
            </a:pPr>
            <a:endParaRPr lang="he-IL" sz="1200"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80" y="3429000"/>
            <a:ext cx="2646040" cy="1984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490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circle(in)">
                                      <p:cBhvr>
                                        <p:cTn id="5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66800"/>
          </a:xfrm>
        </p:spPr>
        <p:txBody>
          <a:bodyPr/>
          <a:lstStyle/>
          <a:p>
            <a:pPr algn="r"/>
            <a:r>
              <a:rPr lang="he-IL" dirty="0" smtClean="0"/>
              <a:t>הגנות מטבע</a:t>
            </a:r>
            <a:endParaRPr lang="he-IL" dirty="0"/>
          </a:p>
        </p:txBody>
      </p:sp>
      <p:sp>
        <p:nvSpPr>
          <p:cNvPr id="3" name="Content Placeholder 2"/>
          <p:cNvSpPr>
            <a:spLocks noGrp="1"/>
          </p:cNvSpPr>
          <p:nvPr>
            <p:ph idx="1"/>
          </p:nvPr>
        </p:nvSpPr>
        <p:spPr>
          <a:xfrm>
            <a:off x="533400" y="2057400"/>
            <a:ext cx="8229600" cy="4325112"/>
          </a:xfrm>
        </p:spPr>
        <p:txBody>
          <a:bodyPr>
            <a:normAutofit fontScale="92500"/>
          </a:bodyPr>
          <a:lstStyle/>
          <a:p>
            <a:r>
              <a:rPr lang="he-IL" dirty="0">
                <a:cs typeface="+mj-cs"/>
              </a:rPr>
              <a:t>הגנות מטבע הן פעולות פיננסיות, או </a:t>
            </a:r>
            <a:r>
              <a:rPr lang="he-IL" dirty="0" smtClean="0">
                <a:cs typeface="+mj-cs"/>
              </a:rPr>
              <a:t>עסקיות, </a:t>
            </a:r>
            <a:r>
              <a:rPr lang="he-IL" dirty="0">
                <a:cs typeface="+mj-cs"/>
              </a:rPr>
              <a:t>הננקטות על מנת להגן, על </a:t>
            </a:r>
            <a:r>
              <a:rPr lang="he-IL" dirty="0" smtClean="0">
                <a:cs typeface="+mj-cs"/>
              </a:rPr>
              <a:t>נכסים פיננסיים</a:t>
            </a:r>
            <a:r>
              <a:rPr lang="he-IL" dirty="0">
                <a:cs typeface="+mj-cs"/>
              </a:rPr>
              <a:t> </a:t>
            </a:r>
            <a:r>
              <a:rPr lang="he-IL" dirty="0" smtClean="0">
                <a:cs typeface="+mj-cs"/>
              </a:rPr>
              <a:t>ותזרימי מזומנים מפני</a:t>
            </a:r>
            <a:r>
              <a:rPr lang="he-IL" dirty="0">
                <a:cs typeface="+mj-cs"/>
              </a:rPr>
              <a:t> </a:t>
            </a:r>
            <a:r>
              <a:rPr lang="he-IL" dirty="0" smtClean="0">
                <a:cs typeface="+mj-cs"/>
              </a:rPr>
              <a:t>הפסדים העלולים </a:t>
            </a:r>
            <a:r>
              <a:rPr lang="he-IL" dirty="0">
                <a:cs typeface="+mj-cs"/>
              </a:rPr>
              <a:t>להיגרם כתוצאה מתנודתיות בין </a:t>
            </a:r>
            <a:r>
              <a:rPr lang="he-IL" dirty="0" smtClean="0">
                <a:cs typeface="+mj-cs"/>
              </a:rPr>
              <a:t>שערי חליפין</a:t>
            </a:r>
            <a:r>
              <a:rPr lang="he-IL" dirty="0">
                <a:cs typeface="+mj-cs"/>
              </a:rPr>
              <a:t> של מטבעות שונים.</a:t>
            </a:r>
          </a:p>
          <a:p>
            <a:r>
              <a:rPr lang="he-IL" dirty="0">
                <a:cs typeface="+mj-cs"/>
              </a:rPr>
              <a:t>מטרת </a:t>
            </a:r>
            <a:r>
              <a:rPr lang="he-IL" dirty="0" err="1">
                <a:cs typeface="+mj-cs"/>
              </a:rPr>
              <a:t>ההגנות</a:t>
            </a:r>
            <a:r>
              <a:rPr lang="he-IL" dirty="0">
                <a:cs typeface="+mj-cs"/>
              </a:rPr>
              <a:t> היא צמצום או ביטול הסיכון שיכול להיגרם כתוצאה מתנודתיות לא צפויה בשווים של נכסים, התחייבויות, תזרימי מזומנים ו/או פעילות עסקית, בשל חשיפתם לשינויים בשערי חליפין בין מטבעות.</a:t>
            </a:r>
          </a:p>
          <a:p>
            <a:r>
              <a:rPr lang="he-IL" dirty="0">
                <a:cs typeface="+mj-cs"/>
              </a:rPr>
              <a:t>פעולת הגנות המטבע היא חלק מעולם </a:t>
            </a:r>
            <a:r>
              <a:rPr lang="he-IL" dirty="0" smtClean="0">
                <a:cs typeface="+mj-cs"/>
              </a:rPr>
              <a:t>ניהול הסיכונים הפיננסים כמו </a:t>
            </a:r>
            <a:r>
              <a:rPr lang="he-IL" dirty="0">
                <a:cs typeface="+mj-cs"/>
              </a:rPr>
              <a:t>גם ניהול </a:t>
            </a:r>
            <a:r>
              <a:rPr lang="he-IL" dirty="0" smtClean="0">
                <a:cs typeface="+mj-cs"/>
              </a:rPr>
              <a:t>סיכוני ריבית</a:t>
            </a:r>
            <a:r>
              <a:rPr lang="he-IL" dirty="0">
                <a:cs typeface="+mj-cs"/>
              </a:rPr>
              <a:t> וניהול סיכוני </a:t>
            </a:r>
            <a:r>
              <a:rPr lang="he-IL" dirty="0" smtClean="0">
                <a:cs typeface="+mj-cs"/>
              </a:rPr>
              <a:t>אשראי.</a:t>
            </a:r>
            <a:endParaRPr lang="he-IL" dirty="0">
              <a:cs typeface="+mj-cs"/>
            </a:endParaRPr>
          </a:p>
          <a:p>
            <a:r>
              <a:rPr lang="he-IL" dirty="0">
                <a:cs typeface="+mj-cs"/>
              </a:rPr>
              <a:t>במציאות הגלובלית, בה </a:t>
            </a:r>
            <a:r>
              <a:rPr lang="he-IL" dirty="0" smtClean="0">
                <a:cs typeface="+mj-cs"/>
              </a:rPr>
              <a:t>חברות</a:t>
            </a:r>
            <a:r>
              <a:rPr lang="he-IL" dirty="0">
                <a:cs typeface="+mj-cs"/>
              </a:rPr>
              <a:t> ויחידים פועלים במדינות שונות ובמטבעות שונים, בהכרח נוצרת חשיפה לסיכון הנובע מתנודתיות בלתי צפויה שבין המטבעות.</a:t>
            </a:r>
          </a:p>
          <a:p>
            <a:pPr marL="109728" indent="0">
              <a:buNone/>
            </a:pPr>
            <a:endParaRPr lang="he-IL" dirty="0"/>
          </a:p>
        </p:txBody>
      </p:sp>
      <p:pic>
        <p:nvPicPr>
          <p:cNvPr id="3074" name="Picture 2" descr="C:\Users\kelich\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82" y="533398"/>
            <a:ext cx="2913063" cy="135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70870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29856" y="-603448"/>
            <a:ext cx="7406640" cy="1472184"/>
          </a:xfrm>
        </p:spPr>
        <p:txBody>
          <a:bodyPr>
            <a:normAutofit/>
          </a:bodyPr>
          <a:lstStyle/>
          <a:p>
            <a:pPr algn="r" rtl="1"/>
            <a:r>
              <a:rPr lang="he-IL" sz="3600" dirty="0" smtClean="0"/>
              <a:t>קרנות פרייבט אקוויטי בישראל:</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1250100512"/>
              </p:ext>
            </p:extLst>
          </p:nvPr>
        </p:nvGraphicFramePr>
        <p:xfrm>
          <a:off x="1907704" y="1332984"/>
          <a:ext cx="6408712" cy="2468880"/>
        </p:xfrm>
        <a:graphic>
          <a:graphicData uri="http://schemas.openxmlformats.org/drawingml/2006/table">
            <a:tbl>
              <a:tblPr firstRow="1" bandRow="1">
                <a:tableStyleId>{5C22544A-7EE6-4342-B048-85BDC9FD1C3A}</a:tableStyleId>
              </a:tblPr>
              <a:tblGrid>
                <a:gridCol w="2136237"/>
                <a:gridCol w="3096564"/>
                <a:gridCol w="1175911"/>
              </a:tblGrid>
              <a:tr h="735856">
                <a:tc>
                  <a:txBody>
                    <a:bodyPr/>
                    <a:lstStyle/>
                    <a:p>
                      <a:pPr algn="ctr"/>
                      <a:r>
                        <a:rPr lang="he-IL" dirty="0" smtClean="0">
                          <a:latin typeface="David" pitchFamily="34" charset="-79"/>
                          <a:cs typeface="David" pitchFamily="34" charset="-79"/>
                        </a:rPr>
                        <a:t>קרן </a:t>
                      </a:r>
                      <a:r>
                        <a:rPr lang="he-IL" dirty="0" err="1" smtClean="0">
                          <a:latin typeface="David" pitchFamily="34" charset="-79"/>
                          <a:cs typeface="David" pitchFamily="34" charset="-79"/>
                        </a:rPr>
                        <a:t>קטליסט</a:t>
                      </a:r>
                      <a:endParaRPr lang="he-IL" dirty="0" smtClean="0">
                        <a:latin typeface="David" pitchFamily="34" charset="-79"/>
                        <a:cs typeface="David" pitchFamily="34" charset="-79"/>
                      </a:endParaRPr>
                    </a:p>
                    <a:p>
                      <a:pPr algn="ctr"/>
                      <a:r>
                        <a:rPr lang="he-IL" dirty="0" smtClean="0">
                          <a:latin typeface="David" pitchFamily="34" charset="-79"/>
                          <a:cs typeface="David" pitchFamily="34" charset="-79"/>
                        </a:rPr>
                        <a:t>(פורצת</a:t>
                      </a:r>
                      <a:r>
                        <a:rPr lang="he-IL" baseline="0" dirty="0" smtClean="0">
                          <a:latin typeface="David" pitchFamily="34" charset="-79"/>
                          <a:cs typeface="David" pitchFamily="34" charset="-79"/>
                        </a:rPr>
                        <a:t> לשווקים הצומחים)</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קרן </a:t>
                      </a:r>
                      <a:r>
                        <a:rPr lang="he-IL" dirty="0" err="1" smtClean="0">
                          <a:latin typeface="David" pitchFamily="34" charset="-79"/>
                          <a:cs typeface="David" pitchFamily="34" charset="-79"/>
                        </a:rPr>
                        <a:t>אייפקס</a:t>
                      </a:r>
                      <a:endParaRPr lang="he-IL" dirty="0" smtClean="0">
                        <a:latin typeface="David" pitchFamily="34" charset="-79"/>
                        <a:cs typeface="David" pitchFamily="34" charset="-79"/>
                      </a:endParaRPr>
                    </a:p>
                    <a:p>
                      <a:pPr algn="ctr"/>
                      <a:r>
                        <a:rPr lang="he-IL" dirty="0" smtClean="0">
                          <a:latin typeface="David" pitchFamily="34" charset="-79"/>
                          <a:cs typeface="David" pitchFamily="34" charset="-79"/>
                        </a:rPr>
                        <a:t>(הזרה הכי פעילה בישראל)</a:t>
                      </a:r>
                      <a:endParaRPr lang="en-US" dirty="0">
                        <a:latin typeface="David" pitchFamily="34" charset="-79"/>
                        <a:cs typeface="David" pitchFamily="34" charset="-79"/>
                      </a:endParaRPr>
                    </a:p>
                  </a:txBody>
                  <a:tcPr/>
                </a:tc>
                <a:tc>
                  <a:txBody>
                    <a:bodyPr/>
                    <a:lstStyle/>
                    <a:p>
                      <a:pPr algn="r"/>
                      <a:endParaRPr lang="en-US" dirty="0">
                        <a:latin typeface="David" pitchFamily="34" charset="-79"/>
                        <a:cs typeface="David" pitchFamily="34" charset="-79"/>
                      </a:endParaRPr>
                    </a:p>
                  </a:txBody>
                  <a:tcPr/>
                </a:tc>
              </a:tr>
              <a:tr h="57606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err="1" smtClean="0">
                          <a:latin typeface="David" pitchFamily="34" charset="-79"/>
                          <a:cs typeface="David" pitchFamily="34" charset="-79"/>
                        </a:rPr>
                        <a:t>מובילאיי</a:t>
                      </a:r>
                      <a:r>
                        <a:rPr lang="he-IL" dirty="0" smtClean="0">
                          <a:latin typeface="David" pitchFamily="34" charset="-79"/>
                          <a:cs typeface="David" pitchFamily="34" charset="-79"/>
                        </a:rPr>
                        <a:t> גייסה 150 מיליון</a:t>
                      </a:r>
                      <a:r>
                        <a:rPr lang="he-IL" baseline="0" dirty="0" smtClean="0">
                          <a:latin typeface="David" pitchFamily="34" charset="-79"/>
                          <a:cs typeface="David" pitchFamily="34" charset="-79"/>
                        </a:rPr>
                        <a:t> דולר מגולדמן </a:t>
                      </a:r>
                      <a:r>
                        <a:rPr lang="he-IL" baseline="0" dirty="0" err="1" smtClean="0">
                          <a:latin typeface="David" pitchFamily="34" charset="-79"/>
                          <a:cs typeface="David" pitchFamily="34" charset="-79"/>
                        </a:rPr>
                        <a:t>זאקס</a:t>
                      </a:r>
                      <a:r>
                        <a:rPr lang="he-IL" baseline="0" dirty="0" smtClean="0">
                          <a:latin typeface="David" pitchFamily="34" charset="-79"/>
                          <a:cs typeface="David" pitchFamily="34" charset="-79"/>
                        </a:rPr>
                        <a:t>.</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מכירת בזק לשאול </a:t>
                      </a:r>
                      <a:r>
                        <a:rPr lang="he-IL" dirty="0" err="1" smtClean="0">
                          <a:latin typeface="David" pitchFamily="34" charset="-79"/>
                          <a:cs typeface="David" pitchFamily="34" charset="-79"/>
                        </a:rPr>
                        <a:t>אלוביץ</a:t>
                      </a:r>
                      <a:r>
                        <a:rPr lang="he-IL" dirty="0" smtClean="0">
                          <a:latin typeface="David" pitchFamily="34" charset="-79"/>
                          <a:cs typeface="David" pitchFamily="34" charset="-79"/>
                        </a:rPr>
                        <a:t>'</a:t>
                      </a:r>
                      <a:r>
                        <a:rPr lang="he-IL" baseline="0" dirty="0" smtClean="0">
                          <a:latin typeface="David" pitchFamily="34" charset="-79"/>
                          <a:cs typeface="David" pitchFamily="34" charset="-79"/>
                        </a:rPr>
                        <a:t> ב 7 מיליארד שקל.</a:t>
                      </a:r>
                      <a:endParaRPr lang="en-US" dirty="0">
                        <a:latin typeface="David" pitchFamily="34" charset="-79"/>
                        <a:cs typeface="David" pitchFamily="34" charset="-79"/>
                      </a:endParaRPr>
                    </a:p>
                  </a:txBody>
                  <a:tcPr/>
                </a:tc>
                <a:tc>
                  <a:txBody>
                    <a:bodyPr/>
                    <a:lstStyle/>
                    <a:p>
                      <a:pPr algn="ctr"/>
                      <a:r>
                        <a:rPr lang="he-IL" dirty="0" smtClean="0">
                          <a:latin typeface="David" pitchFamily="34" charset="-79"/>
                          <a:cs typeface="David" pitchFamily="34" charset="-79"/>
                        </a:rPr>
                        <a:t>הצלחות/</a:t>
                      </a:r>
                    </a:p>
                    <a:p>
                      <a:pPr algn="ctr"/>
                      <a:r>
                        <a:rPr lang="he-IL" dirty="0" smtClean="0">
                          <a:latin typeface="David" pitchFamily="34" charset="-79"/>
                          <a:cs typeface="David" pitchFamily="34" charset="-79"/>
                        </a:rPr>
                        <a:t>הנפקות </a:t>
                      </a:r>
                      <a:endParaRPr lang="en-US" dirty="0">
                        <a:latin typeface="David" pitchFamily="34" charset="-79"/>
                        <a:cs typeface="David" pitchFamily="34" charset="-79"/>
                      </a:endParaRPr>
                    </a:p>
                  </a:txBody>
                  <a:tcPr/>
                </a:tc>
              </a:tr>
              <a:tr h="576064">
                <a:tc>
                  <a:txBody>
                    <a:bodyPr/>
                    <a:lstStyle/>
                    <a:p>
                      <a:pPr algn="r"/>
                      <a:r>
                        <a:rPr lang="he-IL" dirty="0" smtClean="0">
                          <a:latin typeface="David" pitchFamily="34" charset="-79"/>
                          <a:cs typeface="David" pitchFamily="34" charset="-79"/>
                        </a:rPr>
                        <a:t>מוסדיים ופרטיים מישראל ואירופה.</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מוסדיים זרים.</a:t>
                      </a:r>
                      <a:endParaRPr lang="en-US" dirty="0">
                        <a:latin typeface="David" pitchFamily="34" charset="-79"/>
                        <a:cs typeface="David" pitchFamily="34" charset="-79"/>
                      </a:endParaRPr>
                    </a:p>
                  </a:txBody>
                  <a:tcPr/>
                </a:tc>
                <a:tc>
                  <a:txBody>
                    <a:bodyPr/>
                    <a:lstStyle/>
                    <a:p>
                      <a:pPr algn="r"/>
                      <a:r>
                        <a:rPr lang="he-IL" dirty="0" smtClean="0">
                          <a:latin typeface="David" pitchFamily="34" charset="-79"/>
                          <a:cs typeface="David" pitchFamily="34" charset="-79"/>
                        </a:rPr>
                        <a:t>משקיעים</a:t>
                      </a:r>
                      <a:endParaRPr lang="en-US" dirty="0">
                        <a:latin typeface="David" pitchFamily="34" charset="-79"/>
                        <a:cs typeface="David" pitchFamily="34" charset="-79"/>
                      </a:endParaRPr>
                    </a:p>
                  </a:txBody>
                  <a:tcPr/>
                </a:tc>
              </a:tr>
            </a:tbl>
          </a:graphicData>
        </a:graphic>
      </p:graphicFrame>
    </p:spTree>
    <p:extLst>
      <p:ext uri="{BB962C8B-B14F-4D97-AF65-F5344CB8AC3E}">
        <p14:creationId xmlns:p14="http://schemas.microsoft.com/office/powerpoint/2010/main" val="175725797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725774" y="2466762"/>
            <a:ext cx="7638631" cy="1754326"/>
          </a:xfrm>
          <a:prstGeom prst="rect">
            <a:avLst/>
          </a:prstGeom>
          <a:noFill/>
        </p:spPr>
        <p:txBody>
          <a:bodyPr wrap="none" lIns="91440" tIns="45720" rIns="91440" bIns="45720">
            <a:spAutoFit/>
          </a:bodyPr>
          <a:lstStyle/>
          <a:p>
            <a:pPr algn="ctr"/>
            <a:r>
              <a:rPr lang="he-IL"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עבודת ניהול השקעות </a:t>
            </a:r>
          </a:p>
          <a:p>
            <a:pPr algn="ctr"/>
            <a:r>
              <a:rPr lang="he-IL"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קופת גמל </a:t>
            </a:r>
            <a:endParaRPr lang="he-IL"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20095384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מהי קופת גמ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6048672"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068960"/>
            <a:ext cx="8981986" cy="3139321"/>
          </a:xfrm>
          <a:prstGeom prst="rect">
            <a:avLst/>
          </a:prstGeom>
          <a:noFill/>
        </p:spPr>
        <p:txBody>
          <a:bodyPr wrap="square" rtlCol="1">
            <a:spAutoFit/>
          </a:bodyPr>
          <a:lstStyle/>
          <a:p>
            <a:pPr fontAlgn="ctr"/>
            <a:endParaRPr lang="he-IL" dirty="0">
              <a:latin typeface="David" panose="020E0502060401010101" pitchFamily="34" charset="-79"/>
              <a:cs typeface="David" panose="020E0502060401010101" pitchFamily="34" charset="-79"/>
            </a:endParaRPr>
          </a:p>
          <a:p>
            <a:pPr fontAlgn="ctr"/>
            <a:r>
              <a:rPr lang="he-IL" dirty="0">
                <a:latin typeface="David" panose="020E0502060401010101" pitchFamily="34" charset="-79"/>
                <a:cs typeface="David" panose="020E0502060401010101" pitchFamily="34" charset="-79"/>
              </a:rPr>
              <a:t> </a:t>
            </a:r>
          </a:p>
          <a:p>
            <a:pPr fontAlgn="ctr"/>
            <a:r>
              <a:rPr lang="he-IL" b="1" dirty="0">
                <a:latin typeface="David" panose="020E0502060401010101" pitchFamily="34" charset="-79"/>
                <a:cs typeface="David" panose="020E0502060401010101" pitchFamily="34" charset="-79"/>
              </a:rPr>
              <a:t>מכשיר פנסיוני פיננסי לטווח בינוני / ארוך</a:t>
            </a:r>
            <a:r>
              <a:rPr lang="he-IL" b="1" dirty="0" smtClean="0">
                <a:latin typeface="David" panose="020E0502060401010101" pitchFamily="34" charset="-79"/>
                <a:cs typeface="David" panose="020E0502060401010101" pitchFamily="34" charset="-79"/>
              </a:rPr>
              <a:t>.</a:t>
            </a:r>
          </a:p>
          <a:p>
            <a:pPr fontAlgn="ctr"/>
            <a:r>
              <a:rPr lang="he-IL" b="1" dirty="0" smtClean="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מיועד לשכירים ועצמאיים אליו מופנות הפקדות של תגמולים (עובד + מעסיק) ופיצויים.</a:t>
            </a:r>
            <a:endParaRPr lang="he-IL" dirty="0">
              <a:latin typeface="David" panose="020E0502060401010101" pitchFamily="34" charset="-79"/>
              <a:cs typeface="David" panose="020E0502060401010101" pitchFamily="34" charset="-79"/>
            </a:endParaRPr>
          </a:p>
          <a:p>
            <a:pPr fontAlgn="ctr"/>
            <a:r>
              <a:rPr lang="he-IL" dirty="0">
                <a:latin typeface="David" panose="020E0502060401010101" pitchFamily="34" charset="-79"/>
                <a:cs typeface="David" panose="020E0502060401010101" pitchFamily="34" charset="-79"/>
              </a:rPr>
              <a:t>   </a:t>
            </a:r>
            <a:endParaRPr lang="he-IL" dirty="0" smtClean="0">
              <a:latin typeface="David" panose="020E0502060401010101" pitchFamily="34" charset="-79"/>
              <a:cs typeface="David" panose="020E0502060401010101" pitchFamily="34" charset="-79"/>
            </a:endParaRPr>
          </a:p>
          <a:p>
            <a:pPr fontAlgn="ctr"/>
            <a:r>
              <a:rPr lang="he-IL" dirty="0" smtClean="0"/>
              <a:t>קופת </a:t>
            </a:r>
            <a:r>
              <a:rPr lang="he-IL" dirty="0"/>
              <a:t>גמל מהווה את אחד מאפיקי החיסכון הפנסיוני בישראל. קופת גמל הינה חיסכון לטווח ארוך, בעל מרכיב של חיסכון בלבד ("חיסכון טהור" ללא כיסויים </a:t>
            </a:r>
            <a:r>
              <a:rPr lang="he-IL" dirty="0" err="1"/>
              <a:t>ביטוחיים</a:t>
            </a:r>
            <a:r>
              <a:rPr lang="he-IL" dirty="0"/>
              <a:t>). כלומר, באמצעותה ניתן לחסוך כספים לגיל פרישה וליהנות מהטבות מס. יש לשים לב כי בקופת גמל לא קיימים מרכיבים של ביטוח נכות או שאירים כחלק מהחיסכון בקופה, אולם ניתן לרכוש אותם בנפרד בחברת ביטוח ועדיין לזכות בהטבות מס. </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endParaRPr lang="he-IL" dirty="0"/>
          </a:p>
        </p:txBody>
      </p:sp>
      <p:sp>
        <p:nvSpPr>
          <p:cNvPr id="5" name="TextBox 4"/>
          <p:cNvSpPr txBox="1"/>
          <p:nvPr/>
        </p:nvSpPr>
        <p:spPr>
          <a:xfrm>
            <a:off x="3059832" y="362917"/>
            <a:ext cx="2462357" cy="523220"/>
          </a:xfrm>
          <a:prstGeom prst="rect">
            <a:avLst/>
          </a:prstGeom>
          <a:noFill/>
        </p:spPr>
        <p:txBody>
          <a:bodyPr wrap="square" rtlCol="1">
            <a:spAutoFit/>
          </a:bodyPr>
          <a:lstStyle/>
          <a:p>
            <a:r>
              <a:rPr lang="he-IL" sz="2800" b="1" dirty="0"/>
              <a:t>קופת </a:t>
            </a:r>
            <a:r>
              <a:rPr lang="he-IL" sz="2800" b="1" dirty="0" smtClean="0"/>
              <a:t> גמל</a:t>
            </a:r>
            <a:endParaRPr lang="he-IL" sz="2800" dirty="0"/>
          </a:p>
        </p:txBody>
      </p:sp>
    </p:spTree>
    <p:extLst>
      <p:ext uri="{BB962C8B-B14F-4D97-AF65-F5344CB8AC3E}">
        <p14:creationId xmlns:p14="http://schemas.microsoft.com/office/powerpoint/2010/main" val="241633621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30875" y="764704"/>
            <a:ext cx="7704856" cy="5355312"/>
          </a:xfrm>
          <a:prstGeom prst="rect">
            <a:avLst/>
          </a:prstGeom>
        </p:spPr>
        <p:txBody>
          <a:bodyPr wrap="square">
            <a:spAutoFit/>
          </a:bodyPr>
          <a:lstStyle/>
          <a:p>
            <a:pPr fontAlgn="ctr"/>
            <a:r>
              <a:rPr lang="he-IL" dirty="0"/>
              <a:t>בקופת גמל קיימים שני סוגי חוסכים – שכיר ועצמאי</a:t>
            </a:r>
            <a:br>
              <a:rPr lang="he-IL" dirty="0"/>
            </a:br>
            <a:r>
              <a:rPr lang="he-IL" dirty="0"/>
              <a:t>כשהחוסך הינו שכיר, התשלום לחיסכון הפנסיוני מתחלק בינו לבין מעסיקו. העובד רשאי להפקיד עד 7% משכרו בכל חודש והמעסיק יכול להוסיף עוד 7.5% משכר העובד כתגמולים, ובנוסף עוד 8.33% משכר העובד כפיצויים (מוגבל בתקרת שכר). התשלומים לחיסכון פנסיוני מזכים את החוסך בהטבות מס עד לתקרת שכר מסוימת. לרוב העובדים החוסכים בקופת גמל עומד שיעור ההפקדה על 5% מהשכר על חשבון העובד, 5% נוספים על חשבון המעביד כתגמולים ועוד 8.33% כפיצויים. </a:t>
            </a:r>
            <a:br>
              <a:rPr lang="he-IL" dirty="0"/>
            </a:br>
            <a:endParaRPr lang="he-IL" dirty="0" smtClean="0"/>
          </a:p>
          <a:p>
            <a:pPr fontAlgn="ctr"/>
            <a:r>
              <a:rPr lang="he-IL" dirty="0" smtClean="0"/>
              <a:t>חוסך </a:t>
            </a:r>
            <a:r>
              <a:rPr lang="he-IL" dirty="0"/>
              <a:t>עצמאי, שיש לו הכנסה מעסק או ממשלח יד, רשאי להפקיד בחיסכון הפנסיוני שלו עד 16% מהכנסתו החודשית (מוגבל בתקרה) ולהיות זכאי לניכוי מס או לזיכוי מס על תשלומיו.</a:t>
            </a:r>
            <a:endParaRPr lang="he-IL" dirty="0" smtClean="0">
              <a:latin typeface="David" panose="020E0502060401010101" pitchFamily="34" charset="-79"/>
              <a:cs typeface="David" panose="020E0502060401010101" pitchFamily="34" charset="-79"/>
            </a:endParaRPr>
          </a:p>
          <a:p>
            <a:pPr fontAlgn="ctr"/>
            <a:endParaRPr lang="he-IL" dirty="0" smtClean="0">
              <a:latin typeface="David" panose="020E0502060401010101" pitchFamily="34" charset="-79"/>
              <a:cs typeface="David" panose="020E0502060401010101" pitchFamily="34" charset="-79"/>
            </a:endParaRPr>
          </a:p>
          <a:p>
            <a:pPr fontAlgn="ctr"/>
            <a:r>
              <a:rPr lang="he-IL" dirty="0" smtClean="0">
                <a:latin typeface="David" panose="020E0502060401010101" pitchFamily="34" charset="-79"/>
                <a:cs typeface="David" panose="020E0502060401010101" pitchFamily="34" charset="-79"/>
              </a:rPr>
              <a:t>יש </a:t>
            </a:r>
            <a:r>
              <a:rPr lang="he-IL" dirty="0">
                <a:latin typeface="David" panose="020E0502060401010101" pitchFamily="34" charset="-79"/>
                <a:cs typeface="David" panose="020E0502060401010101" pitchFamily="34" charset="-79"/>
              </a:rPr>
              <a:t>לציין כי, כספים אלו מושקעים כולם בשוק ההון.</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מכשיר חסכון - קצבה לא משלמת, המשלב אפיקי השקעה בהתאם לרמת הסיכון של העמית בקרן. </a:t>
            </a:r>
          </a:p>
          <a:p>
            <a:pPr fontAlgn="ctr"/>
            <a:r>
              <a:rPr lang="he-IL" dirty="0">
                <a:latin typeface="David" panose="020E0502060401010101" pitchFamily="34" charset="-79"/>
                <a:cs typeface="David" panose="020E0502060401010101" pitchFamily="34" charset="-79"/>
              </a:rPr>
              <a:t>מטרת קבלת הכספים בדרך של סכומים חד פעמיים בכפוף לחוקי האוצר.</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קופה זו כפופה לחוקי קופות גמל </a:t>
            </a:r>
            <a:r>
              <a:rPr lang="he-IL" dirty="0" err="1">
                <a:latin typeface="David" panose="020E0502060401010101" pitchFamily="34" charset="-79"/>
                <a:cs typeface="David" panose="020E0502060401010101" pitchFamily="34" charset="-79"/>
              </a:rPr>
              <a:t>ונהנת</a:t>
            </a:r>
            <a:r>
              <a:rPr lang="he-IL" dirty="0">
                <a:latin typeface="David" panose="020E0502060401010101" pitchFamily="34" charset="-79"/>
                <a:cs typeface="David" panose="020E0502060401010101" pitchFamily="34" charset="-79"/>
              </a:rPr>
              <a:t> מהטבות מס. </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קיימות בישראל כ- 265 קופות (נכון ל-2015) אשר חלקן הגדול עדיין פעילות ופתוחות למצטרפים חדשים.</a:t>
            </a:r>
          </a:p>
        </p:txBody>
      </p:sp>
    </p:spTree>
    <p:extLst>
      <p:ext uri="{BB962C8B-B14F-4D97-AF65-F5344CB8AC3E}">
        <p14:creationId xmlns:p14="http://schemas.microsoft.com/office/powerpoint/2010/main" val="27202133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44008" y="369530"/>
            <a:ext cx="3749137" cy="707886"/>
          </a:xfrm>
          <a:prstGeom prst="rect">
            <a:avLst/>
          </a:prstGeom>
        </p:spPr>
        <p:txBody>
          <a:bodyPr wrap="square">
            <a:spAutoFit/>
          </a:bodyPr>
          <a:lstStyle/>
          <a:p>
            <a:r>
              <a:rPr lang="he-IL" sz="4000" b="1" dirty="0"/>
              <a:t>מהי קופת גמל</a:t>
            </a:r>
            <a:endParaRPr lang="he-IL" sz="3200" dirty="0"/>
          </a:p>
        </p:txBody>
      </p:sp>
      <p:sp>
        <p:nvSpPr>
          <p:cNvPr id="3" name="מלבן 2"/>
          <p:cNvSpPr/>
          <p:nvPr/>
        </p:nvSpPr>
        <p:spPr>
          <a:xfrm>
            <a:off x="692696" y="2708920"/>
            <a:ext cx="7493553" cy="2862322"/>
          </a:xfrm>
          <a:prstGeom prst="rect">
            <a:avLst/>
          </a:prstGeom>
        </p:spPr>
        <p:txBody>
          <a:bodyPr wrap="square">
            <a:spAutoFit/>
          </a:bodyPr>
          <a:lstStyle/>
          <a:p>
            <a:pPr marL="285750" indent="-285750">
              <a:buFont typeface="Wingdings" panose="05000000000000000000" pitchFamily="2" charset="2"/>
              <a:buChar char="q"/>
            </a:pPr>
            <a:r>
              <a:rPr lang="he-IL" b="1" dirty="0">
                <a:latin typeface="David" panose="020E0502060401010101" pitchFamily="34" charset="-79"/>
                <a:cs typeface="David" panose="020E0502060401010101" pitchFamily="34" charset="-79"/>
              </a:rPr>
              <a:t>זהו מכשיר המשרת את השוק הפנסיוני אשר מנוהל תחת חוקי קופות גמל ונחשב לפשוט ביותר מבין התוכניות בשל היותו קופה לחסכון בלבד וללא מרכיב ביטוחי כל שהוא. לרוב, ניתן למשוך את הכספים הצבורים בקופה כסכומים חד פעמי.</a:t>
            </a:r>
          </a:p>
          <a:p>
            <a:pPr marL="285750" indent="-285750">
              <a:buFont typeface="Wingdings" panose="05000000000000000000" pitchFamily="2" charset="2"/>
              <a:buChar char="q"/>
            </a:pPr>
            <a:endParaRPr lang="he-IL" b="1" dirty="0" smtClean="0">
              <a:latin typeface="David" panose="020E0502060401010101" pitchFamily="34" charset="-79"/>
              <a:cs typeface="David" panose="020E0502060401010101" pitchFamily="34" charset="-79"/>
            </a:endParaRPr>
          </a:p>
          <a:p>
            <a:pPr marL="285750" indent="-285750">
              <a:buFont typeface="Wingdings" panose="05000000000000000000" pitchFamily="2" charset="2"/>
              <a:buChar char="q"/>
            </a:pPr>
            <a:r>
              <a:rPr lang="he-IL" b="1" dirty="0" smtClean="0">
                <a:latin typeface="David" panose="020E0502060401010101" pitchFamily="34" charset="-79"/>
                <a:cs typeface="David" panose="020E0502060401010101" pitchFamily="34" charset="-79"/>
              </a:rPr>
              <a:t>חוקי </a:t>
            </a:r>
            <a:r>
              <a:rPr lang="he-IL" b="1" dirty="0">
                <a:latin typeface="David" panose="020E0502060401010101" pitchFamily="34" charset="-79"/>
                <a:cs typeface="David" panose="020E0502060401010101" pitchFamily="34" charset="-79"/>
              </a:rPr>
              <a:t>קופות גמל נוצרו בין היתר במטרה להבהיר לחוסך את זכויותיו וחובותיו. בשל היותו מוצר המוכר למעסיק כהוצאה לצרכי מס ומעניק הטבות מס לעובד, מגדיר המחוקק את התנאים לפיהם יש לנהוג בכספים. ניתן לראות זאת כעידוד ותמריץ מצד המחוקק כלפי החוסך והמעסיק ובעבור חסכון כספים אלו בהתאם לחוקי קופת גמל, יזכה החוסך בהטבת מס. במידה ויפר תנאים אלו, יחולו קנסות בעת המשיכה.  </a:t>
            </a:r>
            <a:endParaRPr lang="he-IL" b="1" dirty="0" smtClean="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   </a:t>
            </a:r>
            <a:endParaRPr lang="he-IL" b="1" dirty="0" smtClean="0">
              <a:latin typeface="David" panose="020E0502060401010101" pitchFamily="34" charset="-79"/>
              <a:cs typeface="David" panose="020E0502060401010101" pitchFamily="34" charset="-79"/>
            </a:endParaRPr>
          </a:p>
        </p:txBody>
      </p:sp>
      <p:pic>
        <p:nvPicPr>
          <p:cNvPr id="2050" name="Picture 2" descr="C:\Users\asus\Desktop\2924_mb_file_a1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96" y="408411"/>
            <a:ext cx="3951312" cy="13380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טבלה 5"/>
          <p:cNvGraphicFramePr>
            <a:graphicFrameLocks noGrp="1"/>
          </p:cNvGraphicFramePr>
          <p:nvPr/>
        </p:nvGraphicFramePr>
        <p:xfrm>
          <a:off x="1143000" y="2313146"/>
          <a:ext cx="6400800" cy="312420"/>
        </p:xfrm>
        <a:graphic>
          <a:graphicData uri="http://schemas.openxmlformats.org/drawingml/2006/table">
            <a:tbl>
              <a:tblPr/>
              <a:tblGrid>
                <a:gridCol w="6400800"/>
              </a:tblGrid>
              <a:tr h="0">
                <a:tc>
                  <a:txBody>
                    <a:bodyPr/>
                    <a:lstStyle/>
                    <a:p>
                      <a:endParaRPr lang="he-IL" dirty="0"/>
                    </a:p>
                  </a:txBody>
                  <a:tcPr marL="19050" marR="19050" marT="19050" marB="19050" anchor="ctr">
                    <a:lnL>
                      <a:noFill/>
                    </a:lnL>
                    <a:lnR>
                      <a:noFill/>
                    </a:lnR>
                    <a:lnT>
                      <a:noFill/>
                    </a:lnT>
                    <a:lnB>
                      <a:noFill/>
                    </a:lnB>
                  </a:tcPr>
                </a:tc>
              </a:tr>
            </a:tbl>
          </a:graphicData>
        </a:graphic>
      </p:graphicFrame>
    </p:spTree>
    <p:extLst>
      <p:ext uri="{BB962C8B-B14F-4D97-AF65-F5344CB8AC3E}">
        <p14:creationId xmlns:p14="http://schemas.microsoft.com/office/powerpoint/2010/main" val="295772970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79512" y="764704"/>
            <a:ext cx="8568952" cy="4524315"/>
          </a:xfrm>
          <a:prstGeom prst="rect">
            <a:avLst/>
          </a:prstGeom>
        </p:spPr>
        <p:txBody>
          <a:bodyPr wrap="square">
            <a:spAutoFit/>
          </a:bodyPr>
          <a:lstStyle/>
          <a:p>
            <a:pPr marL="285750" indent="-285750">
              <a:buFont typeface="Wingdings" panose="05000000000000000000" pitchFamily="2" charset="2"/>
              <a:buChar char="q"/>
            </a:pPr>
            <a:endParaRPr lang="he-IL" b="1" dirty="0" smtClean="0">
              <a:latin typeface="David" panose="020E0502060401010101" pitchFamily="34" charset="-79"/>
              <a:cs typeface="David" panose="020E0502060401010101" pitchFamily="34" charset="-79"/>
            </a:endParaRPr>
          </a:p>
          <a:p>
            <a:pPr marL="285750" indent="-285750">
              <a:buFont typeface="Wingdings" panose="05000000000000000000" pitchFamily="2" charset="2"/>
              <a:buChar char="q"/>
            </a:pPr>
            <a:r>
              <a:rPr lang="he-IL" b="1" dirty="0" smtClean="0">
                <a:latin typeface="David" panose="020E0502060401010101" pitchFamily="34" charset="-79"/>
                <a:cs typeface="David" panose="020E0502060401010101" pitchFamily="34" charset="-79"/>
              </a:rPr>
              <a:t>קופה </a:t>
            </a:r>
            <a:r>
              <a:rPr lang="he-IL" b="1" dirty="0">
                <a:latin typeface="David" panose="020E0502060401010101" pitchFamily="34" charset="-79"/>
                <a:cs typeface="David" panose="020E0502060401010101" pitchFamily="34" charset="-79"/>
              </a:rPr>
              <a:t>זו יכולה לשמש כקופת השלמה לפיצויים, רבדי שכר נוספים שלא נחשבים לתנאים סוציאליים(החזר הוצאות וכו') והפרשה לתגמולים ופיצויים.</a:t>
            </a:r>
            <a:endParaRPr lang="en-US" b="1" dirty="0">
              <a:latin typeface="David" panose="020E0502060401010101" pitchFamily="34" charset="-79"/>
              <a:cs typeface="David" panose="020E0502060401010101" pitchFamily="34" charset="-79"/>
            </a:endParaRPr>
          </a:p>
          <a:p>
            <a:pPr marL="285750" indent="-285750">
              <a:buFont typeface="Wingdings" panose="05000000000000000000" pitchFamily="2" charset="2"/>
              <a:buChar char="q"/>
            </a:pPr>
            <a:endParaRPr lang="he-IL" b="1" dirty="0" smtClean="0">
              <a:latin typeface="David" panose="020E0502060401010101" pitchFamily="34" charset="-79"/>
              <a:cs typeface="David" panose="020E0502060401010101" pitchFamily="34" charset="-79"/>
            </a:endParaRPr>
          </a:p>
          <a:p>
            <a:pPr marL="285750" indent="-285750">
              <a:buFont typeface="Wingdings" panose="05000000000000000000" pitchFamily="2" charset="2"/>
              <a:buChar char="q"/>
            </a:pPr>
            <a:r>
              <a:rPr lang="he-IL" b="1" dirty="0" smtClean="0">
                <a:latin typeface="David" panose="020E0502060401010101" pitchFamily="34" charset="-79"/>
                <a:cs typeface="David" panose="020E0502060401010101" pitchFamily="34" charset="-79"/>
              </a:rPr>
              <a:t>קופת </a:t>
            </a:r>
            <a:r>
              <a:rPr lang="he-IL" b="1" dirty="0">
                <a:latin typeface="David" panose="020E0502060401010101" pitchFamily="34" charset="-79"/>
                <a:cs typeface="David" panose="020E0502060401010101" pitchFamily="34" charset="-79"/>
              </a:rPr>
              <a:t>גמל כוללת דמי ניהול. שיעור דמי הניהול המקסימליים </a:t>
            </a:r>
            <a:r>
              <a:rPr lang="he-IL" b="1" dirty="0" err="1">
                <a:latin typeface="David" panose="020E0502060401010101" pitchFamily="34" charset="-79"/>
                <a:cs typeface="David" panose="020E0502060401010101" pitchFamily="34" charset="-79"/>
              </a:rPr>
              <a:t>שאיפשר</a:t>
            </a:r>
            <a:r>
              <a:rPr lang="he-IL" b="1" dirty="0">
                <a:latin typeface="David" panose="020E0502060401010101" pitchFamily="34" charset="-79"/>
                <a:cs typeface="David" panose="020E0502060401010101" pitchFamily="34" charset="-79"/>
              </a:rPr>
              <a:t> המחוקק עד סוף 2012 השתנה בעקבות רפורמה נוספת משנת 2013.</a:t>
            </a:r>
            <a:endParaRPr lang="en-US" b="1" dirty="0">
              <a:latin typeface="David" panose="020E0502060401010101" pitchFamily="34" charset="-79"/>
              <a:cs typeface="David" panose="020E0502060401010101" pitchFamily="34" charset="-79"/>
            </a:endParaRPr>
          </a:p>
          <a:p>
            <a:pPr marL="285750" indent="-285750">
              <a:buFont typeface="Wingdings" panose="05000000000000000000" pitchFamily="2" charset="2"/>
              <a:buChar char="q"/>
            </a:pPr>
            <a:endParaRPr lang="he-IL" b="1" dirty="0" smtClean="0">
              <a:latin typeface="David" panose="020E0502060401010101" pitchFamily="34" charset="-79"/>
              <a:cs typeface="David" panose="020E0502060401010101" pitchFamily="34" charset="-79"/>
            </a:endParaRPr>
          </a:p>
          <a:p>
            <a:pPr marL="285750" indent="-285750">
              <a:buFont typeface="Wingdings" panose="05000000000000000000" pitchFamily="2" charset="2"/>
              <a:buChar char="q"/>
            </a:pPr>
            <a:r>
              <a:rPr lang="he-IL" b="1" dirty="0" smtClean="0">
                <a:latin typeface="David" panose="020E0502060401010101" pitchFamily="34" charset="-79"/>
                <a:cs typeface="David" panose="020E0502060401010101" pitchFamily="34" charset="-79"/>
              </a:rPr>
              <a:t>קופות </a:t>
            </a:r>
            <a:r>
              <a:rPr lang="he-IL" b="1" dirty="0">
                <a:latin typeface="David" panose="020E0502060401010101" pitchFamily="34" charset="-79"/>
                <a:cs typeface="David" panose="020E0502060401010101" pitchFamily="34" charset="-79"/>
              </a:rPr>
              <a:t>הגמל מנוהלות ברובן ע"י בתי השקעות שחלקן תחת בעלותן של חברות הביטוח. </a:t>
            </a:r>
            <a:endParaRPr lang="en-US" b="1" dirty="0">
              <a:latin typeface="David" panose="020E0502060401010101" pitchFamily="34" charset="-79"/>
              <a:cs typeface="David" panose="020E0502060401010101" pitchFamily="34" charset="-79"/>
            </a:endParaRPr>
          </a:p>
          <a:p>
            <a:r>
              <a:rPr lang="he-IL" b="1" dirty="0" smtClean="0">
                <a:latin typeface="David" panose="020E0502060401010101" pitchFamily="34" charset="-79"/>
                <a:cs typeface="David" panose="020E0502060401010101" pitchFamily="34" charset="-79"/>
              </a:rPr>
              <a:t>      קיימות </a:t>
            </a:r>
            <a:r>
              <a:rPr lang="he-IL" b="1" dirty="0">
                <a:latin typeface="David" panose="020E0502060401010101" pitchFamily="34" charset="-79"/>
                <a:cs typeface="David" panose="020E0502060401010101" pitchFamily="34" charset="-79"/>
              </a:rPr>
              <a:t>מספר רב של קופות גמל בשוק (581 קופות גמל נכון ל-1-2013) המאופיינות </a:t>
            </a:r>
            <a:r>
              <a:rPr lang="he-IL" b="1" dirty="0" smtClean="0">
                <a:latin typeface="David" panose="020E0502060401010101" pitchFamily="34" charset="-79"/>
                <a:cs typeface="David" panose="020E0502060401010101" pitchFamily="34" charset="-79"/>
              </a:rPr>
              <a:t>                   בחשיפתן </a:t>
            </a:r>
            <a:r>
              <a:rPr lang="he-IL" b="1" dirty="0">
                <a:latin typeface="David" panose="020E0502060401010101" pitchFamily="34" charset="-79"/>
                <a:cs typeface="David" panose="020E0502060401010101" pitchFamily="34" charset="-79"/>
              </a:rPr>
              <a:t>השונה לסיכון וניהול ההשקעות שונה. </a:t>
            </a:r>
            <a:endParaRPr lang="he-IL" b="1" dirty="0" smtClean="0">
              <a:latin typeface="David" panose="020E0502060401010101" pitchFamily="34" charset="-79"/>
              <a:cs typeface="David" panose="020E0502060401010101" pitchFamily="34" charset="-79"/>
            </a:endParaRPr>
          </a:p>
          <a:p>
            <a:pPr marL="285750" indent="-285750">
              <a:buFont typeface="Wingdings" panose="05000000000000000000" pitchFamily="2" charset="2"/>
              <a:buChar char="q"/>
            </a:pPr>
            <a:endParaRPr lang="he-IL" b="1" dirty="0">
              <a:latin typeface="David" panose="020E0502060401010101" pitchFamily="34" charset="-79"/>
              <a:cs typeface="David" panose="020E0502060401010101" pitchFamily="34" charset="-79"/>
            </a:endParaRPr>
          </a:p>
          <a:p>
            <a:pPr marL="285750" indent="-285750">
              <a:buFont typeface="Wingdings" panose="05000000000000000000" pitchFamily="2" charset="2"/>
              <a:buChar char="q"/>
            </a:pPr>
            <a:r>
              <a:rPr lang="he-IL" b="1" dirty="0">
                <a:latin typeface="David" panose="020E0502060401010101" pitchFamily="34" charset="-79"/>
                <a:cs typeface="David" panose="020E0502060401010101" pitchFamily="34" charset="-79"/>
              </a:rPr>
              <a:t>כלי פיננסי זה היה פופולרי עד מרץ 2008 בו נכנסה רפורמה חדשה (תיקון 3 לחוק ) המורה על הפסקת הפרדת כספי החיסכון להון (קבלת הכספים בגיל פרישה בדרך של מזומן) ולקצבה. טרם תיקון 3, ניתן היה לפצל את </a:t>
            </a:r>
            <a:r>
              <a:rPr lang="he-IL" b="1" dirty="0" err="1">
                <a:latin typeface="David" panose="020E0502060401010101" pitchFamily="34" charset="-79"/>
                <a:cs typeface="David" panose="020E0502060401010101" pitchFamily="34" charset="-79"/>
              </a:rPr>
              <a:t>החסכון</a:t>
            </a:r>
            <a:r>
              <a:rPr lang="he-IL" b="1" dirty="0">
                <a:latin typeface="David" panose="020E0502060401010101" pitchFamily="34" charset="-79"/>
                <a:cs typeface="David" panose="020E0502060401010101" pitchFamily="34" charset="-79"/>
              </a:rPr>
              <a:t> הכללי ולנתב כספים הוניים עד תקרת שכר גם לקופת גמל  </a:t>
            </a:r>
            <a:r>
              <a:rPr lang="he-IL" b="1" dirty="0" err="1">
                <a:latin typeface="David" panose="020E0502060401010101" pitchFamily="34" charset="-79"/>
                <a:cs typeface="David" panose="020E0502060401010101" pitchFamily="34" charset="-79"/>
              </a:rPr>
              <a:t>שהיתה</a:t>
            </a:r>
            <a:r>
              <a:rPr lang="he-IL" b="1" dirty="0">
                <a:latin typeface="David" panose="020E0502060401010101" pitchFamily="34" charset="-79"/>
                <a:cs typeface="David" panose="020E0502060401010101" pitchFamily="34" charset="-79"/>
              </a:rPr>
              <a:t> נתונה ע"פ חוק.  </a:t>
            </a:r>
            <a:endParaRPr lang="he-IL" b="1" dirty="0" smtClean="0">
              <a:latin typeface="David" panose="020E0502060401010101" pitchFamily="34" charset="-79"/>
              <a:cs typeface="David" panose="020E0502060401010101" pitchFamily="34" charset="-79"/>
            </a:endParaRPr>
          </a:p>
          <a:p>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8794978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43608" y="404664"/>
            <a:ext cx="748883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he-IL" sz="3200" b="1" dirty="0"/>
              <a:t>איך ניתן למשוך כספים בקופת גמל ומתי?</a:t>
            </a:r>
            <a:endParaRPr lang="he-IL" sz="3200" dirty="0"/>
          </a:p>
        </p:txBody>
      </p:sp>
      <p:sp>
        <p:nvSpPr>
          <p:cNvPr id="3" name="מלבן 2"/>
          <p:cNvSpPr/>
          <p:nvPr/>
        </p:nvSpPr>
        <p:spPr>
          <a:xfrm>
            <a:off x="1331640" y="1916832"/>
            <a:ext cx="7200800" cy="3139321"/>
          </a:xfrm>
          <a:prstGeom prst="rect">
            <a:avLst/>
          </a:prstGeom>
        </p:spPr>
        <p:txBody>
          <a:bodyPr wrap="square">
            <a:spAutoFit/>
          </a:bodyPr>
          <a:lstStyle/>
          <a:p>
            <a:r>
              <a:rPr lang="he-IL" b="1" dirty="0">
                <a:latin typeface="David" panose="020E0502060401010101" pitchFamily="34" charset="-79"/>
                <a:cs typeface="David" panose="020E0502060401010101" pitchFamily="34" charset="-79"/>
              </a:rPr>
              <a:t>עולם חוקי קופות הגמל הוא עולם דינמי בחוקיו ומשתנים מעת לעת. בשל ריבוי השינויים, מתקשים רוב החוסכים לעקוב ולשלוט בכספיהם. </a:t>
            </a:r>
          </a:p>
          <a:p>
            <a:r>
              <a:rPr lang="he-IL" b="1" dirty="0">
                <a:latin typeface="David" panose="020E0502060401010101" pitchFamily="34" charset="-79"/>
                <a:cs typeface="David" panose="020E0502060401010101" pitchFamily="34" charset="-79"/>
              </a:rPr>
              <a:t>    </a:t>
            </a:r>
            <a:br>
              <a:rPr lang="he-IL"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דיני משיכת הכספים משתנים בהתאם ולכן, על-מנת לעקוב אחר אופן משיכת הכספים בעתיד והגבלות, באפשרותכם לקרוא בהרחבה אודות ציר זמן מפורט לאורך חייה של הקופה הן בהווה והן בעבר המציין איך ומתי ניתן למשוך את הכספים מבלי </a:t>
            </a:r>
            <a:r>
              <a:rPr lang="he-IL" b="1" dirty="0" err="1">
                <a:latin typeface="David" panose="020E0502060401010101" pitchFamily="34" charset="-79"/>
                <a:cs typeface="David" panose="020E0502060401010101" pitchFamily="34" charset="-79"/>
              </a:rPr>
              <a:t>להקנס</a:t>
            </a:r>
            <a:r>
              <a:rPr lang="he-IL" b="1" dirty="0">
                <a:latin typeface="David" panose="020E0502060401010101" pitchFamily="34" charset="-79"/>
                <a:cs typeface="David" panose="020E0502060401010101" pitchFamily="34" charset="-79"/>
              </a:rPr>
              <a:t> בעת המשיכה.</a:t>
            </a:r>
          </a:p>
          <a:p>
            <a:r>
              <a:rPr lang="he-IL" b="1" dirty="0">
                <a:latin typeface="David" panose="020E0502060401010101" pitchFamily="34" charset="-79"/>
                <a:cs typeface="David" panose="020E0502060401010101" pitchFamily="34" charset="-79"/>
              </a:rPr>
              <a:t>    </a:t>
            </a:r>
            <a:br>
              <a:rPr lang="he-IL"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חשוב לציין כי את הכספים שצבורים בקופה ניתנים למשיכה בדרך של חד פעמיים, מזומן.</a:t>
            </a:r>
          </a:p>
          <a:p>
            <a:r>
              <a:rPr lang="he-IL" b="1"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319618862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619672" y="548680"/>
            <a:ext cx="622818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he-IL" sz="2800" b="1" dirty="0"/>
              <a:t>פרמטרים לבחירת קופת </a:t>
            </a:r>
            <a:r>
              <a:rPr lang="he-IL" sz="2800" b="1" dirty="0" smtClean="0"/>
              <a:t>גמל</a:t>
            </a:r>
            <a:r>
              <a:rPr lang="he-IL" sz="2800" dirty="0"/>
              <a:t>    </a:t>
            </a:r>
          </a:p>
        </p:txBody>
      </p:sp>
      <p:sp>
        <p:nvSpPr>
          <p:cNvPr id="3" name="מלבן 2"/>
          <p:cNvSpPr/>
          <p:nvPr/>
        </p:nvSpPr>
        <p:spPr>
          <a:xfrm>
            <a:off x="251520" y="1556792"/>
            <a:ext cx="8676456" cy="5078313"/>
          </a:xfrm>
          <a:prstGeom prst="rect">
            <a:avLst/>
          </a:prstGeom>
        </p:spPr>
        <p:txBody>
          <a:bodyPr wrap="square">
            <a:spAutoFit/>
          </a:bodyPr>
          <a:lstStyle/>
          <a:p>
            <a:r>
              <a:rPr lang="he-IL" dirty="0"/>
              <a:t>קופת גמל הוא מוצר חסכון הבא להגן עליכם ולאפשר לכם לשמור על רמת החיים בעתיד.</a:t>
            </a:r>
            <a:br>
              <a:rPr lang="he-IL" dirty="0"/>
            </a:br>
            <a:r>
              <a:rPr lang="he-IL" dirty="0"/>
              <a:t>בבואנו לבחור קופת גמל, ישנם מספר פרמטרים אשר חשוב לבחון בקפידה ע"מ לקבל החלטה נכונה היכן להשקיע את כספכם. בשל ריבוי נתונים והקושי להבין בשל השינויים התקופתיים הפוקדים את השוק כל פעם מחדש, פרסנו לפניכם את הפרמטרים העיקריים: </a:t>
            </a:r>
            <a:endParaRPr lang="en-US" dirty="0"/>
          </a:p>
          <a:p>
            <a:r>
              <a:rPr lang="he-IL" dirty="0"/>
              <a:t/>
            </a:r>
            <a:br>
              <a:rPr lang="he-IL" dirty="0"/>
            </a:br>
            <a:r>
              <a:rPr lang="he-IL" b="1" u="sng" dirty="0"/>
              <a:t>גודל הקרן</a:t>
            </a:r>
            <a:r>
              <a:rPr lang="he-IL" dirty="0"/>
              <a:t/>
            </a:r>
            <a:br>
              <a:rPr lang="he-IL" dirty="0"/>
            </a:br>
            <a:r>
              <a:rPr lang="he-IL" dirty="0"/>
              <a:t>גודל הקרן יכול להוות מרכיב בכל חשיבות. לטענתם של בתי השקעות והגוף הממשלתי לדוגמא </a:t>
            </a:r>
            <a:r>
              <a:rPr lang="he-IL" dirty="0" err="1"/>
              <a:t>החסרון</a:t>
            </a:r>
            <a:r>
              <a:rPr lang="he-IL" dirty="0"/>
              <a:t> בקרן קטנה הוא  ביכולת להתמקח בעלויות של קניה/מכירה מה שמביא לגביית דמי ניהול גבוהים יותר, שינוי של הצטרפות עמיתים או נטישה משפיעה יותר על אופי ניהול הקרן ועוד. מנגד, ניצבות גם יתרונות לדוגמא: יכולת רכישות מהירות בעלות פוטנציאל לתשואות גבוהות ועוד..</a:t>
            </a:r>
            <a:endParaRPr lang="en-US" dirty="0"/>
          </a:p>
          <a:p>
            <a:r>
              <a:rPr lang="he-IL" dirty="0"/>
              <a:t>    </a:t>
            </a:r>
            <a:endParaRPr lang="en-US" dirty="0"/>
          </a:p>
          <a:p>
            <a:r>
              <a:rPr lang="he-IL" b="1" u="sng" dirty="0"/>
              <a:t>רמת החשיפה לסיכון</a:t>
            </a:r>
            <a:br>
              <a:rPr lang="he-IL" b="1" u="sng" dirty="0"/>
            </a:br>
            <a:r>
              <a:rPr lang="he-IL" dirty="0"/>
              <a:t>אחד הפרמטרים המשפיעים על כספיכם בצורה משמעותית היא התשואה. לרוב התשואה היא פועל יוצא של לקיחת סיכון. בחלק זה נתבונן כיצד נבחן את רמת הסיכון מתאימה לנו בבואנו לבחור קופת גמל.</a:t>
            </a:r>
            <a:endParaRPr lang="en-US" dirty="0"/>
          </a:p>
          <a:p>
            <a:r>
              <a:rPr lang="he-IL" dirty="0"/>
              <a:t>    </a:t>
            </a:r>
            <a:br>
              <a:rPr lang="he-IL" dirty="0"/>
            </a:br>
            <a:endParaRPr lang="en-US" dirty="0"/>
          </a:p>
        </p:txBody>
      </p:sp>
    </p:spTree>
    <p:extLst>
      <p:ext uri="{BB962C8B-B14F-4D97-AF65-F5344CB8AC3E}">
        <p14:creationId xmlns:p14="http://schemas.microsoft.com/office/powerpoint/2010/main" val="138443638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69370" y="188640"/>
            <a:ext cx="8640960" cy="6463308"/>
          </a:xfrm>
          <a:prstGeom prst="rect">
            <a:avLst/>
          </a:prstGeom>
        </p:spPr>
        <p:txBody>
          <a:bodyPr wrap="square">
            <a:spAutoFit/>
          </a:bodyPr>
          <a:lstStyle/>
          <a:p>
            <a:r>
              <a:rPr lang="he-IL" b="1" u="sng" dirty="0"/>
              <a:t>גוף מנהל</a:t>
            </a:r>
            <a:br>
              <a:rPr lang="he-IL" b="1" u="sng" dirty="0"/>
            </a:br>
            <a:r>
              <a:rPr lang="he-IL" dirty="0"/>
              <a:t>כמו הרבה עסקים בשוק, למוניטין הגוף המנהל ישנה חשיבות. זהו פרמטר שאפשר לייחס לו חשיבות במידה </a:t>
            </a:r>
            <a:r>
              <a:rPr lang="he-IL" dirty="0" err="1"/>
              <a:t>מסויימת</a:t>
            </a:r>
            <a:r>
              <a:rPr lang="he-IL" dirty="0"/>
              <a:t> הבא להציג יציבות פיננסית בעיקר. חוסן פיננסי הוא חשוב אבל לא נכון יהיה למהר להשמיץ גופים מנהלים קטנים אחרים. זהו עוד פרמטר שיכול להשפיע במידה לא רבה אבל נכון.</a:t>
            </a:r>
            <a:endParaRPr lang="en-US" dirty="0"/>
          </a:p>
          <a:p>
            <a:r>
              <a:rPr lang="he-IL" dirty="0"/>
              <a:t>    </a:t>
            </a:r>
            <a:br>
              <a:rPr lang="he-IL" dirty="0"/>
            </a:br>
            <a:r>
              <a:rPr lang="he-IL" b="1" u="sng" dirty="0"/>
              <a:t>תשואות</a:t>
            </a:r>
            <a:br>
              <a:rPr lang="he-IL" b="1" u="sng" dirty="0"/>
            </a:br>
            <a:r>
              <a:rPr lang="he-IL" dirty="0" err="1"/>
              <a:t>תשואות</a:t>
            </a:r>
            <a:r>
              <a:rPr lang="he-IL" dirty="0"/>
              <a:t> הוא פרמטר משתנה בין החשובים המשפיעים על כספינו. מצד אחד נייחס לו חשיבות רבה אבל באותה נשימה חשוב לי לציין כי עלינו לבחון מספר פרמטרים המשפיעים ישירות על התשואות. העולם הפיננסי משקיע כספים רבים במחקרים אבל אל נשכח כי זה עדיין עולם המנוהל באי וודאות.</a:t>
            </a:r>
            <a:endParaRPr lang="en-US" dirty="0"/>
          </a:p>
          <a:p>
            <a:r>
              <a:rPr lang="he-IL" dirty="0"/>
              <a:t>    </a:t>
            </a:r>
            <a:endParaRPr lang="en-US" dirty="0"/>
          </a:p>
          <a:p>
            <a:r>
              <a:rPr lang="he-IL" b="1" u="sng" dirty="0"/>
              <a:t>דמי ניהול</a:t>
            </a:r>
            <a:br>
              <a:rPr lang="he-IL" b="1" u="sng" dirty="0"/>
            </a:br>
            <a:r>
              <a:rPr lang="he-IL" dirty="0"/>
              <a:t>אלו אחד הפרמטרים הקבועים המשפיעים על </a:t>
            </a:r>
            <a:r>
              <a:rPr lang="he-IL" dirty="0" err="1"/>
              <a:t>החסכון</a:t>
            </a:r>
            <a:r>
              <a:rPr lang="he-IL" dirty="0"/>
              <a:t> שלנו ולכן עלינו להיות ערים לעלויות חלופיות הקיימות בשוק ואף לנהל משא ומתן גם אם נדרש לפנות ליועץ המכיר וחי את השוק ביום יום. שיפור העלויות בהחלט יכול להשפיע על כספיכם בטווח הארוך והקצר. חשוב לציין כי משנת 2013 חלו שינויים בהוראות של המפקח על הביטוח לגבי פרמטר זה.</a:t>
            </a:r>
            <a:endParaRPr lang="en-US" dirty="0"/>
          </a:p>
          <a:p>
            <a:r>
              <a:rPr lang="he-IL" dirty="0"/>
              <a:t>    </a:t>
            </a:r>
            <a:br>
              <a:rPr lang="he-IL" dirty="0"/>
            </a:br>
            <a:r>
              <a:rPr lang="he-IL" b="1" u="sng" dirty="0"/>
              <a:t>שירות</a:t>
            </a:r>
            <a:br>
              <a:rPr lang="he-IL" b="1" u="sng" dirty="0"/>
            </a:br>
            <a:r>
              <a:rPr lang="he-IL" dirty="0" err="1"/>
              <a:t>שירות</a:t>
            </a:r>
            <a:r>
              <a:rPr lang="he-IL" dirty="0"/>
              <a:t> הוא פרמטר שבהצטרפותנו אנו שוכחים לקחת בחשבון כי עדיין לא קיימת סיבה לפנות לבקשת שירות. פרמטר זה הוא חשוב בבואנו לבקש מידע אודות כספינו, זמן מענה לטלפונים, דין הכספים, מועד </a:t>
            </a:r>
            <a:r>
              <a:rPr lang="he-IL" dirty="0" err="1"/>
              <a:t>פידיון</a:t>
            </a:r>
            <a:r>
              <a:rPr lang="he-IL" dirty="0"/>
              <a:t> וחשוב מאוד עמידה בלוז זמנים </a:t>
            </a:r>
            <a:r>
              <a:rPr lang="he-IL" dirty="0" err="1"/>
              <a:t>בפידיון</a:t>
            </a:r>
            <a:r>
              <a:rPr lang="he-IL" dirty="0"/>
              <a:t> כספים בהתאם להוראות המפקח על הביטוח ושוק ההון. כל יום של עיכוב עלול להביא את כספינו גם להפסדים. </a:t>
            </a:r>
            <a:endParaRPr lang="en-US" dirty="0"/>
          </a:p>
        </p:txBody>
      </p:sp>
    </p:spTree>
    <p:extLst>
      <p:ext uri="{BB962C8B-B14F-4D97-AF65-F5344CB8AC3E}">
        <p14:creationId xmlns:p14="http://schemas.microsoft.com/office/powerpoint/2010/main" val="10626760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771800" y="548680"/>
            <a:ext cx="540077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he-IL" sz="3600" b="1" dirty="0"/>
              <a:t>מי מנהל את קופת הגמל? </a:t>
            </a:r>
            <a:endParaRPr lang="he-IL" sz="3600" dirty="0"/>
          </a:p>
        </p:txBody>
      </p:sp>
      <p:sp>
        <p:nvSpPr>
          <p:cNvPr id="3" name="מלבן 2"/>
          <p:cNvSpPr/>
          <p:nvPr/>
        </p:nvSpPr>
        <p:spPr>
          <a:xfrm>
            <a:off x="539552" y="1484784"/>
            <a:ext cx="8280920" cy="4801314"/>
          </a:xfrm>
          <a:prstGeom prst="rect">
            <a:avLst/>
          </a:prstGeom>
        </p:spPr>
        <p:txBody>
          <a:bodyPr wrap="square">
            <a:spAutoFit/>
          </a:bodyPr>
          <a:lstStyle/>
          <a:p>
            <a:r>
              <a:rPr lang="he-IL" dirty="0"/>
              <a:t>מי שמבקש לנהל קופת גמל בישראל נדרש לקבל רישיון לחברה מנהלת, אשר תפקידה לנהל בעבור החוסכים את ההשקעות ולספק את השירות הנדרש. </a:t>
            </a:r>
            <a:br>
              <a:rPr lang="he-IL" dirty="0"/>
            </a:br>
            <a:r>
              <a:rPr lang="he-IL" dirty="0"/>
              <a:t>נכסי קופת הגמל מופרדים מנכסי החברה המנהלת, וכך גם ההתחייבויות. כלומר, הנכסים של העמיתים מנוהלים בחשבון נפרד, כאשר החברה המנהלת מחויבת לנהל את החשבון בנאמנות. כל הפעילות של החברה המנהלת, לרבות ההתחייבויות שלה (בדומה לכל עסק אחר) כמו תשלומי שכר, הוצאות מימון תפעול וכד' - מופרדים מהתחייבויות ומנכסי קופת הגמל (השקעות כספי העמיתים). </a:t>
            </a:r>
            <a:br>
              <a:rPr lang="he-IL" dirty="0"/>
            </a:br>
            <a:r>
              <a:rPr lang="he-IL" dirty="0"/>
              <a:t>לכל קופת גמל יש תקנון שהוא מסמך המסדיר את כל החובות והזכויות של החוסכים בקופת הגמל. החברה המנהלת את קופת הגמל חייבת לפעול על פי התקנון שמבטיח זכויות שוויוניות לכל החוסכים בקופה, ואינה רשאית לשלם תשלום שאינו בהתאם לתקנון. </a:t>
            </a:r>
            <a:endParaRPr lang="he-IL" dirty="0" smtClean="0"/>
          </a:p>
          <a:p>
            <a:endParaRPr lang="he-IL" b="1" dirty="0" smtClean="0"/>
          </a:p>
          <a:p>
            <a:r>
              <a:rPr lang="he-IL" b="1" dirty="0" smtClean="0"/>
              <a:t>מהם </a:t>
            </a:r>
            <a:r>
              <a:rPr lang="he-IL" b="1" dirty="0"/>
              <a:t>דמי הניהול בקופת הגמל</a:t>
            </a:r>
            <a:r>
              <a:rPr lang="he-IL" b="1" dirty="0" smtClean="0"/>
              <a:t>?</a:t>
            </a:r>
          </a:p>
          <a:p>
            <a:endParaRPr lang="he-IL" dirty="0" smtClean="0"/>
          </a:p>
          <a:p>
            <a:r>
              <a:rPr lang="he-IL" dirty="0" smtClean="0"/>
              <a:t>החברה </a:t>
            </a:r>
            <a:r>
              <a:rPr lang="he-IL" dirty="0"/>
              <a:t>המנהלת של קופת הגמל רשאית לגבות דמי ניהול בעבור השירות שהיא מספקת. דמי הניהול מוגבלים לתקרה של עד 2% מסכום החיסכון שנצבר בקופה. יש לשים לב כי שיעור דמי הניהול המצוין לעיל הינו השיעור המקסימאלי אותו רשאית קופת הגמל לגבות. ניתן להתמקח עם קופת הגמל על שיעור זה ובכך להשיג הנחה בדמי הניהול.</a:t>
            </a:r>
          </a:p>
        </p:txBody>
      </p:sp>
    </p:spTree>
    <p:extLst>
      <p:ext uri="{BB962C8B-B14F-4D97-AF65-F5344CB8AC3E}">
        <p14:creationId xmlns:p14="http://schemas.microsoft.com/office/powerpoint/2010/main" val="2746860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066800"/>
          </a:xfrm>
        </p:spPr>
        <p:txBody>
          <a:bodyPr/>
          <a:lstStyle/>
          <a:p>
            <a:pPr algn="just"/>
            <a:r>
              <a:rPr lang="he-IL" dirty="0" smtClean="0"/>
              <a:t>הכלים לצורך הגנות מטבע:</a:t>
            </a:r>
            <a:endParaRPr lang="he-IL" dirty="0"/>
          </a:p>
        </p:txBody>
      </p:sp>
      <p:sp>
        <p:nvSpPr>
          <p:cNvPr id="3" name="Content Placeholder 2"/>
          <p:cNvSpPr>
            <a:spLocks noGrp="1"/>
          </p:cNvSpPr>
          <p:nvPr>
            <p:ph idx="1"/>
          </p:nvPr>
        </p:nvSpPr>
        <p:spPr>
          <a:xfrm>
            <a:off x="609600" y="2209800"/>
            <a:ext cx="8229600" cy="4325112"/>
          </a:xfrm>
        </p:spPr>
        <p:txBody>
          <a:bodyPr>
            <a:normAutofit/>
          </a:bodyPr>
          <a:lstStyle/>
          <a:p>
            <a:r>
              <a:rPr lang="he-IL" b="1" u="sng" dirty="0" smtClean="0">
                <a:cs typeface="+mj-cs"/>
              </a:rPr>
              <a:t>הגנה </a:t>
            </a:r>
            <a:r>
              <a:rPr lang="he-IL" b="1" u="sng" dirty="0">
                <a:cs typeface="+mj-cs"/>
              </a:rPr>
              <a:t>טבעית- </a:t>
            </a:r>
            <a:r>
              <a:rPr lang="he-IL" dirty="0">
                <a:cs typeface="+mj-cs"/>
              </a:rPr>
              <a:t>שמירה על סכומי התחייבויות זהים לסכומי הנכסים שיש לנו במטבע מסוים. במצב כזה כל שינוי בשערי החליפין יביא לשינוי זהה בערך הנכסים וגם בערך ההתחייבויות וישאיר אותנו אדישים לסיכון. בעולם הפירמות הגנה זו נקראת "הגנה תוך מאזנית"</a:t>
            </a:r>
          </a:p>
          <a:p>
            <a:r>
              <a:rPr lang="he-IL" b="1" u="sng" dirty="0">
                <a:cs typeface="+mj-cs"/>
              </a:rPr>
              <a:t>עסקאות עתידיות </a:t>
            </a:r>
            <a:r>
              <a:rPr lang="en-US" u="sng" dirty="0" smtClean="0">
                <a:cs typeface="+mj-cs"/>
              </a:rPr>
              <a:t>forward </a:t>
            </a:r>
            <a:r>
              <a:rPr lang="en-US" u="sng" dirty="0">
                <a:cs typeface="+mj-cs"/>
              </a:rPr>
              <a:t>- </a:t>
            </a:r>
            <a:r>
              <a:rPr lang="he-IL" dirty="0" smtClean="0">
                <a:cs typeface="+mj-cs"/>
              </a:rPr>
              <a:t> חוזים </a:t>
            </a:r>
            <a:r>
              <a:rPr lang="he-IL" dirty="0">
                <a:cs typeface="+mj-cs"/>
              </a:rPr>
              <a:t>עתידיים המאפשרים קיבוע שער חליפין לעתיד.</a:t>
            </a:r>
          </a:p>
          <a:p>
            <a:r>
              <a:rPr lang="he-IL" b="1" u="sng" dirty="0">
                <a:cs typeface="+mj-cs"/>
              </a:rPr>
              <a:t>עסקאות </a:t>
            </a:r>
            <a:r>
              <a:rPr lang="he-IL" b="1" u="sng" dirty="0" smtClean="0">
                <a:cs typeface="+mj-cs"/>
              </a:rPr>
              <a:t>אופציה-</a:t>
            </a:r>
            <a:r>
              <a:rPr lang="he-IL" dirty="0" smtClean="0">
                <a:cs typeface="+mj-cs"/>
              </a:rPr>
              <a:t> </a:t>
            </a:r>
            <a:r>
              <a:rPr lang="he-IL" dirty="0">
                <a:cs typeface="+mj-cs"/>
              </a:rPr>
              <a:t>נגזרים פיננסיים המאפשרים מגוון רחב מאוד של אפשרויות פעולה לגידור החשיפה החל מפעולות ביטוח פשוט (רכישת אופציה) ועד לתכנון אסטרטגיות גידור</a:t>
            </a:r>
            <a:r>
              <a:rPr lang="he-IL" dirty="0"/>
              <a:t>.</a:t>
            </a:r>
          </a:p>
          <a:p>
            <a:endParaRPr lang="he-IL" dirty="0"/>
          </a:p>
        </p:txBody>
      </p:sp>
    </p:spTree>
    <p:extLst>
      <p:ext uri="{BB962C8B-B14F-4D97-AF65-F5344CB8AC3E}">
        <p14:creationId xmlns:p14="http://schemas.microsoft.com/office/powerpoint/2010/main" val="22916534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סוגי קרנות הפנסיה בישרא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22670"/>
            <a:ext cx="3319977" cy="52565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1835696" y="191837"/>
            <a:ext cx="4902014" cy="461665"/>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ctr"/>
            <a:r>
              <a:rPr kumimoji="0" lang="he-IL" altLang="he-IL" sz="2400" b="0" i="0" u="none" strike="noStrike" cap="none" normalizeH="0" baseline="0" dirty="0" smtClean="0">
                <a:ln>
                  <a:noFill/>
                </a:ln>
                <a:solidFill>
                  <a:schemeClr val="tx1"/>
                </a:solidFill>
                <a:effectLst/>
                <a:latin typeface="Arial" charset="0"/>
                <a:cs typeface="Arial" charset="0"/>
              </a:rPr>
              <a:t> </a:t>
            </a:r>
            <a:r>
              <a:rPr lang="he-IL" sz="2400" b="1" dirty="0">
                <a:solidFill>
                  <a:srgbClr val="000000"/>
                </a:solidFill>
              </a:rPr>
              <a:t>סוגי קופות הגמל </a:t>
            </a:r>
            <a:r>
              <a:rPr lang="he-IL" sz="2400" b="1" dirty="0" smtClean="0">
                <a:solidFill>
                  <a:srgbClr val="000000"/>
                </a:solidFill>
              </a:rPr>
              <a:t>בישראל</a:t>
            </a:r>
            <a:endParaRPr lang="he-IL" sz="2400" b="0" i="0" u="none" strike="noStrike" dirty="0" smtClean="0">
              <a:effectLst/>
              <a:latin typeface="Arial"/>
            </a:endParaRPr>
          </a:p>
        </p:txBody>
      </p:sp>
      <p:sp>
        <p:nvSpPr>
          <p:cNvPr id="7" name="TextBox 6"/>
          <p:cNvSpPr txBox="1"/>
          <p:nvPr/>
        </p:nvSpPr>
        <p:spPr>
          <a:xfrm>
            <a:off x="539552" y="1052736"/>
            <a:ext cx="4320480" cy="5016758"/>
          </a:xfrm>
          <a:prstGeom prst="rect">
            <a:avLst/>
          </a:prstGeom>
          <a:noFill/>
        </p:spPr>
        <p:txBody>
          <a:bodyPr wrap="square" rtlCol="1">
            <a:spAutoFit/>
          </a:bodyPr>
          <a:lstStyle/>
          <a:p>
            <a:pPr marL="457200" indent="-457200" fontAlgn="ctr">
              <a:buClr>
                <a:schemeClr val="accent2">
                  <a:lumMod val="60000"/>
                  <a:lumOff val="40000"/>
                </a:schemeClr>
              </a:buClr>
              <a:buFont typeface="+mj-lt"/>
              <a:buAutoNum type="arabicPeriod"/>
            </a:pPr>
            <a:r>
              <a:rPr lang="he-IL" sz="2000" b="1" dirty="0" smtClean="0">
                <a:solidFill>
                  <a:srgbClr val="000000"/>
                </a:solidFill>
                <a:latin typeface="David" panose="020E0502060401010101" pitchFamily="34" charset="-79"/>
                <a:cs typeface="David" panose="020E0502060401010101" pitchFamily="34" charset="-79"/>
              </a:rPr>
              <a:t>קופת גמל לא משלמת לקצבה </a:t>
            </a:r>
          </a:p>
          <a:p>
            <a:pPr marL="457200" indent="-457200" fontAlgn="ctr">
              <a:buClr>
                <a:schemeClr val="accent2">
                  <a:lumMod val="60000"/>
                  <a:lumOff val="40000"/>
                </a:schemeClr>
              </a:buClr>
              <a:buFont typeface="+mj-lt"/>
              <a:buAutoNum type="arabicPeriod"/>
            </a:pPr>
            <a:endParaRPr lang="he-IL" sz="2000" b="1" i="0" u="none" strike="noStrike" dirty="0" smtClean="0">
              <a:effectLst/>
              <a:latin typeface="David" panose="020E0502060401010101" pitchFamily="34" charset="-79"/>
              <a:cs typeface="David" panose="020E0502060401010101" pitchFamily="34" charset="-79"/>
            </a:endParaRPr>
          </a:p>
          <a:p>
            <a:pPr marL="457200" indent="-457200" fontAlgn="ctr">
              <a:buClr>
                <a:schemeClr val="accent2">
                  <a:lumMod val="60000"/>
                  <a:lumOff val="40000"/>
                </a:schemeClr>
              </a:buClr>
              <a:buFont typeface="+mj-lt"/>
              <a:buAutoNum type="arabicPeriod"/>
            </a:pPr>
            <a:r>
              <a:rPr lang="he-IL" sz="2000" b="1" dirty="0" smtClean="0">
                <a:solidFill>
                  <a:srgbClr val="000000"/>
                </a:solidFill>
                <a:latin typeface="David" panose="020E0502060401010101" pitchFamily="34" charset="-79"/>
                <a:cs typeface="David" panose="020E0502060401010101" pitchFamily="34" charset="-79"/>
              </a:rPr>
              <a:t>קופת גמל משלמת לקצבה </a:t>
            </a:r>
          </a:p>
          <a:p>
            <a:pPr marL="457200" indent="-457200" fontAlgn="ctr">
              <a:buClr>
                <a:schemeClr val="accent2">
                  <a:lumMod val="60000"/>
                  <a:lumOff val="40000"/>
                </a:schemeClr>
              </a:buClr>
              <a:buFont typeface="+mj-lt"/>
              <a:buAutoNum type="arabicPeriod"/>
            </a:pPr>
            <a:endParaRPr lang="he-IL" sz="2000" b="1" i="0" u="none" strike="noStrike" dirty="0" smtClean="0">
              <a:effectLst/>
              <a:latin typeface="David" panose="020E0502060401010101" pitchFamily="34" charset="-79"/>
              <a:cs typeface="David" panose="020E0502060401010101" pitchFamily="34" charset="-79"/>
            </a:endParaRPr>
          </a:p>
          <a:p>
            <a:pPr marL="457200" indent="-457200" fontAlgn="ctr">
              <a:buClr>
                <a:schemeClr val="accent2">
                  <a:lumMod val="60000"/>
                  <a:lumOff val="40000"/>
                </a:schemeClr>
              </a:buClr>
              <a:buFont typeface="+mj-lt"/>
              <a:buAutoNum type="arabicPeriod"/>
            </a:pPr>
            <a:r>
              <a:rPr lang="he-IL" sz="2000" b="1" dirty="0" smtClean="0">
                <a:solidFill>
                  <a:srgbClr val="000000"/>
                </a:solidFill>
                <a:latin typeface="David" panose="020E0502060401010101" pitchFamily="34" charset="-79"/>
                <a:cs typeface="David" panose="020E0502060401010101" pitchFamily="34" charset="-79"/>
              </a:rPr>
              <a:t>קופת גמל לתגמולים לעמיתים שכירים</a:t>
            </a:r>
          </a:p>
          <a:p>
            <a:pPr marL="457200" indent="-457200" fontAlgn="ctr">
              <a:buClr>
                <a:schemeClr val="accent2">
                  <a:lumMod val="60000"/>
                  <a:lumOff val="40000"/>
                </a:schemeClr>
              </a:buClr>
              <a:buFont typeface="+mj-lt"/>
              <a:buAutoNum type="arabicPeriod"/>
            </a:pPr>
            <a:endParaRPr lang="he-IL" sz="2000" b="1" dirty="0" smtClean="0">
              <a:solidFill>
                <a:srgbClr val="000000"/>
              </a:solidFill>
              <a:latin typeface="David" panose="020E0502060401010101" pitchFamily="34" charset="-79"/>
              <a:cs typeface="David" panose="020E0502060401010101" pitchFamily="34" charset="-79"/>
            </a:endParaRPr>
          </a:p>
          <a:p>
            <a:pPr marL="457200" indent="-457200" fontAlgn="ctr">
              <a:buClr>
                <a:schemeClr val="accent2">
                  <a:lumMod val="60000"/>
                  <a:lumOff val="40000"/>
                </a:schemeClr>
              </a:buClr>
              <a:buFont typeface="+mj-lt"/>
              <a:buAutoNum type="arabicPeriod"/>
            </a:pPr>
            <a:r>
              <a:rPr lang="he-IL" sz="2000" b="1" dirty="0" smtClean="0">
                <a:solidFill>
                  <a:srgbClr val="000000"/>
                </a:solidFill>
                <a:latin typeface="David" panose="020E0502060401010101" pitchFamily="34" charset="-79"/>
                <a:cs typeface="David" panose="020E0502060401010101" pitchFamily="34" charset="-79"/>
              </a:rPr>
              <a:t>קופת גמל לתגמולים לעמיתים עצמאים</a:t>
            </a:r>
            <a:r>
              <a:rPr lang="he-IL" sz="2000" b="1" dirty="0" smtClean="0">
                <a:solidFill>
                  <a:srgbClr val="000000"/>
                </a:solidFill>
                <a:latin typeface="David" panose="020E0502060401010101" pitchFamily="34" charset="-79"/>
                <a:cs typeface="David" panose="020E0502060401010101" pitchFamily="34" charset="-79"/>
                <a:hlinkClick r:id="rId3"/>
              </a:rPr>
              <a:t> </a:t>
            </a:r>
            <a:endParaRPr lang="he-IL" sz="2000" b="1" dirty="0" smtClean="0">
              <a:solidFill>
                <a:srgbClr val="000000"/>
              </a:solidFill>
              <a:latin typeface="David" panose="020E0502060401010101" pitchFamily="34" charset="-79"/>
              <a:cs typeface="David" panose="020E0502060401010101" pitchFamily="34" charset="-79"/>
            </a:endParaRPr>
          </a:p>
          <a:p>
            <a:pPr marL="457200" indent="-457200" fontAlgn="ctr">
              <a:buClr>
                <a:schemeClr val="accent2">
                  <a:lumMod val="60000"/>
                  <a:lumOff val="40000"/>
                </a:schemeClr>
              </a:buClr>
              <a:buFont typeface="+mj-lt"/>
              <a:buAutoNum type="arabicPeriod"/>
            </a:pPr>
            <a:endParaRPr lang="he-IL" sz="2000" b="1" dirty="0" smtClean="0">
              <a:solidFill>
                <a:srgbClr val="000000"/>
              </a:solidFill>
              <a:latin typeface="David" panose="020E0502060401010101" pitchFamily="34" charset="-79"/>
              <a:cs typeface="David" panose="020E0502060401010101" pitchFamily="34" charset="-79"/>
            </a:endParaRPr>
          </a:p>
          <a:p>
            <a:pPr marL="457200" indent="-457200" fontAlgn="ctr">
              <a:buClr>
                <a:schemeClr val="accent2">
                  <a:lumMod val="60000"/>
                  <a:lumOff val="40000"/>
                </a:schemeClr>
              </a:buClr>
              <a:buFont typeface="+mj-lt"/>
              <a:buAutoNum type="arabicPeriod"/>
            </a:pPr>
            <a:r>
              <a:rPr lang="he-IL" sz="2000" b="1" dirty="0" smtClean="0">
                <a:solidFill>
                  <a:srgbClr val="000000"/>
                </a:solidFill>
                <a:latin typeface="David" panose="020E0502060401010101" pitchFamily="34" charset="-79"/>
                <a:cs typeface="David" panose="020E0502060401010101" pitchFamily="34" charset="-79"/>
              </a:rPr>
              <a:t>קופת גמל אישית לפיצויים</a:t>
            </a:r>
            <a:r>
              <a:rPr lang="he-IL" sz="2000" b="1" dirty="0" smtClean="0">
                <a:solidFill>
                  <a:srgbClr val="000000"/>
                </a:solidFill>
                <a:latin typeface="David" panose="020E0502060401010101" pitchFamily="34" charset="-79"/>
                <a:cs typeface="David" panose="020E0502060401010101" pitchFamily="34" charset="-79"/>
                <a:hlinkClick r:id="rId4"/>
              </a:rPr>
              <a:t> </a:t>
            </a:r>
            <a:endParaRPr lang="he-IL" sz="2000" b="1" dirty="0" smtClean="0">
              <a:solidFill>
                <a:srgbClr val="000000"/>
              </a:solidFill>
              <a:latin typeface="David" panose="020E0502060401010101" pitchFamily="34" charset="-79"/>
              <a:cs typeface="David" panose="020E0502060401010101" pitchFamily="34" charset="-79"/>
            </a:endParaRPr>
          </a:p>
          <a:p>
            <a:pPr marL="457200" indent="-457200" fontAlgn="ctr">
              <a:buClr>
                <a:schemeClr val="accent2">
                  <a:lumMod val="60000"/>
                  <a:lumOff val="40000"/>
                </a:schemeClr>
              </a:buClr>
              <a:buFont typeface="+mj-lt"/>
              <a:buAutoNum type="arabicPeriod"/>
            </a:pPr>
            <a:endParaRPr lang="he-IL" sz="2000" b="1" dirty="0" smtClean="0">
              <a:solidFill>
                <a:srgbClr val="000000"/>
              </a:solidFill>
              <a:latin typeface="David" panose="020E0502060401010101" pitchFamily="34" charset="-79"/>
              <a:cs typeface="David" panose="020E0502060401010101" pitchFamily="34" charset="-79"/>
            </a:endParaRPr>
          </a:p>
          <a:p>
            <a:pPr marL="457200" indent="-457200" fontAlgn="ctr">
              <a:buClr>
                <a:schemeClr val="accent2">
                  <a:lumMod val="60000"/>
                  <a:lumOff val="40000"/>
                </a:schemeClr>
              </a:buClr>
              <a:buFont typeface="+mj-lt"/>
              <a:buAutoNum type="arabicPeriod"/>
            </a:pPr>
            <a:r>
              <a:rPr lang="he-IL" sz="2000" b="1" dirty="0" smtClean="0">
                <a:solidFill>
                  <a:srgbClr val="000000"/>
                </a:solidFill>
                <a:latin typeface="David" panose="020E0502060401010101" pitchFamily="34" charset="-79"/>
                <a:cs typeface="David" panose="020E0502060401010101" pitchFamily="34" charset="-79"/>
              </a:rPr>
              <a:t>קופת גמל מרכזית לפיצויים </a:t>
            </a:r>
          </a:p>
          <a:p>
            <a:pPr marL="457200" indent="-457200" fontAlgn="ctr">
              <a:buClr>
                <a:schemeClr val="accent2">
                  <a:lumMod val="60000"/>
                  <a:lumOff val="40000"/>
                </a:schemeClr>
              </a:buClr>
              <a:buFont typeface="+mj-lt"/>
              <a:buAutoNum type="arabicPeriod"/>
            </a:pPr>
            <a:endParaRPr lang="he-IL" sz="2000" b="1" i="0" u="none" strike="noStrike" dirty="0" smtClean="0">
              <a:effectLst/>
              <a:latin typeface="David" panose="020E0502060401010101" pitchFamily="34" charset="-79"/>
              <a:cs typeface="David" panose="020E0502060401010101" pitchFamily="34" charset="-79"/>
            </a:endParaRPr>
          </a:p>
          <a:p>
            <a:pPr marL="457200" indent="-457200" fontAlgn="ctr">
              <a:buClr>
                <a:schemeClr val="accent2">
                  <a:lumMod val="60000"/>
                  <a:lumOff val="40000"/>
                </a:schemeClr>
              </a:buClr>
              <a:buFont typeface="+mj-lt"/>
              <a:buAutoNum type="arabicPeriod"/>
            </a:pPr>
            <a:r>
              <a:rPr lang="he-IL" sz="2000" b="1" dirty="0" smtClean="0">
                <a:solidFill>
                  <a:srgbClr val="000000"/>
                </a:solidFill>
                <a:latin typeface="David" panose="020E0502060401010101" pitchFamily="34" charset="-79"/>
                <a:cs typeface="David" panose="020E0502060401010101" pitchFamily="34" charset="-79"/>
              </a:rPr>
              <a:t>קופת גמל לדמי מחלה </a:t>
            </a:r>
          </a:p>
          <a:p>
            <a:pPr marL="457200" indent="-457200" fontAlgn="ctr">
              <a:buClr>
                <a:schemeClr val="accent2">
                  <a:lumMod val="60000"/>
                  <a:lumOff val="40000"/>
                </a:schemeClr>
              </a:buClr>
              <a:buFont typeface="+mj-lt"/>
              <a:buAutoNum type="arabicPeriod"/>
            </a:pPr>
            <a:endParaRPr lang="he-IL" sz="2000" b="1" i="0" u="none" strike="noStrike" dirty="0" smtClean="0">
              <a:effectLst/>
              <a:latin typeface="David" panose="020E0502060401010101" pitchFamily="34" charset="-79"/>
              <a:cs typeface="David" panose="020E0502060401010101" pitchFamily="34" charset="-79"/>
            </a:endParaRPr>
          </a:p>
          <a:p>
            <a:pPr marL="457200" indent="-457200" fontAlgn="ctr">
              <a:buClr>
                <a:schemeClr val="accent2">
                  <a:lumMod val="60000"/>
                  <a:lumOff val="40000"/>
                </a:schemeClr>
              </a:buClr>
              <a:buFont typeface="+mj-lt"/>
              <a:buAutoNum type="arabicPeriod"/>
            </a:pPr>
            <a:r>
              <a:rPr lang="he-IL" sz="2000" b="1" dirty="0" smtClean="0">
                <a:solidFill>
                  <a:srgbClr val="000000"/>
                </a:solidFill>
                <a:latin typeface="David" panose="020E0502060401010101" pitchFamily="34" charset="-79"/>
                <a:cs typeface="David" panose="020E0502060401010101" pitchFamily="34" charset="-79"/>
              </a:rPr>
              <a:t>קופת גמל לחופשה</a:t>
            </a:r>
            <a:endParaRPr lang="he-IL" sz="2000" b="1" i="0" u="none" strike="noStrike" dirty="0" smtClean="0">
              <a:effectLst/>
              <a:latin typeface="David" panose="020E0502060401010101" pitchFamily="34" charset="-79"/>
              <a:cs typeface="David" panose="020E0502060401010101" pitchFamily="34" charset="-79"/>
            </a:endParaRPr>
          </a:p>
          <a:p>
            <a:pPr lvl="0" fontAlgn="base">
              <a:spcBef>
                <a:spcPct val="0"/>
              </a:spcBef>
              <a:spcAft>
                <a:spcPct val="0"/>
              </a:spcAft>
            </a:pPr>
            <a:endParaRPr lang="he-IL" altLang="he-IL" sz="2000" dirty="0">
              <a:latin typeface="Arial" charset="0"/>
              <a:cs typeface="Arial" charset="0"/>
            </a:endParaRPr>
          </a:p>
        </p:txBody>
      </p:sp>
    </p:spTree>
    <p:extLst>
      <p:ext uri="{BB962C8B-B14F-4D97-AF65-F5344CB8AC3E}">
        <p14:creationId xmlns:p14="http://schemas.microsoft.com/office/powerpoint/2010/main" val="275236857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404664"/>
            <a:ext cx="8208912" cy="6186309"/>
          </a:xfrm>
          <a:prstGeom prst="rect">
            <a:avLst/>
          </a:prstGeom>
        </p:spPr>
        <p:txBody>
          <a:bodyPr wrap="square">
            <a:spAutoFit/>
          </a:bodyPr>
          <a:lstStyle/>
          <a:p>
            <a:r>
              <a:rPr lang="he-IL" dirty="0"/>
              <a:t/>
            </a:r>
            <a:br>
              <a:rPr lang="he-IL" dirty="0"/>
            </a:br>
            <a:r>
              <a:rPr lang="he-IL" b="1" dirty="0" smtClean="0"/>
              <a:t>1.</a:t>
            </a:r>
            <a:r>
              <a:rPr lang="he-IL" b="1" u="sng" dirty="0" smtClean="0"/>
              <a:t>קופת </a:t>
            </a:r>
            <a:r>
              <a:rPr lang="he-IL" b="1" u="sng" dirty="0"/>
              <a:t>גמל לא משלמת לקצבה</a:t>
            </a:r>
            <a:r>
              <a:rPr lang="he-IL" dirty="0"/>
              <a:t> - זהו שם כולל לקופה המנוהלת תחת חוקי קופות גמל המציבים מגבלות באופן משיכת הכספים ואופי הכסף לאורך שנים. אופן משיכת הכספים מקופות אלו לרוב </a:t>
            </a:r>
            <a:r>
              <a:rPr lang="he-IL" dirty="0" err="1"/>
              <a:t>תיהיה</a:t>
            </a:r>
            <a:r>
              <a:rPr lang="he-IL" dirty="0"/>
              <a:t> במשיכה של סכום חד פעמי אך עם מגבלות </a:t>
            </a:r>
            <a:r>
              <a:rPr lang="he-IL" dirty="0" err="1"/>
              <a:t>מסויימות</a:t>
            </a:r>
            <a:r>
              <a:rPr lang="he-IL" dirty="0"/>
              <a:t>. בין המוצרים השייכים לקבוצה זו היא קופת גמל אשר מדוברת בפרק זה ופוליסת ביטוח מנהלים מסוג הון שנפתחה לפני שנת 2008</a:t>
            </a:r>
            <a:r>
              <a:rPr lang="he-IL" dirty="0" smtClean="0"/>
              <a:t>.</a:t>
            </a:r>
          </a:p>
          <a:p>
            <a:endParaRPr lang="en-US" dirty="0"/>
          </a:p>
          <a:p>
            <a:r>
              <a:rPr lang="he-IL" b="1" u="sng" dirty="0" smtClean="0"/>
              <a:t>2.קופת </a:t>
            </a:r>
            <a:r>
              <a:rPr lang="he-IL" b="1" u="sng" dirty="0"/>
              <a:t>גמל משלמת לקצבה </a:t>
            </a:r>
            <a:r>
              <a:rPr lang="he-IL" dirty="0"/>
              <a:t>- זהו שם כולל לקופות המנוהלות גם כן תחת חוקי קופות הגמל. אופן משיכות הכספים עד וביום הפרישה תלוי בתקופות אשר נחסכו הכספים. ניתן לקרוא אודות תקופות אלו תחת ביטוח מנהלים/קרן פנסיה "אופן משיכת הכספים" בייחוד לאחר השינויים שחלו משנת 2008. בין המוצרים השייכים לקבוצה זו הוא </a:t>
            </a:r>
            <a:r>
              <a:rPr lang="he-IL" dirty="0" err="1"/>
              <a:t>תוכנית</a:t>
            </a:r>
            <a:r>
              <a:rPr lang="he-IL" dirty="0"/>
              <a:t> ביטוח מנהלים מסוג קצבה וקרן </a:t>
            </a:r>
            <a:r>
              <a:rPr lang="he-IL" dirty="0" smtClean="0"/>
              <a:t>פנסיה.</a:t>
            </a:r>
          </a:p>
          <a:p>
            <a:endParaRPr lang="he-IL" dirty="0" smtClean="0"/>
          </a:p>
          <a:p>
            <a:r>
              <a:rPr lang="he-IL" b="1" dirty="0"/>
              <a:t> </a:t>
            </a:r>
            <a:r>
              <a:rPr lang="he-IL" b="1" dirty="0" smtClean="0"/>
              <a:t>3.</a:t>
            </a:r>
            <a:r>
              <a:rPr lang="he-IL" b="1" u="sng" dirty="0" smtClean="0"/>
              <a:t>קופת </a:t>
            </a:r>
            <a:r>
              <a:rPr lang="he-IL" b="1" u="sng" dirty="0"/>
              <a:t>גמל לתגמולים לעמיתים שכירים </a:t>
            </a:r>
            <a:r>
              <a:rPr lang="he-IL" dirty="0"/>
              <a:t>–זוהי קופת גמל אשר מופקדים בה בין אם הפקדה חד פעמית או מידי חודש כספים המופרשים הן מצד המעסיק והן מצד העובד כשכיר. כספים אלו נקראים כספי תגמולים ויהיו תחת חוקי קופות גמל    </a:t>
            </a:r>
            <a:endParaRPr lang="en-US" dirty="0"/>
          </a:p>
          <a:p>
            <a:endParaRPr lang="he-IL" b="1" u="sng" dirty="0" smtClean="0"/>
          </a:p>
          <a:p>
            <a:r>
              <a:rPr lang="he-IL" b="1" u="sng" dirty="0" smtClean="0"/>
              <a:t>4.קופת </a:t>
            </a:r>
            <a:r>
              <a:rPr lang="he-IL" b="1" u="sng" dirty="0"/>
              <a:t>גמל לתגמולים לעמיתים עצמאים </a:t>
            </a:r>
            <a:r>
              <a:rPr lang="he-IL" dirty="0"/>
              <a:t>– זוהי קופה המקבילה לה לתגמולים אך ההבדל הוא שההפקדות לקופה יגיעו מצד העובד בלבד וההטבות המס יהיו </a:t>
            </a:r>
            <a:r>
              <a:rPr lang="he-IL" dirty="0" err="1"/>
              <a:t>מותאים</a:t>
            </a:r>
            <a:r>
              <a:rPr lang="he-IL" dirty="0"/>
              <a:t> לעצמאי. עובד שכיר יכול </a:t>
            </a:r>
            <a:r>
              <a:rPr lang="he-IL" dirty="0" err="1"/>
              <a:t>להחשב</a:t>
            </a:r>
            <a:r>
              <a:rPr lang="he-IL" dirty="0"/>
              <a:t> גם כעצמאי במידה ולא מוכר לו רובד שכר נתון לתנאים סוציאליים. כמו כן, עצמאי יכול </a:t>
            </a:r>
            <a:r>
              <a:rPr lang="he-IL" dirty="0" err="1"/>
              <a:t>להחשב</a:t>
            </a:r>
            <a:r>
              <a:rPr lang="he-IL" dirty="0"/>
              <a:t> כבעל עסק עצמאי לכל דבר.</a:t>
            </a:r>
            <a:endParaRPr lang="en-US" dirty="0"/>
          </a:p>
          <a:p>
            <a:endParaRPr lang="en-US" dirty="0"/>
          </a:p>
        </p:txBody>
      </p:sp>
    </p:spTree>
    <p:extLst>
      <p:ext uri="{BB962C8B-B14F-4D97-AF65-F5344CB8AC3E}">
        <p14:creationId xmlns:p14="http://schemas.microsoft.com/office/powerpoint/2010/main" val="17208856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1196752"/>
            <a:ext cx="8352928" cy="4247317"/>
          </a:xfrm>
          <a:prstGeom prst="rect">
            <a:avLst/>
          </a:prstGeom>
        </p:spPr>
        <p:txBody>
          <a:bodyPr wrap="square">
            <a:spAutoFit/>
          </a:bodyPr>
          <a:lstStyle/>
          <a:p>
            <a:r>
              <a:rPr lang="he-IL" b="1" u="sng" dirty="0" smtClean="0">
                <a:latin typeface="David" panose="020E0502060401010101" pitchFamily="34" charset="-79"/>
                <a:cs typeface="David" panose="020E0502060401010101" pitchFamily="34" charset="-79"/>
              </a:rPr>
              <a:t>5.קופת </a:t>
            </a:r>
            <a:r>
              <a:rPr lang="he-IL" b="1" u="sng" dirty="0">
                <a:latin typeface="David" panose="020E0502060401010101" pitchFamily="34" charset="-79"/>
                <a:cs typeface="David" panose="020E0502060401010101" pitchFamily="34" charset="-79"/>
              </a:rPr>
              <a:t>גמל אישית לפיצויים </a:t>
            </a:r>
            <a:r>
              <a:rPr lang="he-IL" b="1"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זו קופה בה מופקדים כספים המבטיחים את פיצויי המעסיק לעובד. כספים אלו מופקדים מכספי המעסיק ושייכים לעובד. זו יכולה להיות קופה להשלמת פיצויים בין הפקדה חד פעמית או חודשית שוטפת</a:t>
            </a:r>
            <a:r>
              <a:rPr lang="he-IL" dirty="0" smtClean="0">
                <a:latin typeface="David" panose="020E0502060401010101" pitchFamily="34" charset="-79"/>
                <a:cs typeface="David" panose="020E0502060401010101" pitchFamily="34" charset="-79"/>
              </a:rPr>
              <a:t>.</a:t>
            </a:r>
          </a:p>
          <a:p>
            <a:endParaRPr lang="en-US" dirty="0">
              <a:latin typeface="David" panose="020E0502060401010101" pitchFamily="34" charset="-79"/>
              <a:cs typeface="David" panose="020E0502060401010101" pitchFamily="34" charset="-79"/>
            </a:endParaRPr>
          </a:p>
          <a:p>
            <a:r>
              <a:rPr lang="he-IL" b="1" u="sng" dirty="0" smtClean="0">
                <a:latin typeface="David" panose="020E0502060401010101" pitchFamily="34" charset="-79"/>
                <a:cs typeface="David" panose="020E0502060401010101" pitchFamily="34" charset="-79"/>
              </a:rPr>
              <a:t>6.קופת </a:t>
            </a:r>
            <a:r>
              <a:rPr lang="he-IL" b="1" u="sng" dirty="0">
                <a:latin typeface="David" panose="020E0502060401010101" pitchFamily="34" charset="-79"/>
                <a:cs typeface="David" panose="020E0502060401010101" pitchFamily="34" charset="-79"/>
              </a:rPr>
              <a:t>גמל מרכזית לפיצויים </a:t>
            </a:r>
            <a:r>
              <a:rPr lang="he-IL" b="1"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קופה זו שייכת למעסיק בלבד. ע"פ חוק פיצויי פיטורין, כאשר מפוטר העובד ע"י מעסיקו, מחייב החוק את המעסיק לשלם פיצויי פיטורין לעובד. לכן, ישנם מעסיקים המפרישים בשוטף כספים לקופה זו ע"מ להבטיח זאת לעובדים בעתיד. החל מינואר 2011 לא ניתן להפקיד עוד לקופות מסוג זה. </a:t>
            </a:r>
            <a:r>
              <a:rPr lang="he-IL" b="1" dirty="0">
                <a:latin typeface="David" panose="020E0502060401010101" pitchFamily="34" charset="-79"/>
                <a:cs typeface="David" panose="020E0502060401010101" pitchFamily="34" charset="-79"/>
              </a:rPr>
              <a:t> </a:t>
            </a:r>
            <a:endParaRPr lang="he-IL" b="1" dirty="0" smtClean="0">
              <a:latin typeface="David" panose="020E0502060401010101" pitchFamily="34" charset="-79"/>
              <a:cs typeface="David" panose="020E0502060401010101" pitchFamily="34" charset="-79"/>
            </a:endParaRPr>
          </a:p>
          <a:p>
            <a:r>
              <a:rPr lang="he-IL" b="1" dirty="0" smtClean="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a:p>
            <a:r>
              <a:rPr lang="he-IL" b="1" u="sng" dirty="0" smtClean="0">
                <a:latin typeface="David" panose="020E0502060401010101" pitchFamily="34" charset="-79"/>
                <a:cs typeface="David" panose="020E0502060401010101" pitchFamily="34" charset="-79"/>
              </a:rPr>
              <a:t>7.קופת </a:t>
            </a:r>
            <a:r>
              <a:rPr lang="he-IL" b="1" u="sng" dirty="0">
                <a:latin typeface="David" panose="020E0502060401010101" pitchFamily="34" charset="-79"/>
                <a:cs typeface="David" panose="020E0502060401010101" pitchFamily="34" charset="-79"/>
              </a:rPr>
              <a:t>גמל לדמי מחלה </a:t>
            </a:r>
            <a:r>
              <a:rPr lang="he-IL" b="1"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קופה זו מיועדת למעסיק בלבד. קופה זו רשומה תחת המעסיק אשר מפקיד כספים עבור עובדיו במטרה לשלם לעובדיו דמי מחלה בעת </a:t>
            </a:r>
            <a:r>
              <a:rPr lang="he-IL" dirty="0" err="1">
                <a:latin typeface="David" panose="020E0502060401010101" pitchFamily="34" charset="-79"/>
                <a:cs typeface="David" panose="020E0502060401010101" pitchFamily="34" charset="-79"/>
              </a:rPr>
              <a:t>העדרותם</a:t>
            </a:r>
            <a:r>
              <a:rPr lang="he-IL" dirty="0">
                <a:latin typeface="David" panose="020E0502060401010101" pitchFamily="34" charset="-79"/>
                <a:cs typeface="David" panose="020E0502060401010101" pitchFamily="34" charset="-79"/>
              </a:rPr>
              <a:t> ממקום העבודה ולעמוד </a:t>
            </a:r>
            <a:r>
              <a:rPr lang="he-IL" dirty="0" err="1">
                <a:latin typeface="David" panose="020E0502060401010101" pitchFamily="34" charset="-79"/>
                <a:cs typeface="David" panose="020E0502060401010101" pitchFamily="34" charset="-79"/>
              </a:rPr>
              <a:t>בהתחייבותיו</a:t>
            </a:r>
            <a:r>
              <a:rPr lang="he-IL" dirty="0">
                <a:latin typeface="David" panose="020E0502060401010101" pitchFamily="34" charset="-79"/>
                <a:cs typeface="David" panose="020E0502060401010101" pitchFamily="34" charset="-79"/>
              </a:rPr>
              <a:t> הנדרשים ע"פ חוק דמי מחלה.</a:t>
            </a:r>
            <a:r>
              <a:rPr lang="he-IL" b="1" dirty="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
            </a:r>
            <a:br>
              <a:rPr lang="he-IL" b="1" dirty="0">
                <a:latin typeface="David" panose="020E0502060401010101" pitchFamily="34" charset="-79"/>
                <a:cs typeface="David" panose="020E0502060401010101" pitchFamily="34" charset="-79"/>
              </a:rPr>
            </a:br>
            <a:r>
              <a:rPr lang="he-IL" b="1" dirty="0" smtClean="0">
                <a:latin typeface="David" panose="020E0502060401010101" pitchFamily="34" charset="-79"/>
                <a:cs typeface="David" panose="020E0502060401010101" pitchFamily="34" charset="-79"/>
              </a:rPr>
              <a:t>8.</a:t>
            </a:r>
            <a:r>
              <a:rPr lang="he-IL" b="1" u="sng" dirty="0" smtClean="0">
                <a:latin typeface="David" panose="020E0502060401010101" pitchFamily="34" charset="-79"/>
                <a:cs typeface="David" panose="020E0502060401010101" pitchFamily="34" charset="-79"/>
              </a:rPr>
              <a:t>קופת </a:t>
            </a:r>
            <a:r>
              <a:rPr lang="he-IL" b="1" u="sng" dirty="0">
                <a:latin typeface="David" panose="020E0502060401010101" pitchFamily="34" charset="-79"/>
                <a:cs typeface="David" panose="020E0502060401010101" pitchFamily="34" charset="-79"/>
              </a:rPr>
              <a:t>גמל לחופשה </a:t>
            </a:r>
            <a:r>
              <a:rPr lang="he-IL" b="1"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הוקמה בעבר עבור תשלום חופשות מרוכזות של חברה </a:t>
            </a:r>
            <a:r>
              <a:rPr lang="he-IL" dirty="0" err="1">
                <a:latin typeface="David" panose="020E0502060401010101" pitchFamily="34" charset="-79"/>
                <a:cs typeface="David" panose="020E0502060401010101" pitchFamily="34" charset="-79"/>
              </a:rPr>
              <a:t>מסויימת</a:t>
            </a:r>
            <a:r>
              <a:rPr lang="he-IL" dirty="0">
                <a:latin typeface="David" panose="020E0502060401010101" pitchFamily="34" charset="-79"/>
                <a:cs typeface="David" panose="020E0502060401010101" pitchFamily="34" charset="-79"/>
              </a:rPr>
              <a:t>. אינן תחת חוקי קופות גמל עוד ואינן קיימות חדשות עוד.</a:t>
            </a: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1010665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915816" y="476672"/>
            <a:ext cx="547260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he-IL" sz="2800" b="1" dirty="0"/>
              <a:t>יתרונות של קופת הגמל</a:t>
            </a:r>
            <a:endParaRPr lang="he-IL" sz="2800" dirty="0"/>
          </a:p>
        </p:txBody>
      </p:sp>
      <p:sp>
        <p:nvSpPr>
          <p:cNvPr id="4" name="מלבן 3"/>
          <p:cNvSpPr/>
          <p:nvPr/>
        </p:nvSpPr>
        <p:spPr>
          <a:xfrm>
            <a:off x="611560" y="1772816"/>
            <a:ext cx="8064896" cy="4524315"/>
          </a:xfrm>
          <a:prstGeom prst="rect">
            <a:avLst/>
          </a:prstGeom>
        </p:spPr>
        <p:txBody>
          <a:bodyPr wrap="square">
            <a:spAutoFit/>
          </a:bodyPr>
          <a:lstStyle/>
          <a:p>
            <a:r>
              <a:rPr lang="he-IL" dirty="0"/>
              <a:t>   לקופה זו כמו כל דבר בחיים קיימות יתרונות וחסרונות. ע"מ לסייע לכם בקבלת החלטה בבואכם לבחור מוצר פנסיוני, נביא לפניכם מספר פרמטרים חשובים אשר בסופו של יום תגיעו להחלטה מושכלת יותר.</a:t>
            </a:r>
            <a:br>
              <a:rPr lang="he-IL" dirty="0"/>
            </a:br>
            <a:r>
              <a:rPr lang="he-IL" dirty="0"/>
              <a:t>יתרונותיה של קופת גמל:</a:t>
            </a:r>
            <a:endParaRPr lang="en-US" dirty="0"/>
          </a:p>
          <a:p>
            <a:r>
              <a:rPr lang="he-IL" dirty="0"/>
              <a:t>    </a:t>
            </a:r>
            <a:br>
              <a:rPr lang="he-IL" dirty="0"/>
            </a:br>
            <a:r>
              <a:rPr lang="he-IL" b="1" u="sng" dirty="0"/>
              <a:t>פשטות המוצר </a:t>
            </a:r>
            <a:r>
              <a:rPr lang="he-IL" dirty="0"/>
              <a:t>- מוצר זה בהחלט אחד מהמוצרים הפשוטים ביותר בעולם הפנסיוני. ניתן לראות את ההפקדות השוטפות, לעקוב אחר התשואות ובמקביל לראות כמה עלויות נגבו עבור ניהול הקופה.</a:t>
            </a:r>
            <a:br>
              <a:rPr lang="he-IL" dirty="0"/>
            </a:br>
            <a:r>
              <a:rPr lang="he-IL" dirty="0"/>
              <a:t>לא נדרשת מיומנות גבוהה יחסית ואני שם דגש על יחסית אבל תמיד ממליץ לפנות ליועץ פנסיוני אשר פועל מתוך אובייקטיביות מוחלטת עבור </a:t>
            </a:r>
            <a:r>
              <a:rPr lang="he-IL" dirty="0" err="1"/>
              <a:t>האינטרסט</a:t>
            </a:r>
            <a:r>
              <a:rPr lang="he-IL" dirty="0"/>
              <a:t> האישי שלך בלבד.</a:t>
            </a:r>
            <a:endParaRPr lang="en-US" dirty="0"/>
          </a:p>
          <a:p>
            <a:r>
              <a:rPr lang="he-IL" dirty="0"/>
              <a:t>    </a:t>
            </a:r>
            <a:br>
              <a:rPr lang="he-IL" dirty="0"/>
            </a:br>
            <a:r>
              <a:rPr lang="he-IL" b="1" u="sng" dirty="0"/>
              <a:t>דמי ניהול מצבירה בלבד (מ/עד 2013) </a:t>
            </a:r>
            <a:r>
              <a:rPr lang="he-IL" dirty="0"/>
              <a:t>- עד סוף 2012, היה נהוג לגבות דמי ניהול מצבירה בלבד עבור ניהול קופה זו. כמו כן, קיימת גמישות גבוהה יחסית בניהול משא ומתן לגבי העלויות מאשר מוצרים פנסיוניים אחרים. משנת 2013 גובשו תקנות חדשות אשר מצטרפות דמי ניהול מפרמיה אך גם כאן נשאר המקום </a:t>
            </a:r>
            <a:r>
              <a:rPr lang="he-IL" dirty="0" err="1"/>
              <a:t>לגימוש</a:t>
            </a:r>
            <a:r>
              <a:rPr lang="he-IL" dirty="0"/>
              <a:t> ולבדוק הטבות בהנחות בשוק. לפנייה לקבלת ייעוץ בנושא ניתן לפנות בכל עת.</a:t>
            </a:r>
            <a:endParaRPr lang="en-US" dirty="0"/>
          </a:p>
        </p:txBody>
      </p:sp>
    </p:spTree>
    <p:extLst>
      <p:ext uri="{BB962C8B-B14F-4D97-AF65-F5344CB8AC3E}">
        <p14:creationId xmlns:p14="http://schemas.microsoft.com/office/powerpoint/2010/main" val="158941811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043608" y="908720"/>
            <a:ext cx="7416824" cy="5078313"/>
          </a:xfrm>
          <a:prstGeom prst="rect">
            <a:avLst/>
          </a:prstGeom>
        </p:spPr>
        <p:txBody>
          <a:bodyPr wrap="square">
            <a:spAutoFit/>
          </a:bodyPr>
          <a:lstStyle/>
          <a:p>
            <a:r>
              <a:rPr lang="he-IL" b="1" u="sng" dirty="0"/>
              <a:t>אופן קבלת הכספים (הון/קצבה) </a:t>
            </a:r>
            <a:r>
              <a:rPr lang="he-IL" dirty="0"/>
              <a:t>- אופן קבלת הכספים מקופה זו הוא כסכום חד פעמי. ישנם בעלי שכר אשר צברו סכומי פנסיה עתידיים שעומדים בתנאי התקנות בהתאם לתיקון 3  ומעוניינים בהתאם לתכנון כספיהם לפרישה למשוך חלק מכספים כחד פעמיים </a:t>
            </a:r>
            <a:r>
              <a:rPr lang="he-IL" dirty="0" err="1"/>
              <a:t>ולהנות</a:t>
            </a:r>
            <a:r>
              <a:rPr lang="he-IL" dirty="0"/>
              <a:t> לאורך הדרך מיתרונות נוספים שמציגה קופת הגמל ולא מוצרים פנסיוניים אחרים.</a:t>
            </a:r>
            <a:endParaRPr lang="en-US" dirty="0"/>
          </a:p>
          <a:p>
            <a:r>
              <a:rPr lang="he-IL" dirty="0"/>
              <a:t>    </a:t>
            </a:r>
            <a:endParaRPr lang="en-US" dirty="0"/>
          </a:p>
          <a:p>
            <a:r>
              <a:rPr lang="he-IL" b="1" u="sng" dirty="0"/>
              <a:t>מגוון רחב של אפיקי השקעה </a:t>
            </a:r>
            <a:r>
              <a:rPr lang="he-IL" dirty="0"/>
              <a:t>- קופות הגמל מונות כ-581 סוגים שונים של קופות נכון ל-2013. מגוון רחב לעיתים נחשב לחסרון אך כאשר פונים אתם לייעוץ מקצועי, ניתן לבחון מקרוב מספר רב של מוצרים אשר כל אחד מהם משקף אפיקי השקעה שונים ודומים היכולים להתאים ע"פ אופי החוסך ורמת לקיחת הסיכון שהוא חפץ. זוהי גזרה רחבה של מוצרים שמאפשרת חופש בחירה </a:t>
            </a:r>
            <a:r>
              <a:rPr lang="he-IL" dirty="0" err="1"/>
              <a:t>אמיתי</a:t>
            </a:r>
            <a:r>
              <a:rPr lang="he-IL" dirty="0"/>
              <a:t> אך מנגד חייבת להיות מושכלת ומקצועית. </a:t>
            </a:r>
            <a:endParaRPr lang="en-US" dirty="0"/>
          </a:p>
          <a:p>
            <a:r>
              <a:rPr lang="he-IL" dirty="0"/>
              <a:t>    </a:t>
            </a:r>
            <a:endParaRPr lang="en-US" dirty="0"/>
          </a:p>
          <a:p>
            <a:r>
              <a:rPr lang="he-IL" b="1" u="sng" dirty="0"/>
              <a:t>השוואה בין קופות אחרות </a:t>
            </a:r>
            <a:r>
              <a:rPr lang="he-IL" dirty="0"/>
              <a:t>- זהו  מוצר אשר קל יחסית לבצע השוואה בין הקופות כאשר אחוזי החשיפה לסיכון די ברורים והרכב ההשקעות גם כן. אין ספק שבחירת קופה דורשת ידע מעמיק בהבנת יסודות ואפיקי ההשקעה. כמו כן, בשל פשטות המוצר וחוסר </a:t>
            </a:r>
            <a:r>
              <a:rPr lang="he-IL" dirty="0" err="1"/>
              <a:t>המצאותו</a:t>
            </a:r>
            <a:r>
              <a:rPr lang="he-IL" dirty="0"/>
              <a:t> של מרכיב ביטוחי, ניתן יחסית בקלות יותר לבצע השוואה לפני שבוחנים מעבר לקופה רווחית יותר.</a:t>
            </a:r>
            <a:endParaRPr lang="en-US" dirty="0"/>
          </a:p>
        </p:txBody>
      </p:sp>
    </p:spTree>
    <p:extLst>
      <p:ext uri="{BB962C8B-B14F-4D97-AF65-F5344CB8AC3E}">
        <p14:creationId xmlns:p14="http://schemas.microsoft.com/office/powerpoint/2010/main" val="412316691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131840" y="404664"/>
            <a:ext cx="532859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he-IL" sz="2800" b="1" dirty="0"/>
              <a:t>חסרונות של קופת הגמל</a:t>
            </a:r>
            <a:endParaRPr lang="he-IL" sz="2800" dirty="0"/>
          </a:p>
        </p:txBody>
      </p:sp>
      <p:sp>
        <p:nvSpPr>
          <p:cNvPr id="3" name="מלבן 2"/>
          <p:cNvSpPr/>
          <p:nvPr/>
        </p:nvSpPr>
        <p:spPr>
          <a:xfrm>
            <a:off x="467544" y="1268760"/>
            <a:ext cx="8208912" cy="5355312"/>
          </a:xfrm>
          <a:prstGeom prst="rect">
            <a:avLst/>
          </a:prstGeom>
        </p:spPr>
        <p:txBody>
          <a:bodyPr wrap="square">
            <a:spAutoFit/>
          </a:bodyPr>
          <a:lstStyle/>
          <a:p>
            <a:r>
              <a:rPr lang="he-IL" b="1" u="sng" dirty="0"/>
              <a:t>ללא מרכיב ביטוחי </a:t>
            </a:r>
            <a:r>
              <a:rPr lang="he-IL" dirty="0"/>
              <a:t>- מרכיב ביטוחי הוא חלק שללא ספק מקנה בטחון בשמירה על רמת חיי המשפחה בעת אירוע קיצוני. יש הבוחנים מוצר פנסיוני המשלב גם חסכון וגם הגנה עבור המשפחה. מוצר זה אינו מתאים כלל. יש מצבים בודדים בהם נתקלתי בו בתי השקעות שילבו מוצר זה (מול חברת ביטוח) עם מרכיב ביטוחי בגובה החיסכון הצבור.</a:t>
            </a:r>
          </a:p>
          <a:p>
            <a:r>
              <a:rPr lang="he-IL" dirty="0"/>
              <a:t>    </a:t>
            </a:r>
            <a:br>
              <a:rPr lang="he-IL" dirty="0"/>
            </a:br>
            <a:r>
              <a:rPr lang="he-IL" b="1" u="sng" dirty="0"/>
              <a:t>תשלום לשחרור מתשלומי פרמיה </a:t>
            </a:r>
            <a:r>
              <a:rPr lang="he-IL" dirty="0"/>
              <a:t>-כאשר פונים אתם לבחירת מוצר זה חשוב להיות מודעים כי המעסיק אכן מבטח רובד שכר זה במידה וזו קופה להפקדות שוטפות אבל חשוב לא פחות האם קיים הסדר של שחרור תשלומי פרמיה עבור קופה זו בעת קרות אירוע של אובדן כושר עבודה.</a:t>
            </a:r>
          </a:p>
          <a:p>
            <a:r>
              <a:rPr lang="he-IL" dirty="0"/>
              <a:t>    </a:t>
            </a:r>
          </a:p>
          <a:p>
            <a:r>
              <a:rPr lang="he-IL" b="1" u="sng" dirty="0"/>
              <a:t>אופן קבלת הכספים </a:t>
            </a:r>
            <a:r>
              <a:rPr lang="he-IL" dirty="0"/>
              <a:t>-קופת גמל היא קופה אשר מוגבל במידה </a:t>
            </a:r>
            <a:r>
              <a:rPr lang="he-IL" dirty="0" err="1"/>
              <a:t>מסויימת</a:t>
            </a:r>
            <a:r>
              <a:rPr lang="he-IL" dirty="0"/>
              <a:t> באפשרויות חיסכון הכסף. היא קופה אשר מאפשרת משיכת כספים בדרך של סכום חד פעמי. יש חוסכים אשר עבורם חסכון נוסף הוא השלמה נוספת </a:t>
            </a:r>
            <a:r>
              <a:rPr lang="he-IL" dirty="0" err="1"/>
              <a:t>לגדלת</a:t>
            </a:r>
            <a:r>
              <a:rPr lang="he-IL" dirty="0"/>
              <a:t> הפנסיה העתידית שלו. ולכן, אפיק זה הוא די מוגבל </a:t>
            </a:r>
            <a:r>
              <a:rPr lang="he-IL" dirty="0" err="1"/>
              <a:t>ומצמם</a:t>
            </a:r>
            <a:r>
              <a:rPr lang="he-IL" dirty="0"/>
              <a:t> את אפשרויות הבחירה.</a:t>
            </a:r>
          </a:p>
          <a:p>
            <a:r>
              <a:rPr lang="he-IL" dirty="0"/>
              <a:t>    </a:t>
            </a:r>
          </a:p>
          <a:p>
            <a:r>
              <a:rPr lang="he-IL" b="1" u="sng" dirty="0"/>
              <a:t>מגוון רחב של אפיקי השקעה </a:t>
            </a:r>
            <a:r>
              <a:rPr lang="he-IL" dirty="0"/>
              <a:t>- באותה מידה שפרמטר זה מוצג כיתרון, ניתן לומר כי בשל ריבוי האפשרויות, מוצאים את עצמם חוסכים רבים </a:t>
            </a:r>
            <a:r>
              <a:rPr lang="he-IL" dirty="0" err="1"/>
              <a:t>אובדי</a:t>
            </a:r>
            <a:r>
              <a:rPr lang="he-IL" dirty="0"/>
              <a:t> עצות ולבסוף בוחרים במסלולים שבדיעבד מתבררים כמוטעים או לחילופין משאירים את הבחירה "לאלה שיודעים טוב יותר ". </a:t>
            </a:r>
          </a:p>
        </p:txBody>
      </p:sp>
    </p:spTree>
    <p:extLst>
      <p:ext uri="{BB962C8B-B14F-4D97-AF65-F5344CB8AC3E}">
        <p14:creationId xmlns:p14="http://schemas.microsoft.com/office/powerpoint/2010/main" val="28515537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771799" y="769058"/>
            <a:ext cx="5354351"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he-IL" sz="3200" b="1" dirty="0"/>
              <a:t>מתי כדאי לבחור בקופת גמל?</a:t>
            </a:r>
            <a:endParaRPr lang="he-IL" sz="3200" dirty="0"/>
          </a:p>
        </p:txBody>
      </p:sp>
      <p:sp>
        <p:nvSpPr>
          <p:cNvPr id="3" name="מלבן 2"/>
          <p:cNvSpPr/>
          <p:nvPr/>
        </p:nvSpPr>
        <p:spPr>
          <a:xfrm>
            <a:off x="827584" y="1772816"/>
            <a:ext cx="7471929" cy="4154984"/>
          </a:xfrm>
          <a:prstGeom prst="rect">
            <a:avLst/>
          </a:prstGeom>
        </p:spPr>
        <p:txBody>
          <a:bodyPr wrap="square">
            <a:spAutoFit/>
          </a:bodyPr>
          <a:lstStyle/>
          <a:p>
            <a:r>
              <a:rPr lang="he-IL" sz="2400" b="1" dirty="0"/>
              <a:t>בבואנו לקבל פתרון לחסכון הפנסיוני חשוב להבין מדוע לבחור קופת גמל ולא מכשיר פיננסי אחר. </a:t>
            </a:r>
            <a:endParaRPr lang="he-IL" sz="2400" b="1" dirty="0" smtClean="0"/>
          </a:p>
          <a:p>
            <a:endParaRPr lang="he-IL" sz="2400" b="1" dirty="0" smtClean="0"/>
          </a:p>
          <a:p>
            <a:r>
              <a:rPr lang="he-IL" sz="2400" b="1" dirty="0" smtClean="0"/>
              <a:t>ישנם </a:t>
            </a:r>
            <a:r>
              <a:rPr lang="he-IL" sz="2400" b="1" dirty="0"/>
              <a:t>בעלי שכר גבוה שניתן לצרף קופה זו כהשלמה בהתאם לאילוצים הקיים בשוק, האם המעסיק על רובד שכר זה ישלם כיסוי אובדן כושר עבודה וזאת בחינה אישית עם כל אחד ואחד, האם החברה המנהלת תשלם את כספי </a:t>
            </a:r>
            <a:r>
              <a:rPr lang="he-IL" sz="2400" b="1" dirty="0" err="1"/>
              <a:t>החסכון</a:t>
            </a:r>
            <a:r>
              <a:rPr lang="he-IL" sz="2400" b="1" dirty="0"/>
              <a:t> בקרות מקרה של אובדן כושר</a:t>
            </a:r>
            <a:r>
              <a:rPr lang="he-IL" sz="2400" b="1" dirty="0" smtClean="0"/>
              <a:t>?</a:t>
            </a:r>
          </a:p>
          <a:p>
            <a:r>
              <a:rPr lang="he-IL" sz="2400" b="1" dirty="0" smtClean="0"/>
              <a:t> </a:t>
            </a:r>
            <a:r>
              <a:rPr lang="he-IL" sz="2400" b="1" dirty="0"/>
              <a:t>כל אלה הם חלק מרשימה שלמה שחשוב לבחון בליווי של  ייעוץ אובייקטיבי ומקצועי היכול להשפיע על הגדלת </a:t>
            </a:r>
            <a:r>
              <a:rPr lang="he-IL" sz="2400" b="1" dirty="0" err="1"/>
              <a:t>החסכון</a:t>
            </a:r>
            <a:r>
              <a:rPr lang="he-IL" sz="2400" b="1" dirty="0"/>
              <a:t> שלכם.</a:t>
            </a:r>
          </a:p>
        </p:txBody>
      </p:sp>
    </p:spTree>
    <p:extLst>
      <p:ext uri="{BB962C8B-B14F-4D97-AF65-F5344CB8AC3E}">
        <p14:creationId xmlns:p14="http://schemas.microsoft.com/office/powerpoint/2010/main" val="78883731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971600" y="332656"/>
            <a:ext cx="748883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he-IL" sz="2800" b="1" dirty="0"/>
              <a:t>מעבר של כספים בין </a:t>
            </a:r>
            <a:r>
              <a:rPr lang="he-IL" sz="2800" b="1" dirty="0" err="1"/>
              <a:t>תוכניות</a:t>
            </a:r>
            <a:r>
              <a:rPr lang="he-IL" sz="2800" b="1" dirty="0"/>
              <a:t>. לאיזו קופה ניתן ?</a:t>
            </a:r>
            <a:endParaRPr lang="he-IL" sz="2800" dirty="0"/>
          </a:p>
        </p:txBody>
      </p:sp>
      <p:sp>
        <p:nvSpPr>
          <p:cNvPr id="3" name="מלבן 2"/>
          <p:cNvSpPr/>
          <p:nvPr/>
        </p:nvSpPr>
        <p:spPr>
          <a:xfrm>
            <a:off x="827584" y="1484784"/>
            <a:ext cx="7776864" cy="4801314"/>
          </a:xfrm>
          <a:prstGeom prst="rect">
            <a:avLst/>
          </a:prstGeom>
        </p:spPr>
        <p:txBody>
          <a:bodyPr wrap="square">
            <a:spAutoFit/>
          </a:bodyPr>
          <a:lstStyle/>
          <a:p>
            <a:r>
              <a:rPr lang="he-IL" dirty="0"/>
              <a:t>כפי שציינתי בתחילת הפרק על קופות הגמל, התחום הפנסיוני לא במקרה לא מובן וקשה להבנה ע"י האזרח הממוצע. בענף זה מתחוללות כמעט מידי שנה שינויים רגולטוריים ולכן, האדם הנמצא מחוץ לתחום, מתקשה לעקוב ולשלוט בכספיו ובצדק. גם כאן לצערי יש לי בשורות לא מעודדות אך מנגד תמיד ניתנת לכם ההזדמנות לפנות אלינו ונסייע בצורה המקיפה והמקצועית ביותר להיות לכם לעזר.</a:t>
            </a:r>
          </a:p>
          <a:p>
            <a:r>
              <a:rPr lang="he-IL" dirty="0"/>
              <a:t>    </a:t>
            </a:r>
            <a:br>
              <a:rPr lang="he-IL" dirty="0"/>
            </a:br>
            <a:r>
              <a:rPr lang="he-IL" dirty="0"/>
              <a:t>רבים </a:t>
            </a:r>
            <a:r>
              <a:rPr lang="he-IL" dirty="0" err="1"/>
              <a:t>מאיתנו</a:t>
            </a:r>
            <a:r>
              <a:rPr lang="he-IL" dirty="0"/>
              <a:t> מבינים כי העולם הפנסיוני הוא דינמי ובין היתר דורש מעבר של כספים מקופה אחת לקופה טובה יותר אך, חוששים שמא נבצע מהלך מוטעה אשר עלול לפגוע בכספי </a:t>
            </a:r>
            <a:r>
              <a:rPr lang="he-IL" dirty="0" err="1"/>
              <a:t>החסכון</a:t>
            </a:r>
            <a:r>
              <a:rPr lang="he-IL" dirty="0"/>
              <a:t>.</a:t>
            </a:r>
          </a:p>
          <a:p>
            <a:r>
              <a:rPr lang="he-IL" dirty="0"/>
              <a:t>    </a:t>
            </a:r>
            <a:br>
              <a:rPr lang="he-IL" dirty="0"/>
            </a:br>
            <a:r>
              <a:rPr lang="he-IL" b="1" dirty="0"/>
              <a:t>מעבר של כספים הוא אפשרי אך חשוב לשים לב למספר פרמטרים:</a:t>
            </a:r>
            <a:br>
              <a:rPr lang="he-IL" b="1" dirty="0"/>
            </a:br>
            <a:r>
              <a:rPr lang="he-IL" dirty="0"/>
              <a:t>לכל קופה יש אופי שונה של סוג הכסף שנחסך בה. לכל קופה ישנה מטרה כיצד יקבל החוסך את כספו ביום בו </a:t>
            </a:r>
            <a:r>
              <a:rPr lang="he-IL" dirty="0" err="1"/>
              <a:t>יגש</a:t>
            </a:r>
            <a:r>
              <a:rPr lang="he-IL" dirty="0"/>
              <a:t> לפדות את הכספים. לכן, בעת העברה, עלינו לשים לב כי עמדנו בכללים וביצוע העברת הכספים </a:t>
            </a:r>
            <a:r>
              <a:rPr lang="he-IL" dirty="0" err="1"/>
              <a:t>תיהיה</a:t>
            </a:r>
            <a:r>
              <a:rPr lang="he-IL" dirty="0"/>
              <a:t> מקופה מסוג אחד לסוג אפשרי אחר. במאמר המורחב מפורטים תפריט האפשרויות, לוחות זמני העברת הכספים ע"פ חוק שבהם </a:t>
            </a:r>
            <a:r>
              <a:rPr lang="he-IL" dirty="0" err="1"/>
              <a:t>מחוייבים</a:t>
            </a:r>
            <a:r>
              <a:rPr lang="he-IL" dirty="0"/>
              <a:t> מנהלי הקרנות לעמוד, זמן מקסימלי בו ניתן לבטל ביצוע פעולת העברה ואופן הביצוע בפועל.</a:t>
            </a:r>
          </a:p>
        </p:txBody>
      </p:sp>
    </p:spTree>
    <p:extLst>
      <p:ext uri="{BB962C8B-B14F-4D97-AF65-F5344CB8AC3E}">
        <p14:creationId xmlns:p14="http://schemas.microsoft.com/office/powerpoint/2010/main" val="128431920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635896" y="476672"/>
            <a:ext cx="475252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he-IL" sz="2800" b="1" dirty="0"/>
              <a:t>מעבר בין קרנות הפנסיה</a:t>
            </a:r>
            <a:endParaRPr lang="he-IL" sz="2800" dirty="0"/>
          </a:p>
        </p:txBody>
      </p:sp>
      <p:sp>
        <p:nvSpPr>
          <p:cNvPr id="3" name="מלבן 2"/>
          <p:cNvSpPr/>
          <p:nvPr/>
        </p:nvSpPr>
        <p:spPr>
          <a:xfrm>
            <a:off x="156097" y="1268760"/>
            <a:ext cx="8860182" cy="5355312"/>
          </a:xfrm>
          <a:prstGeom prst="rect">
            <a:avLst/>
          </a:prstGeom>
        </p:spPr>
        <p:txBody>
          <a:bodyPr wrap="none">
            <a:spAutoFit/>
          </a:bodyPr>
          <a:lstStyle/>
          <a:p>
            <a:r>
              <a:rPr lang="he-IL" b="1" u="sng" dirty="0"/>
              <a:t>תנאים </a:t>
            </a:r>
            <a:r>
              <a:rPr lang="he-IL" b="1" u="sng" dirty="0" smtClean="0"/>
              <a:t>והגבלות</a:t>
            </a:r>
          </a:p>
          <a:p>
            <a:r>
              <a:rPr lang="he-IL" dirty="0"/>
              <a:t>קופה אשר בבעלות המעסיק - במקרה זה נדרש אישור חתום מהמעסיק ובכך נותן הרשאה </a:t>
            </a:r>
            <a:r>
              <a:rPr lang="he-IL" dirty="0" smtClean="0"/>
              <a:t>לקופה</a:t>
            </a:r>
          </a:p>
          <a:p>
            <a:r>
              <a:rPr lang="he-IL" dirty="0" smtClean="0"/>
              <a:t> </a:t>
            </a:r>
            <a:r>
              <a:rPr lang="he-IL" dirty="0"/>
              <a:t>להעביר את זכויות העובד לקופה המקבלת (החדשה). </a:t>
            </a:r>
          </a:p>
          <a:p>
            <a:r>
              <a:rPr lang="he-IL" dirty="0"/>
              <a:t>     </a:t>
            </a:r>
            <a:br>
              <a:rPr lang="he-IL" dirty="0"/>
            </a:br>
            <a:r>
              <a:rPr lang="he-IL" dirty="0"/>
              <a:t>במקרה של סיום עבודה אצל מעסיק א' ומעבר למעסיק ב' יש להמציא אישור שחרור התוכנית.</a:t>
            </a:r>
            <a:br>
              <a:rPr lang="he-IL" dirty="0"/>
            </a:br>
            <a:r>
              <a:rPr lang="he-IL" dirty="0"/>
              <a:t>מעבר בין 2 קופות תחת ואתו מעסיק, </a:t>
            </a:r>
            <a:r>
              <a:rPr lang="he-IL" dirty="0" err="1"/>
              <a:t>תדרש</a:t>
            </a:r>
            <a:r>
              <a:rPr lang="he-IL" dirty="0"/>
              <a:t> חתימת מעסיק בלבד.</a:t>
            </a:r>
          </a:p>
          <a:p>
            <a:r>
              <a:rPr lang="he-IL" dirty="0"/>
              <a:t>     </a:t>
            </a:r>
            <a:br>
              <a:rPr lang="he-IL" dirty="0"/>
            </a:br>
            <a:r>
              <a:rPr lang="he-IL" b="1" dirty="0"/>
              <a:t>לא ניתן להעביר לבצע העברת כספים לקרן מקבלת (חדשה) במקרה של:</a:t>
            </a:r>
            <a:endParaRPr lang="he-IL" dirty="0"/>
          </a:p>
          <a:p>
            <a:r>
              <a:rPr lang="he-IL" dirty="0"/>
              <a:t>     </a:t>
            </a:r>
          </a:p>
          <a:p>
            <a:pPr marL="342900" indent="-342900">
              <a:buFont typeface="Wingdings" panose="05000000000000000000" pitchFamily="2" charset="2"/>
              <a:buChar char="§"/>
            </a:pPr>
            <a:r>
              <a:rPr lang="he-IL" dirty="0"/>
              <a:t>למבוטח משולמת פנסיית זקנה מהקרן המעבירה (הקופה הישנה</a:t>
            </a:r>
            <a:r>
              <a:rPr lang="he-IL" dirty="0" smtClean="0"/>
              <a:t>)</a:t>
            </a:r>
            <a:endParaRPr lang="he-IL" dirty="0"/>
          </a:p>
          <a:p>
            <a:pPr marL="342900" indent="-342900">
              <a:buFont typeface="Wingdings" panose="05000000000000000000" pitchFamily="2" charset="2"/>
              <a:buChar char="§"/>
            </a:pPr>
            <a:r>
              <a:rPr lang="he-IL" dirty="0"/>
              <a:t>המבוטח זכאי לפנסיית נכות מהקרן המעבירה, וכל עוד הוא זכאי לפנסיה </a:t>
            </a:r>
            <a:r>
              <a:rPr lang="he-IL" dirty="0" smtClean="0"/>
              <a:t>כאמור</a:t>
            </a:r>
            <a:endParaRPr lang="he-IL" dirty="0"/>
          </a:p>
          <a:p>
            <a:pPr marL="342900" indent="-342900">
              <a:buFont typeface="Wingdings" panose="05000000000000000000" pitchFamily="2" charset="2"/>
              <a:buChar char="§"/>
            </a:pPr>
            <a:r>
              <a:rPr lang="he-IL" dirty="0"/>
              <a:t>הוטל צו עיקול על כספי המבוטח בקרן הפנסיה המעבירה, וכל עוד לא הוסר הצו </a:t>
            </a:r>
            <a:r>
              <a:rPr lang="he-IL" dirty="0" smtClean="0"/>
              <a:t>האמור</a:t>
            </a:r>
            <a:r>
              <a:rPr lang="he-IL" dirty="0"/>
              <a:t>   </a:t>
            </a:r>
          </a:p>
          <a:p>
            <a:pPr marL="342900" indent="-342900">
              <a:buFont typeface="Wingdings" panose="05000000000000000000" pitchFamily="2" charset="2"/>
              <a:buChar char="§"/>
            </a:pPr>
            <a:r>
              <a:rPr lang="he-IL" dirty="0"/>
              <a:t>מעבידו הנוכחי של המבוטח העובר לא הצהיר כי אין לו חוב לקרן המעבירה בשל המבוטח, </a:t>
            </a:r>
            <a:endParaRPr lang="he-IL" dirty="0" smtClean="0"/>
          </a:p>
          <a:p>
            <a:r>
              <a:rPr lang="he-IL" dirty="0" smtClean="0"/>
              <a:t>וכל </a:t>
            </a:r>
            <a:r>
              <a:rPr lang="he-IL" dirty="0"/>
              <a:t>עוד  </a:t>
            </a:r>
            <a:r>
              <a:rPr lang="he-IL" dirty="0" smtClean="0"/>
              <a:t>לא הצהיר </a:t>
            </a:r>
          </a:p>
          <a:p>
            <a:pPr marL="342900" indent="-342900">
              <a:buFont typeface="Wingdings" panose="05000000000000000000" pitchFamily="2" charset="2"/>
              <a:buChar char="§"/>
            </a:pPr>
            <a:r>
              <a:rPr lang="he-IL" dirty="0" smtClean="0"/>
              <a:t>בעת </a:t>
            </a:r>
            <a:r>
              <a:rPr lang="he-IL" dirty="0"/>
              <a:t>התנהלות תביעה מהקרן שטרם </a:t>
            </a:r>
            <a:r>
              <a:rPr lang="he-IL" dirty="0" smtClean="0"/>
              <a:t>הסתיימה</a:t>
            </a:r>
            <a:endParaRPr lang="he-IL" dirty="0"/>
          </a:p>
          <a:p>
            <a:pPr marL="342900" indent="-342900">
              <a:buFont typeface="Wingdings" panose="05000000000000000000" pitchFamily="2" charset="2"/>
              <a:buChar char="§"/>
            </a:pPr>
            <a:r>
              <a:rPr lang="he-IL" dirty="0"/>
              <a:t>המבוטח זכאי לפנסיית נכות מהקרן המעבירה, וכל עוד הוא זכאי לפנסיה</a:t>
            </a:r>
          </a:p>
          <a:p>
            <a:endParaRPr lang="he-IL" dirty="0"/>
          </a:p>
          <a:p>
            <a:r>
              <a:rPr lang="he-IL" dirty="0"/>
              <a:t>   </a:t>
            </a:r>
          </a:p>
          <a:p>
            <a:endParaRPr lang="he-IL" dirty="0"/>
          </a:p>
        </p:txBody>
      </p:sp>
    </p:spTree>
    <p:extLst>
      <p:ext uri="{BB962C8B-B14F-4D97-AF65-F5344CB8AC3E}">
        <p14:creationId xmlns:p14="http://schemas.microsoft.com/office/powerpoint/2010/main" val="332070406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131840" y="147138"/>
            <a:ext cx="54006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he-IL" sz="4000" b="1" dirty="0"/>
              <a:t>לוח זמנים בהעברה</a:t>
            </a:r>
            <a:endParaRPr lang="he-IL" sz="4000" dirty="0"/>
          </a:p>
        </p:txBody>
      </p:sp>
      <p:sp>
        <p:nvSpPr>
          <p:cNvPr id="3" name="מלבן 2"/>
          <p:cNvSpPr/>
          <p:nvPr/>
        </p:nvSpPr>
        <p:spPr>
          <a:xfrm>
            <a:off x="351160" y="1504761"/>
            <a:ext cx="8640960" cy="5355312"/>
          </a:xfrm>
          <a:prstGeom prst="rect">
            <a:avLst/>
          </a:prstGeom>
        </p:spPr>
        <p:txBody>
          <a:bodyPr wrap="square">
            <a:spAutoFit/>
          </a:bodyPr>
          <a:lstStyle/>
          <a:p>
            <a:r>
              <a:rPr lang="he-IL" dirty="0"/>
              <a:t>זהו תהליך לא פשוט להבנה אך </a:t>
            </a:r>
            <a:r>
              <a:rPr lang="he-IL" dirty="0" err="1"/>
              <a:t>ניסתי</a:t>
            </a:r>
            <a:r>
              <a:rPr lang="he-IL" dirty="0"/>
              <a:t> לפשט זאת ככל האפשר.</a:t>
            </a:r>
          </a:p>
          <a:p>
            <a:r>
              <a:rPr lang="he-IL" dirty="0"/>
              <a:t/>
            </a:r>
            <a:br>
              <a:rPr lang="he-IL" dirty="0"/>
            </a:br>
            <a:r>
              <a:rPr lang="he-IL" b="1" dirty="0"/>
              <a:t>המועד הקובע</a:t>
            </a:r>
            <a:r>
              <a:rPr lang="he-IL" b="1" dirty="0" smtClean="0"/>
              <a:t>:</a:t>
            </a:r>
            <a:r>
              <a:rPr lang="he-IL" dirty="0"/>
              <a:t>    </a:t>
            </a:r>
          </a:p>
          <a:p>
            <a:r>
              <a:rPr lang="he-IL" dirty="0"/>
              <a:t> מבוטח פעיל : ההפקדה הראשונה לקרן החדשה או מועד כתב ההתחייבות  המאוחר </a:t>
            </a:r>
            <a:r>
              <a:rPr lang="he-IL" dirty="0" err="1"/>
              <a:t>מבינהם</a:t>
            </a:r>
            <a:r>
              <a:rPr lang="he-IL" dirty="0"/>
              <a:t> (מן הסתם </a:t>
            </a:r>
            <a:r>
              <a:rPr lang="he-IL" dirty="0" err="1"/>
              <a:t>הההפקדה</a:t>
            </a:r>
            <a:r>
              <a:rPr lang="he-IL" dirty="0"/>
              <a:t> הראשונה היא המאוחרת). עד (מקסימום) 180 יום מיום כתב ההתחייבות ועד ההפקדה הראשונה.</a:t>
            </a:r>
          </a:p>
          <a:p>
            <a:r>
              <a:rPr lang="he-IL" dirty="0"/>
              <a:t> מבוטח לא פעיל: יום כתב ההתחייבות</a:t>
            </a:r>
          </a:p>
          <a:p>
            <a:r>
              <a:rPr lang="he-IL" dirty="0"/>
              <a:t>     </a:t>
            </a:r>
            <a:br>
              <a:rPr lang="he-IL" dirty="0"/>
            </a:br>
            <a:r>
              <a:rPr lang="he-IL" b="1" dirty="0"/>
              <a:t>ההוראה להעברת הכספים </a:t>
            </a:r>
            <a:r>
              <a:rPr lang="he-IL" b="1" dirty="0" err="1"/>
              <a:t>תיהיה</a:t>
            </a:r>
            <a:r>
              <a:rPr lang="he-IL" b="1" dirty="0"/>
              <a:t> מותנית ב:</a:t>
            </a:r>
            <a:endParaRPr lang="he-IL" dirty="0"/>
          </a:p>
          <a:p>
            <a:r>
              <a:rPr lang="he-IL" dirty="0"/>
              <a:t>     </a:t>
            </a:r>
          </a:p>
          <a:p>
            <a:r>
              <a:rPr lang="he-IL" dirty="0"/>
              <a:t>התחייבות בחתימה ע"י הקרן המקבלת (החדשה) לא יאוחר מ-21 ימי עסקים ממועד חתימתו של המבוטח, לגבי המשך התהליך ולא חלפו למעלה מ-180 ימים ממועד חתימת כתב ההתחייבות ועד למועד התשלום לראשונה.</a:t>
            </a:r>
          </a:p>
          <a:p>
            <a:r>
              <a:rPr lang="he-IL" dirty="0"/>
              <a:t>אפשר לסכם זאת:</a:t>
            </a:r>
          </a:p>
          <a:p>
            <a:r>
              <a:rPr lang="he-IL" dirty="0"/>
              <a:t>     </a:t>
            </a:r>
            <a:br>
              <a:rPr lang="he-IL" dirty="0"/>
            </a:br>
            <a:r>
              <a:rPr lang="he-IL" dirty="0"/>
              <a:t>כי בתהליך העברת הכספים, על הקרן החדשה מוטלת החובה לאשר תוך 21 יום שהיא מוכנה להמשך התהליך ושלא יחלפו מעל ל180 ימים בין מועד כתב ההתחייבות </a:t>
            </a:r>
            <a:r>
              <a:rPr lang="he-IL" dirty="0" err="1"/>
              <a:t>שלהמבוטח</a:t>
            </a:r>
            <a:r>
              <a:rPr lang="he-IL" dirty="0"/>
              <a:t> ועד התשלום הראשון בקופה החדשה.</a:t>
            </a:r>
            <a:br>
              <a:rPr lang="he-IL" dirty="0"/>
            </a:br>
            <a:r>
              <a:rPr lang="he-IL" dirty="0"/>
              <a:t> </a:t>
            </a:r>
          </a:p>
        </p:txBody>
      </p:sp>
    </p:spTree>
    <p:extLst>
      <p:ext uri="{BB962C8B-B14F-4D97-AF65-F5344CB8AC3E}">
        <p14:creationId xmlns:p14="http://schemas.microsoft.com/office/powerpoint/2010/main" val="402600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1066800"/>
          </a:xfrm>
        </p:spPr>
        <p:txBody>
          <a:bodyPr/>
          <a:lstStyle/>
          <a:p>
            <a:pPr algn="just"/>
            <a:r>
              <a:rPr lang="he-IL" dirty="0" smtClean="0"/>
              <a:t>חוזה עתידי –</a:t>
            </a:r>
            <a:r>
              <a:rPr lang="en-US" dirty="0" smtClean="0"/>
              <a:t>Forward </a:t>
            </a:r>
            <a:endParaRPr lang="he-IL" dirty="0"/>
          </a:p>
        </p:txBody>
      </p:sp>
      <p:sp>
        <p:nvSpPr>
          <p:cNvPr id="3" name="Content Placeholder 2"/>
          <p:cNvSpPr>
            <a:spLocks noGrp="1"/>
          </p:cNvSpPr>
          <p:nvPr>
            <p:ph idx="1"/>
          </p:nvPr>
        </p:nvSpPr>
        <p:spPr>
          <a:xfrm>
            <a:off x="457200" y="2133600"/>
            <a:ext cx="8458200" cy="4440936"/>
          </a:xfrm>
        </p:spPr>
        <p:txBody>
          <a:bodyPr/>
          <a:lstStyle/>
          <a:p>
            <a:pPr marL="109728" indent="0">
              <a:buNone/>
            </a:pPr>
            <a:r>
              <a:rPr lang="he-IL" dirty="0">
                <a:cs typeface="+mj-cs"/>
              </a:rPr>
              <a:t>חוזים מסוג </a:t>
            </a:r>
            <a:r>
              <a:rPr lang="he-IL" dirty="0" err="1">
                <a:cs typeface="+mj-cs"/>
              </a:rPr>
              <a:t>פורוורד</a:t>
            </a:r>
            <a:r>
              <a:rPr lang="he-IL" dirty="0">
                <a:cs typeface="+mj-cs"/>
              </a:rPr>
              <a:t> </a:t>
            </a:r>
            <a:r>
              <a:rPr lang="en-US" dirty="0" smtClean="0">
                <a:cs typeface="+mj-cs"/>
              </a:rPr>
              <a:t>(Forward </a:t>
            </a:r>
            <a:r>
              <a:rPr lang="en-US" dirty="0">
                <a:cs typeface="+mj-cs"/>
              </a:rPr>
              <a:t>contracts) </a:t>
            </a:r>
            <a:r>
              <a:rPr lang="he-IL" dirty="0">
                <a:cs typeface="+mj-cs"/>
              </a:rPr>
              <a:t>הם חוזים ייחודיים, הנסחרים בין צדדים המכירים זה את זה (בדרך כלל בין לקוח לבנק). </a:t>
            </a:r>
            <a:endParaRPr lang="he-IL" dirty="0" smtClean="0">
              <a:cs typeface="+mj-cs"/>
            </a:endParaRPr>
          </a:p>
          <a:p>
            <a:pPr marL="109728" indent="0">
              <a:buNone/>
            </a:pPr>
            <a:r>
              <a:rPr lang="he-IL" dirty="0" smtClean="0">
                <a:cs typeface="+mj-cs"/>
              </a:rPr>
              <a:t>חוזה </a:t>
            </a:r>
            <a:r>
              <a:rPr lang="he-IL" dirty="0" err="1">
                <a:cs typeface="+mj-cs"/>
              </a:rPr>
              <a:t>הפורוורד</a:t>
            </a:r>
            <a:r>
              <a:rPr lang="he-IL" dirty="0">
                <a:cs typeface="+mj-cs"/>
              </a:rPr>
              <a:t> מבטיח לרוכש מחיר לנכס בזמן עתידי, כך שביום פירעון החוזה תבוצע העברה של הנכס מהמוכר לקונה במחיר שסוכם. </a:t>
            </a:r>
            <a:endParaRPr lang="he-IL" dirty="0" smtClean="0">
              <a:cs typeface="+mj-cs"/>
            </a:endParaRPr>
          </a:p>
          <a:p>
            <a:pPr marL="109728" indent="0">
              <a:buNone/>
            </a:pPr>
            <a:r>
              <a:rPr lang="he-IL" dirty="0" smtClean="0">
                <a:cs typeface="+mj-cs"/>
              </a:rPr>
              <a:t>עיקר </a:t>
            </a:r>
            <a:r>
              <a:rPr lang="he-IL" dirty="0">
                <a:cs typeface="+mj-cs"/>
              </a:rPr>
              <a:t>חוזי </a:t>
            </a:r>
            <a:r>
              <a:rPr lang="he-IL" dirty="0" err="1">
                <a:cs typeface="+mj-cs"/>
              </a:rPr>
              <a:t>הפורוורד</a:t>
            </a:r>
            <a:r>
              <a:rPr lang="he-IL" dirty="0">
                <a:cs typeface="+mj-cs"/>
              </a:rPr>
              <a:t> בישראל נעשים בעיקר </a:t>
            </a:r>
            <a:r>
              <a:rPr lang="he-IL" dirty="0" smtClean="0">
                <a:cs typeface="+mj-cs"/>
              </a:rPr>
              <a:t>בחדרי העסקאות של </a:t>
            </a:r>
            <a:r>
              <a:rPr lang="he-IL" dirty="0">
                <a:cs typeface="+mj-cs"/>
              </a:rPr>
              <a:t>הבנקים, כנגד חשיפת שערי מט"ח של מטבעות זרים מול השקל</a:t>
            </a:r>
            <a:r>
              <a:rPr lang="he-IL" dirty="0"/>
              <a:t>.</a:t>
            </a:r>
          </a:p>
          <a:p>
            <a:endParaRPr lang="he-IL" dirty="0"/>
          </a:p>
        </p:txBody>
      </p:sp>
    </p:spTree>
    <p:extLst>
      <p:ext uri="{BB962C8B-B14F-4D97-AF65-F5344CB8AC3E}">
        <p14:creationId xmlns:p14="http://schemas.microsoft.com/office/powerpoint/2010/main" val="206346983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7504" y="692696"/>
            <a:ext cx="8676456" cy="5632311"/>
          </a:xfrm>
          <a:prstGeom prst="rect">
            <a:avLst/>
          </a:prstGeom>
        </p:spPr>
        <p:txBody>
          <a:bodyPr wrap="square">
            <a:spAutoFit/>
          </a:bodyPr>
          <a:lstStyle/>
          <a:p>
            <a:r>
              <a:rPr lang="he-IL" dirty="0"/>
              <a:t>תוך 10 ימי עסקים מהמועד הקובע תעביר הקרן המקבלת (החדשה) לקרן המעבירה (הישנה) קובץ מרכז הכולל את פרטי המבוטחים שביקשו לבצע העברת הכספים</a:t>
            </a:r>
          </a:p>
          <a:p>
            <a:r>
              <a:rPr lang="he-IL" dirty="0"/>
              <a:t>     </a:t>
            </a:r>
          </a:p>
          <a:p>
            <a:r>
              <a:rPr lang="he-IL" dirty="0"/>
              <a:t>תודיע קרן הפנסיה הישנה לקרן החדשה  לא יאוחר מהיום ה- 15 לחודש העוקב לחודש שהתקבל הקובץ המרכז.</a:t>
            </a:r>
          </a:p>
          <a:p>
            <a:r>
              <a:rPr lang="he-IL" dirty="0"/>
              <a:t>יום העברת הכספים יהיה ה-5 בכל חודש שלאחר החודש </a:t>
            </a:r>
            <a:r>
              <a:rPr lang="he-IL" dirty="0" err="1"/>
              <a:t>הקלנדרי</a:t>
            </a:r>
            <a:r>
              <a:rPr lang="he-IL" dirty="0"/>
              <a:t> העוקב לחודש בו התקבל בחברה המנהלת של הקרן המעבירה הקובץ המרכז.</a:t>
            </a:r>
          </a:p>
          <a:p>
            <a:r>
              <a:rPr lang="he-IL" dirty="0"/>
              <a:t>     </a:t>
            </a:r>
          </a:p>
          <a:p>
            <a:r>
              <a:rPr lang="he-IL" dirty="0"/>
              <a:t>בגין כל יום עיכוב בהעברת הכספים תשלם החברה המנהלת של הקרן המעבירה לחברה המנהלת של הקרן המקבלת ריבית בשיעור ריבית הפיגורים</a:t>
            </a:r>
          </a:p>
          <a:p>
            <a:r>
              <a:rPr lang="he-IL" dirty="0"/>
              <a:t>     </a:t>
            </a:r>
          </a:p>
          <a:p>
            <a:r>
              <a:rPr lang="he-IL" dirty="0"/>
              <a:t>החברה המנהלת של הקרן המעבירה תמציא למבוטח העובר, לא יאוחר מ-30 ימי עסקים מיום העברת הכספים, טופס הכולל את כל המידע שהעבירה לחברה המנהלת של הקרן המקבלת</a:t>
            </a:r>
          </a:p>
          <a:p>
            <a:r>
              <a:rPr lang="he-IL" dirty="0"/>
              <a:t>     </a:t>
            </a:r>
          </a:p>
          <a:p>
            <a:r>
              <a:rPr lang="he-IL" dirty="0"/>
              <a:t>החברה המנהלת של הקרן המקבלת תמציא למבוטח העובר, לא יאוחר מ- 30 ימי עסקים מיום העברת הכספים, טופס הכולל את כל המידע שנמצא ברשותה לגביו</a:t>
            </a:r>
          </a:p>
          <a:p>
            <a:r>
              <a:rPr lang="he-IL" dirty="0"/>
              <a:t>     </a:t>
            </a:r>
          </a:p>
          <a:p>
            <a:r>
              <a:rPr lang="he-IL" dirty="0"/>
              <a:t>בכל תהליך </a:t>
            </a:r>
            <a:r>
              <a:rPr lang="he-IL" dirty="0" err="1"/>
              <a:t>ההעברת</a:t>
            </a:r>
            <a:r>
              <a:rPr lang="he-IL" dirty="0"/>
              <a:t> הקופה מאחת </a:t>
            </a:r>
            <a:r>
              <a:rPr lang="he-IL" dirty="0" err="1"/>
              <a:t>לשניה</a:t>
            </a:r>
            <a:r>
              <a:rPr lang="he-IL" dirty="0"/>
              <a:t>, ניתנת האפשרות למבוטח לא פעיל לחזור בו ולחתום על ביטול פעולת העברת הכספים תוך 18 ימי עסקים מיום כתב ההתחייבות של המבוטח/הבקשה. כל זאת נדרש לפנות לקרן המקבלת (החדשה). </a:t>
            </a:r>
          </a:p>
        </p:txBody>
      </p:sp>
    </p:spTree>
    <p:extLst>
      <p:ext uri="{BB962C8B-B14F-4D97-AF65-F5344CB8AC3E}">
        <p14:creationId xmlns:p14="http://schemas.microsoft.com/office/powerpoint/2010/main" val="381182221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403648" y="404664"/>
            <a:ext cx="698477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he-IL" sz="2800" b="1" dirty="0"/>
              <a:t>סוגי הקופות אשר ניתן לבצע ביניהם מעבר</a:t>
            </a:r>
            <a:endParaRPr lang="he-IL" sz="2800" dirty="0"/>
          </a:p>
        </p:txBody>
      </p:sp>
      <p:pic>
        <p:nvPicPr>
          <p:cNvPr id="1026" name="Picture 2" descr="מעבר בין קופ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72" y="1340768"/>
            <a:ext cx="7416824"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94534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619672" y="548679"/>
            <a:ext cx="6713697"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he-IL" sz="3200" b="1" dirty="0"/>
              <a:t>כיצד מתקבל התשלום בגיל הפרישה?</a:t>
            </a:r>
            <a:endParaRPr lang="he-IL" sz="3200" dirty="0"/>
          </a:p>
        </p:txBody>
      </p:sp>
      <p:sp>
        <p:nvSpPr>
          <p:cNvPr id="3" name="מלבן 2"/>
          <p:cNvSpPr/>
          <p:nvPr/>
        </p:nvSpPr>
        <p:spPr>
          <a:xfrm>
            <a:off x="827584" y="1556792"/>
            <a:ext cx="7848872" cy="5078313"/>
          </a:xfrm>
          <a:prstGeom prst="rect">
            <a:avLst/>
          </a:prstGeom>
        </p:spPr>
        <p:txBody>
          <a:bodyPr wrap="square">
            <a:spAutoFit/>
          </a:bodyPr>
          <a:lstStyle/>
          <a:p>
            <a:r>
              <a:rPr lang="he-IL" dirty="0"/>
              <a:t>בקופת גמל קיים שוני לגבי אופן תשלום כספים שנצברו בשל הפקדות לפני שנת 2008 לבין כספים שהופקדו לאחר שנת 2008. </a:t>
            </a:r>
            <a:br>
              <a:rPr lang="he-IL" dirty="0"/>
            </a:br>
            <a:r>
              <a:rPr lang="he-IL" dirty="0"/>
              <a:t>החיסכון שנצבר בשל הפקדות לפני שנת 2008 ישולם על ידי קופת הגמל כסכום חד פעמי, כשהחוסך יגיע לגיל הפרישה. </a:t>
            </a:r>
            <a:br>
              <a:rPr lang="he-IL" dirty="0"/>
            </a:br>
            <a:r>
              <a:rPr lang="he-IL" dirty="0"/>
              <a:t>לעומת זאת, כספים שיצברו בשל הפקדות לאחר שנת 2008, ישולמו לחוסך בדרך של פנסיה חודשית לכל ימי חייו של החוסך. בעת הפרישה יבחר החוסך מאיזה גוף ירצה לקבל את התשלום החודשי ויעביר אליו את הכספים שצבר.</a:t>
            </a:r>
            <a:br>
              <a:rPr lang="he-IL" dirty="0"/>
            </a:br>
            <a:r>
              <a:rPr lang="he-IL" dirty="0"/>
              <a:t>אדם שזכאי לקצבה הגבוהה </a:t>
            </a:r>
            <a:r>
              <a:rPr lang="he-IL" dirty="0" err="1"/>
              <a:t>מכ</a:t>
            </a:r>
            <a:r>
              <a:rPr lang="he-IL" dirty="0"/>
              <a:t>- 3,850 ₪ לחודש (צמוד למדד פברואר 2008), יוכל למשוך את הסכום שצבר מעבר לסכום זה כסכום חד פעמי.</a:t>
            </a:r>
          </a:p>
          <a:p>
            <a:endParaRPr lang="he-IL" dirty="0" smtClean="0"/>
          </a:p>
          <a:p>
            <a:r>
              <a:rPr lang="he-IL" dirty="0" smtClean="0"/>
              <a:t>נכון </a:t>
            </a:r>
            <a:r>
              <a:rPr lang="he-IL" dirty="0"/>
              <a:t>להיום, רוב הכספים הקיימים בקופות הגמל נובעים מהפקדות שבוצעו לפני שנת 2008, והאפשרות למשוך את החיסכון שנצבר בשל הפקדות אלו בסכום חד פעמי בגיל הפרישה נשמרת לחוסך תמיד. כלומר, גם אם הכספים שהחוסך מפקיד היום לקופת הגמל מיועדים למשיכה בדרך של קצבה בלבד, עדיין הוא יוכל למשוך את הכספים שנצברו עד שנת 2008 כסכום חד פעמי. בנוסף, חשוב לציין כי קיימים כללי משיכה שונים על כספים שהופקדו לקופה בתקופות שונות, לדוגמא ישנם כספים שהופקדו בקופות גמל באופן עצמאי ולא על ידי מעסיק (קופות גמל במעמד עצמאי) הניתנים למשיכה לאחר 15 שנות הפקדה. </a:t>
            </a:r>
          </a:p>
        </p:txBody>
      </p:sp>
    </p:spTree>
    <p:extLst>
      <p:ext uri="{BB962C8B-B14F-4D97-AF65-F5344CB8AC3E}">
        <p14:creationId xmlns:p14="http://schemas.microsoft.com/office/powerpoint/2010/main" val="320284843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35696" y="404664"/>
            <a:ext cx="622818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he-IL" sz="3600" b="1" dirty="0"/>
              <a:t>אז מה בסוף מחליטים</a:t>
            </a:r>
            <a:r>
              <a:rPr lang="he-IL" sz="3600" b="1" dirty="0" smtClean="0"/>
              <a:t>?</a:t>
            </a:r>
            <a:endParaRPr lang="he-IL" sz="3600" b="1" dirty="0"/>
          </a:p>
        </p:txBody>
      </p:sp>
      <p:sp>
        <p:nvSpPr>
          <p:cNvPr id="3" name="מלבן 2"/>
          <p:cNvSpPr/>
          <p:nvPr/>
        </p:nvSpPr>
        <p:spPr>
          <a:xfrm>
            <a:off x="0" y="1340768"/>
            <a:ext cx="8856984" cy="5355312"/>
          </a:xfrm>
          <a:prstGeom prst="rect">
            <a:avLst/>
          </a:prstGeom>
        </p:spPr>
        <p:txBody>
          <a:bodyPr wrap="square">
            <a:spAutoFit/>
          </a:bodyPr>
          <a:lstStyle/>
          <a:p>
            <a:r>
              <a:rPr lang="he-IL" dirty="0"/>
              <a:t>כל כוונתנו במאמר </a:t>
            </a:r>
            <a:r>
              <a:rPr lang="he-IL" dirty="0" err="1"/>
              <a:t>היתה</a:t>
            </a:r>
            <a:r>
              <a:rPr lang="he-IL" dirty="0"/>
              <a:t> לתת לכם רקע על המוצר. תקוותי שהצלחנו לשפר לכם את רמת הידע ואף להגדיל את </a:t>
            </a:r>
            <a:r>
              <a:rPr lang="he-IL" dirty="0" err="1"/>
              <a:t>הבטחון</a:t>
            </a:r>
            <a:r>
              <a:rPr lang="he-IL" dirty="0"/>
              <a:t> בעת בחירת קופה מתאימה ע"פ צורך אך, מנגד חשוב לציין כי בבואנו לשלב מכשיר פנסיוני זה, יש לבחון מספר משתנים אשר שונים עבור כל אחד מכם החוסכים, היכולים לקבוע את מידת ההתאמה וההצטרפות לקופת גמל.</a:t>
            </a:r>
          </a:p>
          <a:p>
            <a:r>
              <a:rPr lang="he-IL" dirty="0"/>
              <a:t>    </a:t>
            </a:r>
            <a:br>
              <a:rPr lang="he-IL" dirty="0"/>
            </a:br>
            <a:r>
              <a:rPr lang="he-IL" dirty="0"/>
              <a:t>אתן דוגמא קטנה, בבואי לבחון עם לקוח האם נכון לשלב קופת גמל בין </a:t>
            </a:r>
            <a:r>
              <a:rPr lang="he-IL" dirty="0" err="1"/>
              <a:t>תוכניותיו</a:t>
            </a:r>
            <a:r>
              <a:rPr lang="he-IL" dirty="0"/>
              <a:t>, חשוב לשים לב כי מרכיב השכר הוא חלק מאוד חשוב. לבעלי שכר גבוה, בהנחה שצברו כספים רבים, מוצר קופת גמל יתאים במידה רבה יותר מאשר בעלי שכר נמוך. </a:t>
            </a:r>
          </a:p>
          <a:p>
            <a:r>
              <a:rPr lang="he-IL" dirty="0"/>
              <a:t>    </a:t>
            </a:r>
            <a:br>
              <a:rPr lang="he-IL" dirty="0"/>
            </a:br>
            <a:r>
              <a:rPr lang="he-IL" dirty="0"/>
              <a:t>דוגמא נוספת היא דמי הניהול. בין לקוחותיי, ארגון גדול השייך למגזר הציבורי בו קיימות הטבות משמעותיות בדמי הניהול. זהו בהחלט פרמטר משמעותי. ברור לכולם כי, תנאים אלו שנתנו למעסיק אחד יהיו שונים עבור לקוח אחר בו קבוצה קטנה יותר </a:t>
            </a:r>
            <a:r>
              <a:rPr lang="he-IL" dirty="0" smtClean="0"/>
              <a:t>משויכת </a:t>
            </a:r>
            <a:r>
              <a:rPr lang="he-IL" dirty="0"/>
              <a:t>לקופה מאותו יצרן.</a:t>
            </a:r>
          </a:p>
          <a:p>
            <a:r>
              <a:rPr lang="he-IL" dirty="0"/>
              <a:t>    </a:t>
            </a:r>
            <a:br>
              <a:rPr lang="he-IL" dirty="0"/>
            </a:br>
            <a:r>
              <a:rPr lang="he-IL" dirty="0"/>
              <a:t>ולכן, כל בחירה שנעשה תלויה במספר פרמטרים אשר קשורים אחד בשני והרשימה עוד ארוכה.</a:t>
            </a:r>
            <a:br>
              <a:rPr lang="he-IL" dirty="0"/>
            </a:br>
            <a:r>
              <a:rPr lang="he-IL" dirty="0"/>
              <a:t>חשוב לבצע תכנון פנסיוני מקצועי ואובייקטיבי במטרה לאמוד את גובה הכספים הצפויים בגיל הפרישה ולהתחשב באותם מקדמי </a:t>
            </a:r>
            <a:r>
              <a:rPr lang="he-IL" dirty="0" smtClean="0"/>
              <a:t>הביטחון </a:t>
            </a:r>
            <a:r>
              <a:rPr lang="he-IL" dirty="0"/>
              <a:t>אשר החוסך יפרוש טרם גיל הפרישה.</a:t>
            </a:r>
          </a:p>
          <a:p>
            <a:r>
              <a:rPr lang="he-IL" dirty="0"/>
              <a:t>    </a:t>
            </a:r>
            <a:br>
              <a:rPr lang="he-IL" dirty="0"/>
            </a:br>
            <a:r>
              <a:rPr lang="he-IL" dirty="0"/>
              <a:t>כל אלה, ואחרים דורשים בדיקה אישית השונה מאחד לשני. אנו מזמינים אתכם </a:t>
            </a:r>
            <a:r>
              <a:rPr lang="he-IL" dirty="0" smtClean="0"/>
              <a:t>להיוועץ </a:t>
            </a:r>
            <a:r>
              <a:rPr lang="he-IL" dirty="0"/>
              <a:t>עם צוות מקצועי ומיומן ולבנות את תיקכם הפנסיוני בתבונה ובאחריות.</a:t>
            </a:r>
          </a:p>
        </p:txBody>
      </p:sp>
    </p:spTree>
    <p:extLst>
      <p:ext uri="{BB962C8B-B14F-4D97-AF65-F5344CB8AC3E}">
        <p14:creationId xmlns:p14="http://schemas.microsoft.com/office/powerpoint/2010/main" val="118155668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557263"/>
            <a:ext cx="7772400" cy="1447801"/>
          </a:xfrm>
        </p:spPr>
        <p:txBody>
          <a:bodyPr/>
          <a:lstStyle/>
          <a:p>
            <a:r>
              <a:rPr lang="he-IL" dirty="0" smtClean="0"/>
              <a:t>קרן הנאמנות</a:t>
            </a:r>
            <a:endParaRPr lang="he-IL" dirty="0"/>
          </a:p>
        </p:txBody>
      </p:sp>
    </p:spTree>
    <p:extLst>
      <p:ext uri="{BB962C8B-B14F-4D97-AF65-F5344CB8AC3E}">
        <p14:creationId xmlns:p14="http://schemas.microsoft.com/office/powerpoint/2010/main" val="1338310528"/>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הגדרת קרן נאמנות</a:t>
            </a:r>
            <a:br>
              <a:rPr lang="he-IL" dirty="0" smtClean="0"/>
            </a:br>
            <a:endParaRPr lang="he-IL" dirty="0"/>
          </a:p>
        </p:txBody>
      </p:sp>
      <p:sp>
        <p:nvSpPr>
          <p:cNvPr id="3" name="מציין מיקום תוכן 2"/>
          <p:cNvSpPr>
            <a:spLocks noGrp="1"/>
          </p:cNvSpPr>
          <p:nvPr>
            <p:ph idx="1"/>
          </p:nvPr>
        </p:nvSpPr>
        <p:spPr/>
        <p:txBody>
          <a:bodyPr/>
          <a:lstStyle/>
          <a:p>
            <a:r>
              <a:rPr lang="he-IL" sz="2800" dirty="0" smtClean="0"/>
              <a:t>קרן נאמנות היא הסדר שמטרתו השקעה משותפת בניירות ערך והפקת רווחים משותפים מהחזקתם ומכל עסקה בהם.</a:t>
            </a:r>
          </a:p>
          <a:p>
            <a:pPr marL="0" indent="0">
              <a:buNone/>
            </a:pPr>
            <a:r>
              <a:rPr lang="he-IL" dirty="0"/>
              <a:t> </a:t>
            </a:r>
            <a:r>
              <a:rPr lang="he-IL" dirty="0" smtClean="0"/>
              <a:t>     </a:t>
            </a:r>
          </a:p>
          <a:p>
            <a:r>
              <a:rPr lang="he-IL" dirty="0"/>
              <a:t> </a:t>
            </a:r>
            <a:r>
              <a:rPr lang="he-IL" dirty="0" smtClean="0"/>
              <a:t>( חוק ההשקעות המשותפות בנאמנות </a:t>
            </a:r>
            <a:r>
              <a:rPr lang="he-IL" dirty="0" err="1" smtClean="0"/>
              <a:t>התשנ"ד</a:t>
            </a:r>
            <a:r>
              <a:rPr lang="he-IL" dirty="0" smtClean="0"/>
              <a:t>)</a:t>
            </a:r>
          </a:p>
          <a:p>
            <a:endParaRPr lang="he-IL" dirty="0"/>
          </a:p>
          <a:p>
            <a:r>
              <a:rPr lang="he-IL" dirty="0" smtClean="0"/>
              <a:t>ני"ע : מנחות , אג"ח , אופציה</a:t>
            </a:r>
            <a:endParaRPr lang="he-IL" dirty="0"/>
          </a:p>
        </p:txBody>
      </p:sp>
    </p:spTree>
    <p:extLst>
      <p:ext uri="{BB962C8B-B14F-4D97-AF65-F5344CB8AC3E}">
        <p14:creationId xmlns:p14="http://schemas.microsoft.com/office/powerpoint/2010/main" val="3146366096"/>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מטרות עיקריות</a:t>
            </a:r>
            <a:br>
              <a:rPr lang="he-IL" dirty="0" smtClean="0"/>
            </a:br>
            <a:endParaRPr lang="he-IL" dirty="0"/>
          </a:p>
        </p:txBody>
      </p:sp>
      <p:sp>
        <p:nvSpPr>
          <p:cNvPr id="3" name="מציין מיקום תוכן 2"/>
          <p:cNvSpPr>
            <a:spLocks noGrp="1"/>
          </p:cNvSpPr>
          <p:nvPr>
            <p:ph idx="1"/>
          </p:nvPr>
        </p:nvSpPr>
        <p:spPr/>
        <p:txBody>
          <a:bodyPr/>
          <a:lstStyle/>
          <a:p>
            <a:r>
              <a:rPr lang="he-IL" dirty="0" smtClean="0"/>
              <a:t>מתן השירות של ניהול השקעות בני"ע בידי צוות מקצועי ומנוסה של מנהלי השקעות</a:t>
            </a:r>
          </a:p>
          <a:p>
            <a:endParaRPr lang="he-IL" dirty="0"/>
          </a:p>
          <a:p>
            <a:r>
              <a:rPr lang="he-IL" dirty="0" smtClean="0"/>
              <a:t>אפשרות פיזור כספי ההשקעה של המשקיע בצורה קלה ונוחה.</a:t>
            </a:r>
            <a:endParaRPr lang="he-IL" dirty="0"/>
          </a:p>
        </p:txBody>
      </p:sp>
    </p:spTree>
    <p:extLst>
      <p:ext uri="{BB962C8B-B14F-4D97-AF65-F5344CB8AC3E}">
        <p14:creationId xmlns:p14="http://schemas.microsoft.com/office/powerpoint/2010/main" val="225576528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468760"/>
            <a:ext cx="8229600" cy="1600200"/>
          </a:xfrm>
        </p:spPr>
        <p:txBody>
          <a:bodyPr>
            <a:noAutofit/>
          </a:bodyPr>
          <a:lstStyle/>
          <a:p>
            <a:r>
              <a:rPr lang="he-IL" sz="4400" dirty="0" smtClean="0"/>
              <a:t>הקמת קרן נאמנות </a:t>
            </a:r>
            <a:br>
              <a:rPr lang="he-IL" sz="4400" dirty="0" smtClean="0"/>
            </a:br>
            <a:r>
              <a:rPr lang="he-IL" sz="4400" dirty="0" smtClean="0"/>
              <a:t>עפ"י חוק ההשקעות המשותפות בנאמנות(1994)</a:t>
            </a:r>
            <a:br>
              <a:rPr lang="he-IL" sz="4400" dirty="0" smtClean="0"/>
            </a:br>
            <a:endParaRPr lang="he-IL" sz="4400" dirty="0"/>
          </a:p>
        </p:txBody>
      </p:sp>
      <p:sp>
        <p:nvSpPr>
          <p:cNvPr id="3" name="מציין מיקום תוכן 2"/>
          <p:cNvSpPr>
            <a:spLocks noGrp="1"/>
          </p:cNvSpPr>
          <p:nvPr>
            <p:ph idx="1"/>
          </p:nvPr>
        </p:nvSpPr>
        <p:spPr>
          <a:xfrm>
            <a:off x="457200" y="2647453"/>
            <a:ext cx="8229600" cy="4525963"/>
          </a:xfrm>
        </p:spPr>
        <p:txBody>
          <a:bodyPr>
            <a:normAutofit/>
          </a:bodyPr>
          <a:lstStyle/>
          <a:p>
            <a:r>
              <a:rPr lang="he-IL" sz="3600" dirty="0" smtClean="0"/>
              <a:t>הקרן מוקמת באמצעות הסכם נאמנות שנחתם בין חברה אחת שמשמשת מנהל הקרן ומנהלת את נכסי הקרן לבין חברה אחרת שמשמשת נאמן ובידה יוקנו נכסי הקרן</a:t>
            </a:r>
            <a:endParaRPr lang="he-IL" sz="3600" dirty="0"/>
          </a:p>
        </p:txBody>
      </p:sp>
    </p:spTree>
    <p:extLst>
      <p:ext uri="{BB962C8B-B14F-4D97-AF65-F5344CB8AC3E}">
        <p14:creationId xmlns:p14="http://schemas.microsoft.com/office/powerpoint/2010/main" val="2603935815"/>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הסכם הקרן</a:t>
            </a:r>
            <a:endParaRPr lang="he-IL" dirty="0"/>
          </a:p>
        </p:txBody>
      </p:sp>
      <p:sp>
        <p:nvSpPr>
          <p:cNvPr id="3" name="מציין מיקום תוכן 2"/>
          <p:cNvSpPr>
            <a:spLocks noGrp="1"/>
          </p:cNvSpPr>
          <p:nvPr>
            <p:ph idx="1"/>
          </p:nvPr>
        </p:nvSpPr>
        <p:spPr/>
        <p:txBody>
          <a:bodyPr>
            <a:normAutofit/>
          </a:bodyPr>
          <a:lstStyle/>
          <a:p>
            <a:r>
              <a:rPr lang="he-IL" dirty="0" smtClean="0"/>
              <a:t>בהסכם ייקבעו פרטי הקרן וביניהם:</a:t>
            </a:r>
          </a:p>
          <a:p>
            <a:r>
              <a:rPr lang="he-IL" dirty="0" smtClean="0"/>
              <a:t>שם הקרן</a:t>
            </a:r>
          </a:p>
          <a:p>
            <a:r>
              <a:rPr lang="he-IL" dirty="0" smtClean="0"/>
              <a:t>סוג הקרן ( פתוחה סגורה או ייחודית)</a:t>
            </a:r>
          </a:p>
          <a:p>
            <a:r>
              <a:rPr lang="he-IL" dirty="0" smtClean="0"/>
              <a:t>מועדי קביעת מחיר היחידה ומחיר הפדיון ( פתוחה)</a:t>
            </a:r>
          </a:p>
          <a:p>
            <a:r>
              <a:rPr lang="he-IL" dirty="0" smtClean="0"/>
              <a:t>שעור ההוספה </a:t>
            </a:r>
            <a:r>
              <a:rPr lang="he-IL" dirty="0" err="1" smtClean="0"/>
              <a:t>המירבי</a:t>
            </a:r>
            <a:endParaRPr lang="he-IL" dirty="0" smtClean="0"/>
          </a:p>
          <a:p>
            <a:r>
              <a:rPr lang="he-IL" dirty="0" smtClean="0"/>
              <a:t>מדיניות ההשקעה של הקרן ודרכי שינויה</a:t>
            </a:r>
          </a:p>
          <a:p>
            <a:r>
              <a:rPr lang="he-IL" dirty="0" smtClean="0"/>
              <a:t>האם הקרן מוגבלת לתקופה מסוימת</a:t>
            </a:r>
          </a:p>
          <a:p>
            <a:r>
              <a:rPr lang="he-IL" dirty="0" smtClean="0"/>
              <a:t>שכר הנאמן ומשך זמן כהונתו , שכר מנהל הקרן </a:t>
            </a:r>
            <a:r>
              <a:rPr lang="he-IL" dirty="0" err="1" smtClean="0"/>
              <a:t>וכו</a:t>
            </a:r>
            <a:endParaRPr lang="he-IL" dirty="0"/>
          </a:p>
        </p:txBody>
      </p:sp>
    </p:spTree>
    <p:extLst>
      <p:ext uri="{BB962C8B-B14F-4D97-AF65-F5344CB8AC3E}">
        <p14:creationId xmlns:p14="http://schemas.microsoft.com/office/powerpoint/2010/main" val="389122699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תשקיף הקרן</a:t>
            </a:r>
            <a:endParaRPr lang="he-IL" dirty="0"/>
          </a:p>
        </p:txBody>
      </p:sp>
      <p:sp>
        <p:nvSpPr>
          <p:cNvPr id="3" name="מציין מיקום תוכן 2"/>
          <p:cNvSpPr>
            <a:spLocks noGrp="1"/>
          </p:cNvSpPr>
          <p:nvPr>
            <p:ph idx="1"/>
          </p:nvPr>
        </p:nvSpPr>
        <p:spPr/>
        <p:txBody>
          <a:bodyPr>
            <a:normAutofit/>
          </a:bodyPr>
          <a:lstStyle/>
          <a:p>
            <a:r>
              <a:rPr lang="he-IL" dirty="0" smtClean="0"/>
              <a:t>מסמך משפטי שמטרתו גיוס כספים באופן שוטף:</a:t>
            </a:r>
          </a:p>
          <a:p>
            <a:r>
              <a:rPr lang="he-IL" dirty="0" smtClean="0"/>
              <a:t>התשקיף תקף במשך שנה לכל היותר ומפורסמים בו:</a:t>
            </a:r>
          </a:p>
          <a:p>
            <a:r>
              <a:rPr lang="he-IL" dirty="0" smtClean="0"/>
              <a:t>מדינות הקרן ומעמדה המיסוי</a:t>
            </a:r>
          </a:p>
          <a:p>
            <a:r>
              <a:rPr lang="he-IL" dirty="0" smtClean="0"/>
              <a:t>הרכב הקרן לאחרונה</a:t>
            </a:r>
          </a:p>
          <a:p>
            <a:r>
              <a:rPr lang="he-IL" dirty="0" smtClean="0"/>
              <a:t>תשואותיה</a:t>
            </a:r>
          </a:p>
          <a:p>
            <a:r>
              <a:rPr lang="he-IL" dirty="0" smtClean="0"/>
              <a:t>יצירות ( כניסת כספים) ופדיונות ( יציאת כספים)</a:t>
            </a:r>
          </a:p>
          <a:p>
            <a:r>
              <a:rPr lang="he-IL" dirty="0" smtClean="0"/>
              <a:t>הדוחות הכספיים של הקרן</a:t>
            </a:r>
            <a:endParaRPr lang="he-IL" dirty="0"/>
          </a:p>
        </p:txBody>
      </p:sp>
    </p:spTree>
    <p:extLst>
      <p:ext uri="{BB962C8B-B14F-4D97-AF65-F5344CB8AC3E}">
        <p14:creationId xmlns:p14="http://schemas.microsoft.com/office/powerpoint/2010/main" val="812065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2895079"/>
            <a:ext cx="7772400" cy="1470025"/>
          </a:xfrm>
        </p:spPr>
        <p:txBody>
          <a:bodyPr>
            <a:noAutofit/>
          </a:bodyPr>
          <a:lstStyle/>
          <a:p>
            <a:r>
              <a:rPr lang="he-IL" sz="6600" dirty="0" smtClean="0"/>
              <a:t>ניהול תיקי השקעות</a:t>
            </a:r>
            <a:br>
              <a:rPr lang="he-IL" sz="6600" dirty="0" smtClean="0"/>
            </a:br>
            <a:r>
              <a:rPr lang="he-IL" sz="6600" dirty="0" smtClean="0"/>
              <a:t>הבורסות בעולם</a:t>
            </a:r>
            <a:endParaRPr lang="he-IL" sz="6600" dirty="0"/>
          </a:p>
        </p:txBody>
      </p:sp>
    </p:spTree>
    <p:extLst>
      <p:ext uri="{BB962C8B-B14F-4D97-AF65-F5344CB8AC3E}">
        <p14:creationId xmlns:p14="http://schemas.microsoft.com/office/powerpoint/2010/main" val="18796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יחידות השתתפות</a:t>
            </a:r>
            <a:endParaRPr lang="he-IL" dirty="0"/>
          </a:p>
        </p:txBody>
      </p:sp>
      <p:sp>
        <p:nvSpPr>
          <p:cNvPr id="3" name="מציין מיקום תוכן 2"/>
          <p:cNvSpPr>
            <a:spLocks noGrp="1"/>
          </p:cNvSpPr>
          <p:nvPr>
            <p:ph idx="1"/>
          </p:nvPr>
        </p:nvSpPr>
        <p:spPr>
          <a:xfrm>
            <a:off x="323528" y="2431429"/>
            <a:ext cx="8229600" cy="4525963"/>
          </a:xfrm>
        </p:spPr>
        <p:txBody>
          <a:bodyPr/>
          <a:lstStyle/>
          <a:p>
            <a:r>
              <a:rPr lang="he-IL" dirty="0" smtClean="0"/>
              <a:t>המשקיע רוכש יחידות השתתפות בקרן שמעידות על חלקו בקרן</a:t>
            </a:r>
          </a:p>
          <a:p>
            <a:endParaRPr lang="he-IL" dirty="0"/>
          </a:p>
          <a:p>
            <a:r>
              <a:rPr lang="he-IL" dirty="0" smtClean="0"/>
              <a:t>שווי ההשקעה בקרן = שער פדיון יומי* מס יחידות השתתפות</a:t>
            </a:r>
          </a:p>
          <a:p>
            <a:endParaRPr lang="he-IL" dirty="0"/>
          </a:p>
        </p:txBody>
      </p:sp>
    </p:spTree>
    <p:extLst>
      <p:ext uri="{BB962C8B-B14F-4D97-AF65-F5344CB8AC3E}">
        <p14:creationId xmlns:p14="http://schemas.microsoft.com/office/powerpoint/2010/main" val="3962038795"/>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השחקנים המרכזיים בקרן נאמנות</a:t>
            </a:r>
            <a:endParaRPr lang="he-IL" dirty="0"/>
          </a:p>
        </p:txBody>
      </p:sp>
      <p:sp>
        <p:nvSpPr>
          <p:cNvPr id="3" name="מציין מיקום תוכן 2"/>
          <p:cNvSpPr>
            <a:spLocks noGrp="1"/>
          </p:cNvSpPr>
          <p:nvPr>
            <p:ph idx="1"/>
          </p:nvPr>
        </p:nvSpPr>
        <p:spPr/>
        <p:txBody>
          <a:bodyPr>
            <a:normAutofit fontScale="85000" lnSpcReduction="10000"/>
          </a:bodyPr>
          <a:lstStyle/>
          <a:p>
            <a:r>
              <a:rPr lang="he-IL" dirty="0"/>
              <a:t>לקרן נאמנות צריך להיות נאמן לקרן ומנהל קרן החותמים על הסכם הקרן.</a:t>
            </a:r>
          </a:p>
          <a:p>
            <a:r>
              <a:rPr lang="he-IL" b="1" dirty="0"/>
              <a:t>נאמן קרן</a:t>
            </a:r>
            <a:r>
              <a:rPr lang="he-IL" dirty="0"/>
              <a:t>: </a:t>
            </a:r>
            <a:r>
              <a:rPr lang="he-IL" dirty="0">
                <a:hlinkClick r:id="rId2" tooltip="חברה (תאגיד)"/>
              </a:rPr>
              <a:t>חברה</a:t>
            </a:r>
            <a:r>
              <a:rPr lang="he-IL" dirty="0"/>
              <a:t> שתפקידה להחזיק בנכסי הקרן עבור בעלי היחידות ולפקח על יישום מדיניות ההשקעה של מנהל הקרן בהתאם לתשקיף.</a:t>
            </a:r>
          </a:p>
          <a:p>
            <a:r>
              <a:rPr lang="he-IL" b="1" dirty="0"/>
              <a:t>מנהל קרן</a:t>
            </a:r>
            <a:r>
              <a:rPr lang="he-IL" dirty="0"/>
              <a:t>: חברה המנהלת את נכסי הקרן ומבצעת רכישות ומכירות של ני"ע ופעולות אחרות בהתאם למדיניות ההשקעות של הקרן.</a:t>
            </a:r>
          </a:p>
          <a:p>
            <a:r>
              <a:rPr lang="he-IL" b="1" dirty="0"/>
              <a:t>הסכם הקרן</a:t>
            </a:r>
            <a:r>
              <a:rPr lang="he-IL" dirty="0"/>
              <a:t>: </a:t>
            </a:r>
            <a:r>
              <a:rPr lang="he-IL" dirty="0">
                <a:hlinkClick r:id="rId3" tooltip="חוזה"/>
              </a:rPr>
              <a:t>חוזה</a:t>
            </a:r>
            <a:r>
              <a:rPr lang="he-IL" dirty="0"/>
              <a:t> שבאמצעותו מוקמת קרן. הוא נחתם בין מנהל הקרן לבין הנאמן ובו פרטים שונים, כגון שם הקרן, שכר המנהל, שכר הנאמן ומדיניות ההשקעה של הקרן. ההסכם וכל שינוי בו טעונים אישור </a:t>
            </a:r>
            <a:r>
              <a:rPr lang="he-IL" dirty="0">
                <a:hlinkClick r:id="rId4" tooltip="הרשות לניירות ערך"/>
              </a:rPr>
              <a:t>הרשות לניירות ערך</a:t>
            </a:r>
            <a:r>
              <a:rPr lang="he-IL" dirty="0"/>
              <a:t>.</a:t>
            </a:r>
          </a:p>
          <a:p>
            <a:r>
              <a:rPr lang="he-IL" dirty="0" smtClean="0"/>
              <a:t>מבקר הפנים: בודק את נהלי העבודה והבקרה של מנהל הקרן</a:t>
            </a:r>
          </a:p>
          <a:p>
            <a:r>
              <a:rPr lang="he-IL" dirty="0" smtClean="0"/>
              <a:t>הבנקאי: הבנק בו מתנהל פיקדון הקרן: כספי הקרן של המשקעים מוחזקים בפיקדון בנק בנאמנות עבורם. מנהל הקרן מבצע פעולות רכישה ומכירה אך אינו יכול למשוך כספים</a:t>
            </a:r>
          </a:p>
          <a:p>
            <a:r>
              <a:rPr lang="he-IL" dirty="0" smtClean="0"/>
              <a:t>רו"ח : מבקר את ספרי החשבונאות של הקרן ועורך את הדו"חות הכספיים שלה אחת לשנה</a:t>
            </a:r>
          </a:p>
          <a:p>
            <a:r>
              <a:rPr lang="he-IL" dirty="0" smtClean="0"/>
              <a:t>עו"ד כותב את החלק המשפטי בתשקיף השנתי של הקרן</a:t>
            </a:r>
            <a:endParaRPr lang="he-IL" dirty="0"/>
          </a:p>
        </p:txBody>
      </p:sp>
    </p:spTree>
    <p:extLst>
      <p:ext uri="{BB962C8B-B14F-4D97-AF65-F5344CB8AC3E}">
        <p14:creationId xmlns:p14="http://schemas.microsoft.com/office/powerpoint/2010/main" val="4065917250"/>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יתרונות ההשקעה בקרן נאמנות</a:t>
            </a:r>
            <a:br>
              <a:rPr lang="he-IL" dirty="0" smtClean="0"/>
            </a:br>
            <a:endParaRPr lang="he-IL" dirty="0"/>
          </a:p>
        </p:txBody>
      </p:sp>
      <p:sp>
        <p:nvSpPr>
          <p:cNvPr id="3" name="מציין מיקום תוכן 2"/>
          <p:cNvSpPr>
            <a:spLocks noGrp="1"/>
          </p:cNvSpPr>
          <p:nvPr>
            <p:ph idx="1"/>
          </p:nvPr>
        </p:nvSpPr>
        <p:spPr/>
        <p:txBody>
          <a:bodyPr/>
          <a:lstStyle/>
          <a:p>
            <a:r>
              <a:rPr lang="he-IL" dirty="0" smtClean="0"/>
              <a:t>מקצועיות מנהל קרן הנאמנות</a:t>
            </a:r>
          </a:p>
          <a:p>
            <a:r>
              <a:rPr lang="he-IL" dirty="0" smtClean="0"/>
              <a:t>פיזור סיכון נכסי הקרן בני"ע רבים</a:t>
            </a:r>
          </a:p>
          <a:p>
            <a:r>
              <a:rPr lang="he-IL" dirty="0" smtClean="0"/>
              <a:t>נוחות למשקיע וחיסכון זמן וטרחה</a:t>
            </a:r>
          </a:p>
          <a:p>
            <a:r>
              <a:rPr lang="he-IL" dirty="0" smtClean="0"/>
              <a:t>נזילות יחידות ההשתתפות</a:t>
            </a:r>
          </a:p>
          <a:p>
            <a:r>
              <a:rPr lang="he-IL" dirty="0" smtClean="0"/>
              <a:t>יתרונות מס</a:t>
            </a:r>
          </a:p>
          <a:p>
            <a:r>
              <a:rPr lang="he-IL" dirty="0" smtClean="0"/>
              <a:t>השקעה בסכומים קטנים</a:t>
            </a:r>
            <a:endParaRPr lang="he-IL" dirty="0"/>
          </a:p>
        </p:txBody>
      </p:sp>
    </p:spTree>
    <p:extLst>
      <p:ext uri="{BB962C8B-B14F-4D97-AF65-F5344CB8AC3E}">
        <p14:creationId xmlns:p14="http://schemas.microsoft.com/office/powerpoint/2010/main" val="243438125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חסרונות ההשקעה בקרן</a:t>
            </a:r>
            <a:br>
              <a:rPr lang="he-IL" dirty="0" smtClean="0"/>
            </a:br>
            <a:endParaRPr lang="he-IL" dirty="0"/>
          </a:p>
        </p:txBody>
      </p:sp>
      <p:sp>
        <p:nvSpPr>
          <p:cNvPr id="3" name="מציין מיקום תוכן 2"/>
          <p:cNvSpPr>
            <a:spLocks noGrp="1"/>
          </p:cNvSpPr>
          <p:nvPr>
            <p:ph idx="1"/>
          </p:nvPr>
        </p:nvSpPr>
        <p:spPr/>
        <p:txBody>
          <a:bodyPr/>
          <a:lstStyle/>
          <a:p>
            <a:r>
              <a:rPr lang="he-IL" dirty="0" smtClean="0"/>
              <a:t>הגבלת כמות ני"ע מסוים לעד 10% מנכסי הקרן</a:t>
            </a:r>
          </a:p>
          <a:p>
            <a:r>
              <a:rPr lang="he-IL" dirty="0" smtClean="0"/>
              <a:t>הגבלת אחזקת ני"ע מסוים לעד 5% מהונו הרשום</a:t>
            </a:r>
          </a:p>
          <a:p>
            <a:r>
              <a:rPr lang="he-IL" dirty="0" smtClean="0"/>
              <a:t>הגבלת מנכסי הקרן בניירות ערך זרים 105 למעט במידה וכך אושר בתשקיף</a:t>
            </a:r>
          </a:p>
          <a:p>
            <a:r>
              <a:rPr lang="he-IL" dirty="0" smtClean="0"/>
              <a:t>הגבלת אחזקה בכל קרנות הנאמנות של מנהל הקרן עד ל 15% מההון הרשום של ני"ע מסוים חשיפה ללחצי פדיונות ויצירות</a:t>
            </a:r>
            <a:endParaRPr lang="he-IL" dirty="0"/>
          </a:p>
          <a:p>
            <a:r>
              <a:rPr lang="he-IL" dirty="0" smtClean="0"/>
              <a:t>לתעודות סל לרוב תשואה גבוהה מקרנות אינדקס</a:t>
            </a:r>
          </a:p>
          <a:p>
            <a:endParaRPr lang="he-IL" dirty="0"/>
          </a:p>
        </p:txBody>
      </p:sp>
    </p:spTree>
    <p:extLst>
      <p:ext uri="{BB962C8B-B14F-4D97-AF65-F5344CB8AC3E}">
        <p14:creationId xmlns:p14="http://schemas.microsoft.com/office/powerpoint/2010/main" val="7304672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העמלות</a:t>
            </a:r>
            <a:br>
              <a:rPr lang="he-IL" dirty="0" smtClean="0"/>
            </a:br>
            <a:endParaRPr lang="he-IL" dirty="0"/>
          </a:p>
        </p:txBody>
      </p:sp>
      <p:sp>
        <p:nvSpPr>
          <p:cNvPr id="3" name="מציין מיקום תוכן 2"/>
          <p:cNvSpPr>
            <a:spLocks noGrp="1"/>
          </p:cNvSpPr>
          <p:nvPr>
            <p:ph idx="1"/>
          </p:nvPr>
        </p:nvSpPr>
        <p:spPr/>
        <p:txBody>
          <a:bodyPr/>
          <a:lstStyle/>
          <a:p>
            <a:r>
              <a:rPr lang="he-IL" dirty="0" smtClean="0"/>
              <a:t>שיעור ההוספה עד 1.5% מסכום ההשקעה</a:t>
            </a:r>
          </a:p>
          <a:p>
            <a:r>
              <a:rPr lang="he-IL" dirty="0" smtClean="0"/>
              <a:t>דמי ניהול בין 1% ל 4% משווי נכסי הקרן דמי משמרת בין 0.1% ל 0.5%</a:t>
            </a:r>
          </a:p>
          <a:p>
            <a:r>
              <a:rPr lang="he-IL" dirty="0" smtClean="0"/>
              <a:t>עמלת הפצה בין 0.25% ל 0.8% ( רק בקרן של בנק אין עמה הסכם הפצה)</a:t>
            </a:r>
            <a:endParaRPr lang="he-IL" dirty="0"/>
          </a:p>
        </p:txBody>
      </p:sp>
    </p:spTree>
    <p:extLst>
      <p:ext uri="{BB962C8B-B14F-4D97-AF65-F5344CB8AC3E}">
        <p14:creationId xmlns:p14="http://schemas.microsoft.com/office/powerpoint/2010/main" val="350751523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משמעות המחירים</a:t>
            </a:r>
            <a:br>
              <a:rPr lang="he-IL" dirty="0" smtClean="0"/>
            </a:br>
            <a:endParaRPr lang="he-IL" dirty="0"/>
          </a:p>
        </p:txBody>
      </p:sp>
      <p:sp>
        <p:nvSpPr>
          <p:cNvPr id="3" name="מציין מיקום תוכן 2"/>
          <p:cNvSpPr>
            <a:spLocks noGrp="1"/>
          </p:cNvSpPr>
          <p:nvPr>
            <p:ph idx="1"/>
          </p:nvPr>
        </p:nvSpPr>
        <p:spPr/>
        <p:txBody>
          <a:bodyPr/>
          <a:lstStyle/>
          <a:p>
            <a:r>
              <a:rPr lang="he-IL" dirty="0" smtClean="0"/>
              <a:t>מחיר הרכישה ומחיר הפדיון שמתפרסמים בכל יום הם נטו לאחר דמי ניהול: עמלות פעולה, שכר נאמן , מסים וכל הוצאה אחרת.</a:t>
            </a:r>
          </a:p>
          <a:p>
            <a:r>
              <a:rPr lang="he-IL" dirty="0" smtClean="0"/>
              <a:t>מעבר להפרש בין מחיר הרכישה למחיר הפדיון המשקיע סופג גם דמי שמירה כדאי להתמקח</a:t>
            </a:r>
          </a:p>
          <a:p>
            <a:r>
              <a:rPr lang="he-IL" dirty="0" smtClean="0"/>
              <a:t>התשואות של הקרנות מבטאות רווח והפסד לאחר כל ההוצאות של הקרן</a:t>
            </a:r>
          </a:p>
          <a:p>
            <a:r>
              <a:rPr lang="he-IL" dirty="0" smtClean="0"/>
              <a:t>שיעור ההוספה נתון למיקוח </a:t>
            </a:r>
            <a:r>
              <a:rPr lang="en-US" dirty="0" smtClean="0"/>
              <a:t>/ </a:t>
            </a:r>
            <a:r>
              <a:rPr lang="he-IL" dirty="0" smtClean="0"/>
              <a:t>החזרים</a:t>
            </a:r>
            <a:r>
              <a:rPr lang="en-US" dirty="0" smtClean="0"/>
              <a:t>/</a:t>
            </a:r>
            <a:r>
              <a:rPr lang="he-IL" dirty="0" smtClean="0"/>
              <a:t> מבצעים</a:t>
            </a:r>
            <a:endParaRPr lang="he-IL" dirty="0"/>
          </a:p>
        </p:txBody>
      </p:sp>
    </p:spTree>
    <p:extLst>
      <p:ext uri="{BB962C8B-B14F-4D97-AF65-F5344CB8AC3E}">
        <p14:creationId xmlns:p14="http://schemas.microsoft.com/office/powerpoint/2010/main" val="145685815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קרנות הנאמנות בישראל</a:t>
            </a:r>
            <a:endParaRPr lang="he-IL" dirty="0"/>
          </a:p>
        </p:txBody>
      </p:sp>
      <p:sp>
        <p:nvSpPr>
          <p:cNvPr id="3" name="מציין מיקום תוכן 2"/>
          <p:cNvSpPr>
            <a:spLocks noGrp="1"/>
          </p:cNvSpPr>
          <p:nvPr>
            <p:ph idx="1"/>
          </p:nvPr>
        </p:nvSpPr>
        <p:spPr/>
        <p:txBody>
          <a:bodyPr>
            <a:normAutofit/>
          </a:bodyPr>
          <a:lstStyle/>
          <a:p>
            <a:r>
              <a:rPr lang="he-IL" sz="3200" dirty="0" smtClean="0"/>
              <a:t>בישראל ינואר 2015 ישנן 2640 קרנות נאמנות בהיקף של כ 164 מיליארד שקל כ 25% מהקרנות מתמחות בחו"ל</a:t>
            </a:r>
            <a:endParaRPr lang="he-IL" sz="3200" dirty="0"/>
          </a:p>
        </p:txBody>
      </p:sp>
    </p:spTree>
    <p:extLst>
      <p:ext uri="{BB962C8B-B14F-4D97-AF65-F5344CB8AC3E}">
        <p14:creationId xmlns:p14="http://schemas.microsoft.com/office/powerpoint/2010/main" val="147546604"/>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t>רפורמות ושינויי </a:t>
            </a:r>
            <a:r>
              <a:rPr lang="he-IL" b="1" dirty="0" smtClean="0"/>
              <a:t>חקיקה</a:t>
            </a:r>
            <a:endParaRPr lang="he-IL" dirty="0"/>
          </a:p>
        </p:txBody>
      </p:sp>
      <p:sp>
        <p:nvSpPr>
          <p:cNvPr id="3" name="מציין מיקום תוכן 2"/>
          <p:cNvSpPr>
            <a:spLocks noGrp="1"/>
          </p:cNvSpPr>
          <p:nvPr>
            <p:ph idx="1"/>
          </p:nvPr>
        </p:nvSpPr>
        <p:spPr/>
        <p:txBody>
          <a:bodyPr>
            <a:normAutofit/>
          </a:bodyPr>
          <a:lstStyle/>
          <a:p>
            <a:r>
              <a:rPr lang="he-IL" dirty="0"/>
              <a:t>רפורמת בכר, הנקראת על שמו של מנכ"ל </a:t>
            </a:r>
            <a:r>
              <a:rPr lang="he-IL" dirty="0">
                <a:hlinkClick r:id="rId2" tooltip="משרד האוצר"/>
              </a:rPr>
              <a:t>משרד האוצר</a:t>
            </a:r>
            <a:r>
              <a:rPr lang="he-IL" dirty="0"/>
              <a:t>, ד"ר </a:t>
            </a:r>
            <a:r>
              <a:rPr lang="he-IL" dirty="0">
                <a:hlinkClick r:id="rId3" tooltip="יוסי בכר (רואה חשבון)"/>
              </a:rPr>
              <a:t>יוסי בכר</a:t>
            </a:r>
            <a:r>
              <a:rPr lang="he-IL" dirty="0"/>
              <a:t>, שכיהן תחת </a:t>
            </a:r>
            <a:r>
              <a:rPr lang="he-IL" dirty="0">
                <a:hlinkClick r:id="rId4" tooltip="שר האוצר"/>
              </a:rPr>
              <a:t>שר האוצר</a:t>
            </a:r>
            <a:r>
              <a:rPr lang="he-IL" dirty="0"/>
              <a:t> </a:t>
            </a:r>
            <a:r>
              <a:rPr lang="he-IL" dirty="0">
                <a:hlinkClick r:id="rId5" tooltip="בנימין נתניהו"/>
              </a:rPr>
              <a:t>בנימין נתניהו</a:t>
            </a:r>
            <a:r>
              <a:rPr lang="he-IL" dirty="0"/>
              <a:t>, קבעה כי על הבנקים, אשר החזיקו בבעלות על עיקר הנכסים של קרנות הנאמנות ו</a:t>
            </a:r>
            <a:r>
              <a:rPr lang="he-IL" dirty="0">
                <a:hlinkClick r:id="rId6" tooltip="קופת גמל"/>
              </a:rPr>
              <a:t>קופות הגמל</a:t>
            </a:r>
            <a:r>
              <a:rPr lang="he-IL" dirty="0"/>
              <a:t> במדינת ישראל ערב הרפורמה, למכור את האחזקות שלהם בנכסים הללו. לאחר העברת הרפורמה בכנסת (מאי </a:t>
            </a:r>
            <a:r>
              <a:rPr lang="he-IL" dirty="0">
                <a:hlinkClick r:id="rId7" tooltip="2005"/>
              </a:rPr>
              <a:t>2005</a:t>
            </a:r>
            <a:r>
              <a:rPr lang="he-IL" dirty="0"/>
              <a:t>), נכנסו הבנקים למשא ומתן מואץ ובין החודשים אוקטובר 2005 לינואר </a:t>
            </a:r>
            <a:r>
              <a:rPr lang="he-IL" dirty="0">
                <a:hlinkClick r:id="rId8" tooltip="2006"/>
              </a:rPr>
              <a:t>2006</a:t>
            </a:r>
            <a:r>
              <a:rPr lang="he-IL" dirty="0"/>
              <a:t>, הצליחו למכור את עיקר האחזקות שלהם בקרנות הנאמנות וקופות הגמל תמורת מיליארדים של שקלים, לחברות ה</a:t>
            </a:r>
            <a:r>
              <a:rPr lang="he-IL" dirty="0">
                <a:hlinkClick r:id="rId9" tooltip="ביטוח"/>
              </a:rPr>
              <a:t>ביטוח</a:t>
            </a:r>
            <a:r>
              <a:rPr lang="he-IL" dirty="0"/>
              <a:t>, קרנות השקעות זרות ואף </a:t>
            </a:r>
            <a:r>
              <a:rPr lang="he-IL" dirty="0">
                <a:hlinkClick r:id="rId10" tooltip="ברוקר"/>
              </a:rPr>
              <a:t>ברוקרים</a:t>
            </a:r>
            <a:r>
              <a:rPr lang="he-IL" dirty="0"/>
              <a:t> פרטיים. רפורמת בכר היוותה מפנה דרך חשוב בעתידה של תעשיית קרנות הנאמנות בישראל, משום שמעתה יש לשער שהייעוץ שיתקבל בסניפי הבנקים ללקוח הישראלי יהיה פחות מוטה לעבר המלצה לרכישת קרנות, אשר היו בעבר באחזקת הבנק.</a:t>
            </a:r>
          </a:p>
          <a:p>
            <a:endParaRPr lang="he-IL" dirty="0"/>
          </a:p>
        </p:txBody>
      </p:sp>
    </p:spTree>
    <p:extLst>
      <p:ext uri="{BB962C8B-B14F-4D97-AF65-F5344CB8AC3E}">
        <p14:creationId xmlns:p14="http://schemas.microsoft.com/office/powerpoint/2010/main" val="51447646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
            </a:r>
            <a:br>
              <a:rPr lang="he-IL" dirty="0"/>
            </a:br>
            <a:r>
              <a:rPr lang="he-IL" b="1" dirty="0"/>
              <a:t>סוגי קרנות נאמנות </a:t>
            </a:r>
            <a:r>
              <a:rPr lang="he-IL" dirty="0"/>
              <a:t/>
            </a:r>
            <a:br>
              <a:rPr lang="he-IL" dirty="0"/>
            </a:br>
            <a:endParaRPr lang="he-IL" dirty="0"/>
          </a:p>
        </p:txBody>
      </p:sp>
      <p:sp>
        <p:nvSpPr>
          <p:cNvPr id="3" name="מציין מיקום תוכן 2"/>
          <p:cNvSpPr>
            <a:spLocks noGrp="1"/>
          </p:cNvSpPr>
          <p:nvPr>
            <p:ph idx="1"/>
          </p:nvPr>
        </p:nvSpPr>
        <p:spPr/>
        <p:txBody>
          <a:bodyPr>
            <a:normAutofit fontScale="40000" lnSpcReduction="20000"/>
          </a:bodyPr>
          <a:lstStyle/>
          <a:p>
            <a:pPr marL="0" indent="0">
              <a:buNone/>
            </a:pPr>
            <a:endParaRPr lang="he-IL" dirty="0"/>
          </a:p>
          <a:p>
            <a:r>
              <a:rPr lang="he-IL" sz="4000" b="1" dirty="0"/>
              <a:t>קרן המתמחה במניות</a:t>
            </a:r>
            <a:r>
              <a:rPr lang="he-IL" sz="4000" dirty="0"/>
              <a:t> - קרן שעל פי התשקיף שלה מתחייבת להשקיע לפחות 50% מנכסיה באפיק </a:t>
            </a:r>
            <a:r>
              <a:rPr lang="he-IL" sz="4000" dirty="0" err="1"/>
              <a:t>המנייתי</a:t>
            </a:r>
            <a:r>
              <a:rPr lang="he-IL" sz="4000" dirty="0"/>
              <a:t>. </a:t>
            </a:r>
            <a:br>
              <a:rPr lang="he-IL" sz="4000" dirty="0"/>
            </a:br>
            <a:r>
              <a:rPr lang="he-IL" sz="4000" b="1" dirty="0"/>
              <a:t>קרן המתמחה באג"ח</a:t>
            </a:r>
            <a:r>
              <a:rPr lang="he-IL" sz="4000" dirty="0"/>
              <a:t> - קרן המתחייבת בתשקיף שלה להשקיע לפחות 50% מנכסיה באפיק </a:t>
            </a:r>
            <a:r>
              <a:rPr lang="he-IL" sz="4000" dirty="0" err="1"/>
              <a:t>האג"ח</a:t>
            </a:r>
            <a:r>
              <a:rPr lang="he-IL" sz="4000" dirty="0"/>
              <a:t>. קרנות אג"ח נחלקות לפי סוג איגרות החוב בו הן משקיעות, למשל קרן המתמחה באג"ח שהונפקו על ידי הממשלה, או אג"ח שהונפקו על ידי חברות. </a:t>
            </a:r>
            <a:br>
              <a:rPr lang="he-IL" sz="4000" dirty="0"/>
            </a:br>
            <a:r>
              <a:rPr lang="he-IL" sz="4000" b="1" dirty="0"/>
              <a:t>קרן שקלית -</a:t>
            </a:r>
            <a:r>
              <a:rPr lang="he-IL" sz="4000" dirty="0"/>
              <a:t> קרן המתחייבת בתשקיף שלה להשקיע לפחות 50% מנכסיה בני"ע שאינם צמודים למדד או למטבע, וכן בפיקדונות ומזומן. </a:t>
            </a:r>
            <a:br>
              <a:rPr lang="he-IL" sz="4000" dirty="0"/>
            </a:br>
            <a:r>
              <a:rPr lang="he-IL" sz="4000" b="1" dirty="0"/>
              <a:t>קרן גמישה </a:t>
            </a:r>
            <a:r>
              <a:rPr lang="he-IL" sz="4000" dirty="0"/>
              <a:t>- קרן שאינה מתחייבת להשקיע שיעור כלשהו מנכסיה באפיק השקעה מסוים. הנוסח המקובל בתשקיף הקרן במקרה זה: "מנהל הקרן יפעל לפי שיקול דעתו המוחלט ובהתחשב בטובת הקרן בלבד". </a:t>
            </a:r>
            <a:r>
              <a:rPr lang="he-IL" sz="4900" dirty="0"/>
              <a:t/>
            </a:r>
            <a:br>
              <a:rPr lang="he-IL" sz="4900" dirty="0"/>
            </a:br>
            <a:r>
              <a:rPr lang="he-IL" sz="4000" b="1" dirty="0"/>
              <a:t>קרן המתמחה בני"ע חו"ל</a:t>
            </a:r>
            <a:r>
              <a:rPr lang="he-IL" sz="4000" dirty="0"/>
              <a:t> - קרן המתחייבת בתשקיף שלה להשקיע לפחות 50% מנכסיה בני"ע הנסחרים בחו"ל, או בני"ע הצמודים למטבע זר. </a:t>
            </a:r>
            <a:br>
              <a:rPr lang="he-IL" sz="4000" dirty="0"/>
            </a:br>
            <a:r>
              <a:rPr lang="he-IL" sz="4000" b="1" dirty="0"/>
              <a:t>קרן מעורבת</a:t>
            </a:r>
            <a:r>
              <a:rPr lang="he-IL" sz="4000" dirty="0"/>
              <a:t> - קרן המתחייבת בתשקיף שלה להשקיע את נכסיה במספר אפיקי השקעה שונים. </a:t>
            </a:r>
            <a:br>
              <a:rPr lang="he-IL" sz="4000" dirty="0"/>
            </a:br>
            <a:r>
              <a:rPr lang="he-IL" sz="4000" b="1" dirty="0"/>
              <a:t>קרן כספית </a:t>
            </a:r>
            <a:r>
              <a:rPr lang="he-IL" sz="4000" dirty="0"/>
              <a:t>- נחשבת אלטרנטיבה לפיקדון בנקאי ומעניקה ריבית גבוהה יותר לעומת הריבית המוצעת בפיקדונות. הקרן משקיעה באפיקי השקעה סולידיים לטווח קצר ונחשבת לבעלת רמת סיכון נמוכה יותר בהשוואה לשאר הקרנות. בין אפיקי ההשקעה של קרן כזו: </a:t>
            </a:r>
            <a:r>
              <a:rPr lang="he-IL" sz="4000" dirty="0" err="1"/>
              <a:t>פק"מים</a:t>
            </a:r>
            <a:r>
              <a:rPr lang="he-IL" sz="4000" dirty="0"/>
              <a:t>, </a:t>
            </a:r>
            <a:r>
              <a:rPr lang="he-IL" sz="4000" dirty="0" err="1"/>
              <a:t>מק"מים</a:t>
            </a:r>
            <a:r>
              <a:rPr lang="he-IL" sz="4000" dirty="0"/>
              <a:t>, ני"ע ואג"ח. הקרן ניתנת לפדיון בכל עת (בימים בהם מתקיים מסחר בבורסה). </a:t>
            </a:r>
            <a:br>
              <a:rPr lang="he-IL" sz="4000" dirty="0"/>
            </a:br>
            <a:r>
              <a:rPr lang="he-IL" sz="4000" b="1" dirty="0"/>
              <a:t>קרן מחקה </a:t>
            </a:r>
            <a:r>
              <a:rPr lang="he-IL" sz="4000" dirty="0"/>
              <a:t>- בדומה לתעודות סל, קרן מחקה עוקבת אחרי מדד מסוים - מניות, אג"ח או סחורות (בישראל או בחו"ל). בשונה מתעודות סל, בהן מוטל מס על דיבידנדים למשקיעים, כאשר קרן מחקה מחלקת דיבידנדים - הם מושקעים שוב בקרן והמשקיע אינו נדרש בתשלום מס (הנדחה למועד מכירת היחידות). בנוסף, בתעודת סל ניתן לסחור (למכור ולקנות) במהלך כל יום המסחר בבורסה, ואילו המסחר בקרן מחקה נערך בשעה קבועה ביום המסחר. </a:t>
            </a:r>
          </a:p>
        </p:txBody>
      </p:sp>
    </p:spTree>
    <p:extLst>
      <p:ext uri="{BB962C8B-B14F-4D97-AF65-F5344CB8AC3E}">
        <p14:creationId xmlns:p14="http://schemas.microsoft.com/office/powerpoint/2010/main" val="295368766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488835" y="1700808"/>
            <a:ext cx="4517583" cy="1015663"/>
          </a:xfrm>
          <a:prstGeom prst="rect">
            <a:avLst/>
          </a:prstGeom>
          <a:noFill/>
        </p:spPr>
        <p:txBody>
          <a:bodyPr wrap="none" lIns="91440" tIns="45720" rIns="91440" bIns="45720">
            <a:spAutoFit/>
          </a:bodyPr>
          <a:lstStyle/>
          <a:p>
            <a:pPr algn="ctr"/>
            <a:r>
              <a:rPr lang="he-IL" sz="6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קרנות נאמנות</a:t>
            </a:r>
            <a:endParaRPr lang="he-IL" sz="6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מלבן 4"/>
          <p:cNvSpPr/>
          <p:nvPr/>
        </p:nvSpPr>
        <p:spPr>
          <a:xfrm>
            <a:off x="2973743" y="3874279"/>
            <a:ext cx="3547766" cy="1015663"/>
          </a:xfrm>
          <a:prstGeom prst="rect">
            <a:avLst/>
          </a:prstGeom>
          <a:noFill/>
        </p:spPr>
        <p:txBody>
          <a:bodyPr wrap="none" lIns="91440" tIns="45720" rIns="91440" bIns="45720">
            <a:spAutoFit/>
          </a:bodyPr>
          <a:lstStyle/>
          <a:p>
            <a:pPr algn="ctr"/>
            <a:r>
              <a:rPr lang="he-IL" sz="6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תעודות סל</a:t>
            </a:r>
            <a:endParaRPr lang="he-IL" sz="6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611026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1268760"/>
            <a:ext cx="7467600" cy="1143000"/>
          </a:xfrm>
        </p:spPr>
        <p:txBody>
          <a:bodyPr>
            <a:normAutofit fontScale="90000"/>
          </a:bodyPr>
          <a:lstStyle/>
          <a:p>
            <a:pPr algn="r"/>
            <a:r>
              <a:rPr lang="he-IL" b="1" dirty="0"/>
              <a:t>בורסה לניירות </a:t>
            </a:r>
            <a:r>
              <a:rPr lang="he-IL" b="1" dirty="0" smtClean="0"/>
              <a:t>ערך</a:t>
            </a:r>
            <a:r>
              <a:rPr lang="en-US" dirty="0"/>
              <a:t/>
            </a:r>
            <a:br>
              <a:rPr lang="en-US" dirty="0"/>
            </a:br>
            <a:r>
              <a:rPr lang="en-US" b="1" dirty="0" smtClean="0"/>
              <a:t>Stock </a:t>
            </a:r>
            <a:r>
              <a:rPr lang="en-US" b="1" dirty="0"/>
              <a:t>Exchange</a:t>
            </a:r>
            <a:endParaRPr lang="he-IL" dirty="0"/>
          </a:p>
        </p:txBody>
      </p:sp>
      <p:sp>
        <p:nvSpPr>
          <p:cNvPr id="3" name="מציין מיקום תוכן 2"/>
          <p:cNvSpPr>
            <a:spLocks noGrp="1"/>
          </p:cNvSpPr>
          <p:nvPr>
            <p:ph idx="1"/>
          </p:nvPr>
        </p:nvSpPr>
        <p:spPr>
          <a:xfrm>
            <a:off x="457200" y="2492896"/>
            <a:ext cx="7467600" cy="3633267"/>
          </a:xfrm>
        </p:spPr>
        <p:txBody>
          <a:bodyPr>
            <a:normAutofit/>
          </a:bodyPr>
          <a:lstStyle/>
          <a:p>
            <a:r>
              <a:rPr lang="he-IL" sz="1600" dirty="0" smtClean="0"/>
              <a:t>גוף </a:t>
            </a:r>
            <a:r>
              <a:rPr lang="he-IL" sz="1600" dirty="0"/>
              <a:t>עסקי, לרוב חברה בע"מ, המקיימת שוק מוסדר למסחר בניירות ערך.</a:t>
            </a:r>
            <a:endParaRPr lang="en-US" sz="1600" dirty="0"/>
          </a:p>
          <a:p>
            <a:r>
              <a:rPr lang="he-IL" sz="1600" dirty="0"/>
              <a:t>הבורסה היא פלטפורמת מסחר בניירות ערך, כדוגמת מניות ואיגרות חוב, ומשמשת כמתווכת בין קונים ומוכרים של ניירות </a:t>
            </a:r>
            <a:r>
              <a:rPr lang="he-IL" sz="1600" dirty="0" smtClean="0"/>
              <a:t>אלה.</a:t>
            </a:r>
            <a:endParaRPr lang="en-US" sz="1600" dirty="0" smtClean="0"/>
          </a:p>
          <a:p>
            <a:r>
              <a:rPr lang="he-IL" sz="1600" dirty="0" smtClean="0"/>
              <a:t>המסחר </a:t>
            </a:r>
            <a:r>
              <a:rPr lang="he-IL" sz="1600" dirty="0"/>
              <a:t>בבורסה מתקיים במרבית המדינות המודרניות. </a:t>
            </a:r>
            <a:endParaRPr lang="en-US" sz="1600" dirty="0" smtClean="0"/>
          </a:p>
          <a:p>
            <a:r>
              <a:rPr lang="he-IL" sz="1600" dirty="0" smtClean="0"/>
              <a:t>בכל </a:t>
            </a:r>
            <a:r>
              <a:rPr lang="he-IL" sz="1600" dirty="0"/>
              <a:t>בורסה קיים אוסף של ניירות ערך הנסחרים בה, וגופים אשר מעוניינים להציע את ניירותיהם </a:t>
            </a:r>
            <a:r>
              <a:rPr lang="he-IL" sz="1600" dirty="0" smtClean="0"/>
              <a:t>באמצעותה</a:t>
            </a:r>
            <a:r>
              <a:rPr lang="he-IL" sz="1600" dirty="0"/>
              <a:t>,</a:t>
            </a:r>
            <a:r>
              <a:rPr lang="he-IL" sz="1600" dirty="0" smtClean="0"/>
              <a:t> </a:t>
            </a:r>
            <a:r>
              <a:rPr lang="he-IL" sz="1600" dirty="0"/>
              <a:t>חייבים לעמוד </a:t>
            </a:r>
            <a:r>
              <a:rPr lang="he-IL" sz="1600" dirty="0" smtClean="0"/>
              <a:t>בכללים </a:t>
            </a:r>
            <a:r>
              <a:rPr lang="he-IL" sz="1600" dirty="0"/>
              <a:t>רגולטוריים </a:t>
            </a:r>
            <a:r>
              <a:rPr lang="he-IL" sz="1600" dirty="0" smtClean="0"/>
              <a:t>שונים </a:t>
            </a:r>
            <a:r>
              <a:rPr lang="he-IL" sz="1600" dirty="0"/>
              <a:t>לשם כך - הן כאלה המוטלים על ידי הבורסה, והן על ידי הרשויות הממשלתיות המפקחות על המסחר הבורסאי באותה </a:t>
            </a:r>
            <a:r>
              <a:rPr lang="he-IL" sz="1600" dirty="0" smtClean="0"/>
              <a:t>המדינה.</a:t>
            </a:r>
          </a:p>
        </p:txBody>
      </p:sp>
    </p:spTree>
    <p:extLst>
      <p:ext uri="{BB962C8B-B14F-4D97-AF65-F5344CB8AC3E}">
        <p14:creationId xmlns:p14="http://schemas.microsoft.com/office/powerpoint/2010/main" val="333231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1340768"/>
            <a:ext cx="8784976" cy="5188842"/>
          </a:xfrm>
        </p:spPr>
        <p:txBody>
          <a:bodyPr>
            <a:normAutofit/>
          </a:bodyPr>
          <a:lstStyle/>
          <a:p>
            <a:pPr marL="0" indent="0">
              <a:lnSpc>
                <a:spcPct val="150000"/>
              </a:lnSpc>
              <a:buNone/>
            </a:pPr>
            <a:r>
              <a:rPr lang="he-IL" sz="1600" dirty="0" smtClean="0"/>
              <a:t>קרן נאמנות היא כלי שמטרתו השקעה משותפת בניירות ערך והפקת רווחים משותפת מהחזקתם ומכל עסקה בהם. </a:t>
            </a:r>
          </a:p>
          <a:p>
            <a:pPr marL="0" indent="0">
              <a:lnSpc>
                <a:spcPct val="150000"/>
              </a:lnSpc>
              <a:buNone/>
            </a:pPr>
            <a:r>
              <a:rPr lang="he-IL" sz="1600" dirty="0" smtClean="0"/>
              <a:t>קרן הנאמנות מנוהלת על ידי מנהל הקרן, היא פועלת על פי הסכם נאמנות שפרטיו פורסמו באמצעות תשקיף.</a:t>
            </a:r>
          </a:p>
          <a:p>
            <a:pPr marL="0" indent="0">
              <a:lnSpc>
                <a:spcPct val="150000"/>
              </a:lnSpc>
              <a:buNone/>
            </a:pPr>
            <a:r>
              <a:rPr lang="he-IL" sz="1600" dirty="0" smtClean="0"/>
              <a:t>קרן הנאמנות משקיעה לפי מדיניות השקעה הנקבעת מראש וניתנת לשינוי מעת לעת, לאחר שמתריעים על כך בפני החברים המשקיעים בקרן. ישנם סוגים רבים של קרנות נאמנות, מהן מנייתיות אשר מדיניות ההשקעה שלהן קובעת כי על מנהליהן להשקיע שיעור מסוים מסך הנכסים שלהן במניות. </a:t>
            </a:r>
          </a:p>
          <a:p>
            <a:pPr marL="0" indent="0">
              <a:lnSpc>
                <a:spcPct val="150000"/>
              </a:lnSpc>
              <a:buNone/>
            </a:pPr>
            <a:r>
              <a:rPr lang="he-IL" sz="1600" dirty="0" smtClean="0"/>
              <a:t>ההשקעות לפי סוגי המדיניות של הקרן יכולות להשתייך לסקטורים שונים בתחומי המסחר והכלכלה (כללי, ענפים, מדדים, אופציות, אג"ח להמרה וכו') ומהן המתמקדות באפיקי השקעה אחרים, כגון מק"מ, אג"ח צמודות מדד, אג"ח במט"ח, סחורות ועוד.</a:t>
            </a:r>
          </a:p>
          <a:p>
            <a:pPr marL="0" indent="0">
              <a:lnSpc>
                <a:spcPct val="150000"/>
              </a:lnSpc>
              <a:buNone/>
            </a:pPr>
            <a:r>
              <a:rPr lang="he-IL" sz="1600" dirty="0" smtClean="0"/>
              <a:t>קרן נאמנות מורכבת מיחידות, שכל אחת מהן מקנה זכות שווה בקרן.‏ קרנות המשקיעות בני"ע של חברות מענפים שונים נוטות להשיג תשואות הקרובות לאלו של השוק, בעוד קרנות המתמחות בני"ע של חברות הפועלות בענף מסוים נוטות להיות חשופות לסיכון הענף ולתשואה בו.</a:t>
            </a:r>
            <a:endParaRPr lang="he-IL" sz="1600" dirty="0"/>
          </a:p>
        </p:txBody>
      </p:sp>
      <p:sp>
        <p:nvSpPr>
          <p:cNvPr id="8" name="מלבן 7"/>
          <p:cNvSpPr/>
          <p:nvPr/>
        </p:nvSpPr>
        <p:spPr>
          <a:xfrm>
            <a:off x="3352761" y="476672"/>
            <a:ext cx="3070071" cy="707886"/>
          </a:xfrm>
          <a:prstGeom prst="rect">
            <a:avLst/>
          </a:prstGeom>
          <a:noFill/>
        </p:spPr>
        <p:txBody>
          <a:bodyPr wrap="none" lIns="91440" tIns="45720" rIns="91440" bIns="45720">
            <a:spAutoFit/>
          </a:bodyPr>
          <a:lstStyle/>
          <a:p>
            <a:pPr algn="ctr"/>
            <a:r>
              <a:rPr lang="he-I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קרנות נאמנות</a:t>
            </a:r>
            <a:endParaRPr lang="he-I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2851833"/>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1220" y="1700808"/>
            <a:ext cx="8501260" cy="4526732"/>
          </a:xfrm>
          <a:prstGeom prst="rect">
            <a:avLst/>
          </a:prstGeom>
          <a:noFill/>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5400000" scaled="1"/>
                </a:gradFill>
              </a14:hiddenFill>
            </a:ext>
          </a:extLst>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he-IL" altLang="he-IL" sz="1600" b="1" dirty="0" smtClean="0"/>
              <a:t>קרן נאמנות </a:t>
            </a:r>
            <a:r>
              <a:rPr lang="he-IL" altLang="he-IL" sz="1600" dirty="0" smtClean="0"/>
              <a:t>– תיק השקעות משותפות בניירות ערך.</a:t>
            </a:r>
          </a:p>
          <a:p>
            <a:pPr>
              <a:lnSpc>
                <a:spcPct val="150000"/>
              </a:lnSpc>
            </a:pPr>
            <a:r>
              <a:rPr lang="he-IL" altLang="he-IL" sz="1600" b="1" dirty="0" smtClean="0"/>
              <a:t>נכסי הקרן </a:t>
            </a:r>
            <a:r>
              <a:rPr lang="he-IL" altLang="he-IL" sz="1600" dirty="0" smtClean="0"/>
              <a:t>– השווי המשוערך של תיק ההשקעות.</a:t>
            </a:r>
          </a:p>
          <a:p>
            <a:pPr>
              <a:lnSpc>
                <a:spcPct val="150000"/>
              </a:lnSpc>
            </a:pPr>
            <a:r>
              <a:rPr lang="he-IL" altLang="he-IL" sz="1600" b="1" dirty="0" smtClean="0"/>
              <a:t>יחידת השתתפות </a:t>
            </a:r>
            <a:r>
              <a:rPr lang="he-IL" altLang="he-IL" sz="1600" dirty="0" smtClean="0"/>
              <a:t>– תעודת השתתפות המייצגת את הזכות של המשקיע בנכסי הקרן.</a:t>
            </a:r>
          </a:p>
          <a:p>
            <a:pPr>
              <a:lnSpc>
                <a:spcPct val="150000"/>
              </a:lnSpc>
            </a:pPr>
            <a:r>
              <a:rPr lang="he-IL" altLang="he-IL" sz="1600" b="1" dirty="0" smtClean="0"/>
              <a:t>מנהל הקרן </a:t>
            </a:r>
            <a:r>
              <a:rPr lang="he-IL" altLang="he-IL" sz="1600" dirty="0" smtClean="0"/>
              <a:t>– </a:t>
            </a:r>
            <a:r>
              <a:rPr lang="he-IL" sz="1600" dirty="0"/>
              <a:t>חברה המנהלת את נכסי הקרן ומבצעת רכישות ומכירות של ני"ע ופעולות אחרות בהתאם למדיניות ההשקעות של הקרן</a:t>
            </a:r>
            <a:r>
              <a:rPr lang="he-IL" sz="1600" dirty="0" smtClean="0"/>
              <a:t>.</a:t>
            </a:r>
          </a:p>
          <a:p>
            <a:pPr>
              <a:lnSpc>
                <a:spcPct val="150000"/>
              </a:lnSpc>
            </a:pPr>
            <a:r>
              <a:rPr lang="he-IL" altLang="he-IL" sz="1600" b="1" dirty="0" smtClean="0"/>
              <a:t>נאמן הקרן </a:t>
            </a:r>
            <a:r>
              <a:rPr lang="he-IL" altLang="he-IL" sz="1600" dirty="0" smtClean="0"/>
              <a:t>– חברה שתפקידה להחזיק בנכסי הקרן עבור בעלי היחידות ולפקח על יישום מדיניות ההשקעה של מנהל הקרן בהתאם לתשקיף.</a:t>
            </a:r>
          </a:p>
          <a:p>
            <a:pPr>
              <a:lnSpc>
                <a:spcPct val="150000"/>
              </a:lnSpc>
            </a:pPr>
            <a:r>
              <a:rPr lang="he-IL" altLang="he-IL" sz="1600" b="1" dirty="0" smtClean="0"/>
              <a:t>תשקיף הקרן </a:t>
            </a:r>
            <a:r>
              <a:rPr lang="he-IL" altLang="he-IL" sz="1600" dirty="0" smtClean="0"/>
              <a:t>– מסמך ההצעה של הקרן לציבור.</a:t>
            </a:r>
          </a:p>
          <a:p>
            <a:pPr>
              <a:lnSpc>
                <a:spcPct val="150000"/>
              </a:lnSpc>
            </a:pPr>
            <a:r>
              <a:rPr lang="he-IL" altLang="he-IL" sz="1600" b="1" dirty="0"/>
              <a:t>הסכם </a:t>
            </a:r>
            <a:r>
              <a:rPr lang="he-IL" altLang="he-IL" sz="1600" b="1" dirty="0" smtClean="0"/>
              <a:t>הקרן </a:t>
            </a:r>
            <a:r>
              <a:rPr lang="he-IL" altLang="he-IL" sz="1600" dirty="0" smtClean="0"/>
              <a:t>- חוזה שבאמצעותו מוקמת קרן. הוא נחתם בין מנהל הקרן לבין הנאמן ובו פרטים שונים, כגון שם הקרן, שכר המנהל, שכר הנאמן ומדיניות ההשקעה של הקרן. ההסכם וכל שינוי בו טעונים אישור הרשות לניירות ערך.</a:t>
            </a:r>
            <a:endParaRPr lang="en-US" altLang="he-IL" sz="1600" dirty="0"/>
          </a:p>
        </p:txBody>
      </p:sp>
      <p:sp>
        <p:nvSpPr>
          <p:cNvPr id="7" name="מלבן 6"/>
          <p:cNvSpPr/>
          <p:nvPr/>
        </p:nvSpPr>
        <p:spPr>
          <a:xfrm>
            <a:off x="4037244" y="620688"/>
            <a:ext cx="1701107" cy="707886"/>
          </a:xfrm>
          <a:prstGeom prst="rect">
            <a:avLst/>
          </a:prstGeom>
          <a:noFill/>
        </p:spPr>
        <p:txBody>
          <a:bodyPr wrap="none" lIns="91440" tIns="45720" rIns="91440" bIns="45720">
            <a:spAutoFit/>
          </a:bodyPr>
          <a:lstStyle/>
          <a:p>
            <a:pPr algn="ctr"/>
            <a:r>
              <a:rPr lang="he-I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מושגים</a:t>
            </a:r>
            <a:endParaRPr lang="he-I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3702016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8520" y="1628800"/>
            <a:ext cx="9144000" cy="4923928"/>
          </a:xfrm>
        </p:spPr>
        <p:txBody>
          <a:bodyPr>
            <a:normAutofit/>
          </a:bodyPr>
          <a:lstStyle/>
          <a:p>
            <a:pPr marL="0" indent="0">
              <a:buNone/>
            </a:pPr>
            <a:r>
              <a:rPr lang="he-IL" sz="1600" b="1" dirty="0"/>
              <a:t>סיווג על פי סוג </a:t>
            </a:r>
            <a:r>
              <a:rPr lang="he-IL" sz="1600" b="1" dirty="0" smtClean="0"/>
              <a:t>הקרן</a:t>
            </a:r>
            <a:r>
              <a:rPr lang="he-IL" sz="1600" dirty="0" smtClean="0"/>
              <a:t>			                            </a:t>
            </a:r>
            <a:r>
              <a:rPr lang="he-IL" sz="1600" b="1" dirty="0"/>
              <a:t>סיווג על פי אפיק </a:t>
            </a:r>
            <a:r>
              <a:rPr lang="he-IL" sz="1600" b="1" dirty="0" smtClean="0"/>
              <a:t>השקעה</a:t>
            </a:r>
          </a:p>
          <a:p>
            <a:pPr marL="0" indent="0">
              <a:buNone/>
            </a:pPr>
            <a:r>
              <a:rPr lang="he-IL" sz="1600" dirty="0" smtClean="0"/>
              <a:t>קרן סגורה					            קרנות כספיות</a:t>
            </a:r>
          </a:p>
          <a:p>
            <a:pPr marL="0" indent="0">
              <a:buNone/>
            </a:pPr>
            <a:r>
              <a:rPr lang="he-IL" sz="1600" dirty="0" smtClean="0"/>
              <a:t>קרן פתוחה                                                                             </a:t>
            </a:r>
            <a:r>
              <a:rPr lang="he-IL" sz="1600" dirty="0"/>
              <a:t>קרנות מנייתיות</a:t>
            </a:r>
          </a:p>
          <a:p>
            <a:pPr marL="0" indent="0">
              <a:buNone/>
            </a:pPr>
            <a:r>
              <a:rPr lang="he-IL" sz="1600" dirty="0" smtClean="0"/>
              <a:t>קרן ייחודית                                                                             קרנות </a:t>
            </a:r>
            <a:r>
              <a:rPr lang="he-IL" sz="1600" dirty="0"/>
              <a:t>שקליות</a:t>
            </a:r>
          </a:p>
          <a:p>
            <a:pPr marL="0" indent="0">
              <a:buNone/>
            </a:pPr>
            <a:r>
              <a:rPr lang="he-IL" sz="1600" dirty="0" smtClean="0"/>
              <a:t>                                                                                            קרנות </a:t>
            </a:r>
            <a:r>
              <a:rPr lang="he-IL" sz="1600" dirty="0"/>
              <a:t>חו"ל</a:t>
            </a:r>
          </a:p>
          <a:p>
            <a:pPr marL="0" indent="0">
              <a:buNone/>
            </a:pPr>
            <a:r>
              <a:rPr lang="he-IL" sz="1600" b="1" dirty="0" smtClean="0"/>
              <a:t>סיווג </a:t>
            </a:r>
            <a:r>
              <a:rPr lang="he-IL" sz="1600" b="1" dirty="0"/>
              <a:t>על פי אופן חלוקת </a:t>
            </a:r>
            <a:r>
              <a:rPr lang="he-IL" sz="1600" b="1" dirty="0" smtClean="0"/>
              <a:t>הרווחים                                               </a:t>
            </a:r>
            <a:r>
              <a:rPr lang="he-IL" sz="1600" dirty="0" smtClean="0"/>
              <a:t>קרנות </a:t>
            </a:r>
            <a:r>
              <a:rPr lang="he-IL" sz="1600" dirty="0"/>
              <a:t>אג"ח</a:t>
            </a:r>
          </a:p>
          <a:p>
            <a:pPr marL="0" indent="0">
              <a:buNone/>
            </a:pPr>
            <a:r>
              <a:rPr lang="he-IL" sz="1600" dirty="0" smtClean="0"/>
              <a:t>קרן צבירה                                                                               קרן מחקה</a:t>
            </a:r>
          </a:p>
          <a:p>
            <a:pPr marL="0" indent="0">
              <a:buNone/>
            </a:pPr>
            <a:r>
              <a:rPr lang="he-IL" sz="1600" dirty="0" smtClean="0"/>
              <a:t>קרן לא צבירה</a:t>
            </a:r>
          </a:p>
          <a:p>
            <a:pPr marL="0" indent="0">
              <a:buNone/>
            </a:pPr>
            <a:r>
              <a:rPr lang="he-IL" sz="1600" dirty="0" smtClean="0"/>
              <a:t>                                                                                             </a:t>
            </a:r>
            <a:r>
              <a:rPr lang="he-IL" sz="1600" b="1" dirty="0" smtClean="0"/>
              <a:t>סיווג </a:t>
            </a:r>
            <a:r>
              <a:rPr lang="he-IL" sz="1600" b="1" dirty="0"/>
              <a:t>על פי היקף </a:t>
            </a:r>
            <a:r>
              <a:rPr lang="he-IL" sz="1600" b="1" dirty="0" smtClean="0"/>
              <a:t>הנכסים</a:t>
            </a:r>
          </a:p>
          <a:p>
            <a:pPr marL="0" indent="0">
              <a:buNone/>
            </a:pPr>
            <a:r>
              <a:rPr lang="he-IL" sz="1600" b="1" dirty="0" smtClean="0"/>
              <a:t>סיווג על פי אופן פיזור ההשקעות</a:t>
            </a:r>
          </a:p>
          <a:p>
            <a:pPr marL="0" indent="0">
              <a:buNone/>
            </a:pPr>
            <a:r>
              <a:rPr lang="he-IL" sz="1600" dirty="0" smtClean="0"/>
              <a:t>קרן מתמחה</a:t>
            </a:r>
          </a:p>
          <a:p>
            <a:pPr marL="0" indent="0">
              <a:buNone/>
            </a:pPr>
            <a:r>
              <a:rPr lang="he-IL" sz="1600" dirty="0" smtClean="0"/>
              <a:t>קרן גמישה                                                                              </a:t>
            </a:r>
            <a:r>
              <a:rPr lang="he-IL" sz="1600" b="1" dirty="0"/>
              <a:t>סיווג על פי רמת הסיכון</a:t>
            </a:r>
          </a:p>
          <a:p>
            <a:pPr marL="0" indent="0">
              <a:buNone/>
            </a:pPr>
            <a:endParaRPr lang="he-IL" sz="1600" b="1" dirty="0" smtClean="0"/>
          </a:p>
          <a:p>
            <a:pPr marL="0" indent="0">
              <a:buNone/>
            </a:pPr>
            <a:r>
              <a:rPr lang="he-IL" sz="1600" b="1" dirty="0"/>
              <a:t>סיווג על פי מעמד </a:t>
            </a:r>
            <a:r>
              <a:rPr lang="he-IL" sz="1600" b="1" dirty="0" smtClean="0"/>
              <a:t>מס</a:t>
            </a:r>
          </a:p>
          <a:p>
            <a:pPr marL="0" indent="0">
              <a:buNone/>
            </a:pPr>
            <a:r>
              <a:rPr lang="he-IL" sz="1600" dirty="0" smtClean="0"/>
              <a:t>קרן פטורה</a:t>
            </a:r>
          </a:p>
          <a:p>
            <a:pPr marL="0" indent="0">
              <a:buNone/>
            </a:pPr>
            <a:r>
              <a:rPr lang="he-IL" sz="1600" dirty="0" smtClean="0"/>
              <a:t>קרן חייבת</a:t>
            </a:r>
            <a:endParaRPr lang="he-IL" sz="1600" dirty="0"/>
          </a:p>
          <a:p>
            <a:endParaRPr lang="he-IL" sz="1600" b="1" dirty="0"/>
          </a:p>
          <a:p>
            <a:endParaRPr lang="he-IL" sz="1600" b="1" dirty="0"/>
          </a:p>
          <a:p>
            <a:endParaRPr lang="he-IL" sz="1600" dirty="0"/>
          </a:p>
        </p:txBody>
      </p:sp>
      <p:sp>
        <p:nvSpPr>
          <p:cNvPr id="5" name="מלבן 4"/>
          <p:cNvSpPr/>
          <p:nvPr/>
        </p:nvSpPr>
        <p:spPr>
          <a:xfrm>
            <a:off x="2987824" y="620688"/>
            <a:ext cx="4039887" cy="707886"/>
          </a:xfrm>
          <a:prstGeom prst="rect">
            <a:avLst/>
          </a:prstGeom>
          <a:noFill/>
        </p:spPr>
        <p:txBody>
          <a:bodyPr wrap="none" lIns="91440" tIns="45720" rIns="91440" bIns="45720">
            <a:spAutoFit/>
          </a:bodyPr>
          <a:lstStyle/>
          <a:p>
            <a:pPr algn="ctr"/>
            <a:r>
              <a:rPr lang="he-I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סוגי קרנות נאמנות</a:t>
            </a:r>
            <a:endParaRPr lang="he-I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67950923"/>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872" y="1412776"/>
            <a:ext cx="8928992" cy="5908924"/>
          </a:xfrm>
        </p:spPr>
        <p:txBody>
          <a:bodyPr>
            <a:noAutofit/>
          </a:bodyPr>
          <a:lstStyle/>
          <a:p>
            <a:pPr marL="0" indent="0">
              <a:buNone/>
            </a:pPr>
            <a:r>
              <a:rPr lang="he-IL" sz="1600" dirty="0" smtClean="0"/>
              <a:t>פעולת </a:t>
            </a:r>
            <a:r>
              <a:rPr lang="he-IL" sz="1600" dirty="0"/>
              <a:t>הרכישה והפדיון של קרנות נאמנות מתבצעת על ידי מתן הוראה לחבר הבורסה אשר בו מתנהל חשבון ההשקעות. ניתן לתת הוראות לרכישה או לפדיון בשלבים שונים של שעות המסחר בבורסה עד המועד </a:t>
            </a:r>
            <a:r>
              <a:rPr lang="he-IL" sz="1600" dirty="0" smtClean="0"/>
              <a:t>הקובע. ההוראות </a:t>
            </a:r>
            <a:r>
              <a:rPr lang="he-IL" sz="1600" dirty="0"/>
              <a:t>מבוצעות באותו היום, למעט קרנות המוגדרות כקרנות חו"ל, שבהן ההוראה מתבצעת למחרת. </a:t>
            </a:r>
            <a:r>
              <a:rPr lang="he-IL" sz="1600" dirty="0" smtClean="0"/>
              <a:t>                     הכסף </a:t>
            </a:r>
            <a:r>
              <a:rPr lang="he-IL" sz="1600" dirty="0"/>
              <a:t>מועבר לחשבון אם ההוראה ניתנה עד למועד הקובע באותו היום. במידה והיא ניתנה אחרי שעה זאת, ההוראה תתבצע רק למחרת וגם התמורה תועבר ביום שלמחרת</a:t>
            </a:r>
            <a:r>
              <a:rPr lang="he-IL" sz="1600" dirty="0" smtClean="0"/>
              <a:t>.</a:t>
            </a:r>
          </a:p>
          <a:p>
            <a:pPr marL="0" indent="0">
              <a:buNone/>
            </a:pPr>
            <a:endParaRPr lang="he-IL" sz="1600" dirty="0" smtClean="0"/>
          </a:p>
          <a:p>
            <a:r>
              <a:rPr lang="he-IL" sz="1600" b="1" u="sng" dirty="0" smtClean="0"/>
              <a:t>מחיר קניה:</a:t>
            </a:r>
          </a:p>
          <a:p>
            <a:pPr marL="0" indent="0">
              <a:buNone/>
            </a:pPr>
            <a:r>
              <a:rPr lang="he-IL" sz="1600" dirty="0" smtClean="0"/>
              <a:t>לכל קרן נאמנות יש מחיר קניה או מחיר יסודי. המחיר היסודי הוא שווי נכסי הקרן מחולק במספר יחידות הקרן. חלק מהקרנות גובות שיעור הוספה בעת רכישת יחידה. </a:t>
            </a:r>
          </a:p>
          <a:p>
            <a:pPr marL="0" indent="0">
              <a:lnSpc>
                <a:spcPct val="90000"/>
              </a:lnSpc>
              <a:buNone/>
            </a:pPr>
            <a:r>
              <a:rPr lang="he-IL" altLang="he-IL" sz="1400" b="1" dirty="0" smtClean="0"/>
              <a:t>                                                                                       </a:t>
            </a:r>
          </a:p>
          <a:p>
            <a:pPr marL="0" indent="0">
              <a:lnSpc>
                <a:spcPct val="90000"/>
              </a:lnSpc>
              <a:buNone/>
            </a:pPr>
            <a:r>
              <a:rPr lang="he-IL" altLang="he-IL" sz="1400" b="1" dirty="0"/>
              <a:t> </a:t>
            </a:r>
            <a:r>
              <a:rPr lang="he-IL" altLang="he-IL" sz="1400" b="1" dirty="0" smtClean="0"/>
              <a:t>                                                                                    מחיר יסודי = </a:t>
            </a:r>
            <a:r>
              <a:rPr lang="he-IL" altLang="he-IL" sz="1400" b="1" u="sng" dirty="0" smtClean="0"/>
              <a:t>(שווי נכסי הקרן נטו + הוצאות רכישה)</a:t>
            </a:r>
          </a:p>
          <a:p>
            <a:pPr>
              <a:lnSpc>
                <a:spcPct val="90000"/>
              </a:lnSpc>
              <a:buFont typeface="Wingdings" pitchFamily="2" charset="2"/>
              <a:buNone/>
            </a:pPr>
            <a:r>
              <a:rPr lang="he-IL" altLang="he-IL" sz="1400" b="1" dirty="0" smtClean="0"/>
              <a:t>                                                                                                                        מספר היחידות</a:t>
            </a:r>
          </a:p>
          <a:p>
            <a:r>
              <a:rPr lang="he-IL" sz="1600" b="1" u="sng" dirty="0" smtClean="0"/>
              <a:t>מחיר פדיון:</a:t>
            </a:r>
          </a:p>
          <a:p>
            <a:pPr marL="0" indent="0">
              <a:buNone/>
            </a:pPr>
            <a:r>
              <a:rPr lang="he-IL" sz="1600" dirty="0" smtClean="0"/>
              <a:t>מחיר הפדיון של יחידה יהיה שווה למחיר המכירה של נכסי הקרן לחלק למספר יחידותיה.                        מהמחיר היסודי גוזרים את מחיר הפדיון שהוא המחיר היסודי בניכוי עמלות הפעולה בקרן.                              מחיר הפדיון מתקבל בעת שהמשקיע מוכר את הקרן. </a:t>
            </a:r>
          </a:p>
          <a:p>
            <a:pPr marL="0" indent="0">
              <a:buNone/>
            </a:pPr>
            <a:r>
              <a:rPr lang="he-IL" altLang="he-IL" sz="1600" b="1" dirty="0" smtClean="0"/>
              <a:t>                                                                         </a:t>
            </a:r>
          </a:p>
          <a:p>
            <a:pPr marL="0" indent="0">
              <a:buNone/>
            </a:pPr>
            <a:endParaRPr lang="he-IL" sz="1600" dirty="0"/>
          </a:p>
        </p:txBody>
      </p:sp>
      <p:sp>
        <p:nvSpPr>
          <p:cNvPr id="7" name="מלבן 6"/>
          <p:cNvSpPr/>
          <p:nvPr/>
        </p:nvSpPr>
        <p:spPr>
          <a:xfrm>
            <a:off x="1728067" y="593833"/>
            <a:ext cx="6503704" cy="707886"/>
          </a:xfrm>
          <a:prstGeom prst="rect">
            <a:avLst/>
          </a:prstGeom>
          <a:noFill/>
        </p:spPr>
        <p:txBody>
          <a:bodyPr wrap="none" lIns="91440" tIns="45720" rIns="91440" bIns="45720">
            <a:spAutoFit/>
          </a:bodyPr>
          <a:lstStyle/>
          <a:p>
            <a:pPr algn="ctr"/>
            <a:r>
              <a:rPr lang="he-I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קניה ומכירה של קרנות נאמנות</a:t>
            </a:r>
            <a:endParaRPr lang="he-I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מלבן 7"/>
          <p:cNvSpPr/>
          <p:nvPr/>
        </p:nvSpPr>
        <p:spPr>
          <a:xfrm>
            <a:off x="0" y="5733256"/>
            <a:ext cx="4752528" cy="480131"/>
          </a:xfrm>
          <a:prstGeom prst="rect">
            <a:avLst/>
          </a:prstGeom>
        </p:spPr>
        <p:txBody>
          <a:bodyPr wrap="square">
            <a:spAutoFit/>
          </a:bodyPr>
          <a:lstStyle/>
          <a:p>
            <a:pPr>
              <a:lnSpc>
                <a:spcPct val="90000"/>
              </a:lnSpc>
            </a:pPr>
            <a:r>
              <a:rPr lang="he-IL" altLang="he-IL" sz="1400" b="1" dirty="0" smtClean="0"/>
              <a:t>מחיר פדיון = </a:t>
            </a:r>
            <a:r>
              <a:rPr lang="he-IL" altLang="he-IL" sz="1400" b="1" u="sng" dirty="0" smtClean="0"/>
              <a:t>(שווי נכסי הקרן נטו- הוצאות מכירה)</a:t>
            </a:r>
          </a:p>
          <a:p>
            <a:pPr>
              <a:lnSpc>
                <a:spcPct val="90000"/>
              </a:lnSpc>
              <a:buFont typeface="Wingdings" pitchFamily="2" charset="2"/>
              <a:buNone/>
            </a:pPr>
            <a:r>
              <a:rPr lang="he-IL" altLang="he-IL" sz="1400" b="1" dirty="0" smtClean="0"/>
              <a:t>                                 מספר היחידות</a:t>
            </a:r>
            <a:endParaRPr lang="he-IL" altLang="he-IL" sz="1400" b="1" dirty="0"/>
          </a:p>
        </p:txBody>
      </p:sp>
    </p:spTree>
    <p:extLst>
      <p:ext uri="{BB962C8B-B14F-4D97-AF65-F5344CB8AC3E}">
        <p14:creationId xmlns:p14="http://schemas.microsoft.com/office/powerpoint/2010/main" val="3029114386"/>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7504" y="1040542"/>
            <a:ext cx="9073008" cy="7781130"/>
          </a:xfrm>
        </p:spPr>
        <p:txBody>
          <a:bodyPr>
            <a:normAutofit/>
          </a:bodyPr>
          <a:lstStyle/>
          <a:p>
            <a:r>
              <a:rPr lang="he-IL" sz="1600" b="1" u="sng" dirty="0" smtClean="0"/>
              <a:t>שיעור ההוספה:</a:t>
            </a:r>
          </a:p>
          <a:p>
            <a:pPr marL="0" indent="0">
              <a:buNone/>
            </a:pPr>
            <a:r>
              <a:rPr lang="he-IL" sz="1600" dirty="0" smtClean="0"/>
              <a:t>לעתים, בעת רכישת יחידה בקרן נאמנות, המשקיע ישלם גם שיעור הוספה.                                                        שיעור ההוספה הנו תשלום חד פעמי בעת הרכישה. מחיר הקרן הכולל את שיעור ההוספה נקרא מחיר היחידה. ישנן קרנות שבהן אין שיעור הוספה, לצד כאלו שבהן שיעור ההוספה מגיע לאחוז אחד ויותר.                               לעתים, שיעור ההוספה מתווסף בעת המכירה.</a:t>
            </a:r>
          </a:p>
          <a:p>
            <a:pPr marL="0" indent="0">
              <a:buNone/>
            </a:pPr>
            <a:r>
              <a:rPr lang="he-IL" altLang="he-IL" sz="1600" dirty="0" smtClean="0"/>
              <a:t>                                                                        </a:t>
            </a:r>
            <a:r>
              <a:rPr lang="he-IL" altLang="he-IL" sz="1400" b="1" dirty="0" smtClean="0"/>
              <a:t>מחיר יחידה = מחיר יסודי + שיעור הוספה</a:t>
            </a:r>
          </a:p>
          <a:p>
            <a:pPr marL="0" indent="0">
              <a:buNone/>
            </a:pPr>
            <a:endParaRPr lang="he-IL" altLang="he-IL" sz="1600" dirty="0"/>
          </a:p>
          <a:p>
            <a:r>
              <a:rPr lang="he-IL" altLang="he-IL" sz="1600" b="1" u="sng" dirty="0" smtClean="0"/>
              <a:t>עמלות פעולה: </a:t>
            </a:r>
          </a:p>
          <a:p>
            <a:pPr>
              <a:buFont typeface="Wingdings" panose="05000000000000000000" pitchFamily="2" charset="2"/>
              <a:buChar char="§"/>
            </a:pPr>
            <a:r>
              <a:rPr lang="he-IL" altLang="he-IL" sz="1600" b="1" dirty="0" smtClean="0"/>
              <a:t>דמי ניהול לשנה: </a:t>
            </a:r>
            <a:r>
              <a:rPr lang="he-IL" sz="1600" dirty="0"/>
              <a:t>מרבית החברות גובות דמי ניהול. דמי הניהול הם התמורה המועברת לכיסו של מנהל הקרן. דמי הניהול השנתיים נעים בין 0.125% ל-4% ואף למעלה מזה , תלוי בסוג הקרן. קרנות הנאמנות </a:t>
            </a:r>
            <a:r>
              <a:rPr lang="he-IL" sz="1600" dirty="0" err="1"/>
              <a:t>המנייתיות</a:t>
            </a:r>
            <a:r>
              <a:rPr lang="he-IL" sz="1600" dirty="0"/>
              <a:t> הן בעלות שיעור דמי הניהול הגבוה ביותר, בעוד הקרנות הכספיות הן בעלות דמי הניהול הנמוכים ביותר</a:t>
            </a:r>
            <a:r>
              <a:rPr lang="he-IL" sz="1600" dirty="0" smtClean="0"/>
              <a:t>.</a:t>
            </a:r>
          </a:p>
          <a:p>
            <a:pPr>
              <a:buFont typeface="Wingdings" panose="05000000000000000000" pitchFamily="2" charset="2"/>
              <a:buChar char="§"/>
            </a:pPr>
            <a:endParaRPr lang="he-IL" sz="1600" dirty="0" smtClean="0"/>
          </a:p>
          <a:p>
            <a:pPr>
              <a:buFont typeface="Wingdings" panose="05000000000000000000" pitchFamily="2" charset="2"/>
              <a:buChar char="§"/>
            </a:pPr>
            <a:r>
              <a:rPr lang="he-IL" altLang="he-IL" sz="1600" b="1" dirty="0" smtClean="0"/>
              <a:t>דמי נאמנות לשנה: </a:t>
            </a:r>
            <a:r>
              <a:rPr lang="he-IL" sz="1600" dirty="0"/>
              <a:t>בנוסף לדמי הניהול שעוברים </a:t>
            </a:r>
            <a:r>
              <a:rPr lang="he-IL" sz="1600" dirty="0" smtClean="0"/>
              <a:t>למנהל </a:t>
            </a:r>
            <a:r>
              <a:rPr lang="he-IL" sz="1600" dirty="0"/>
              <a:t>הקרן, יש גם דמי נאמן, העוברים לנאמן הקרן. זוהי עמלה בגובה 0.04-0.2% לשנה מהקרן המושקעת</a:t>
            </a:r>
            <a:r>
              <a:rPr lang="he-IL" sz="1600" dirty="0" smtClean="0"/>
              <a:t>.</a:t>
            </a:r>
          </a:p>
          <a:p>
            <a:pPr>
              <a:buFont typeface="Wingdings" panose="05000000000000000000" pitchFamily="2" charset="2"/>
              <a:buChar char="§"/>
            </a:pPr>
            <a:endParaRPr lang="he-IL" sz="1600" dirty="0"/>
          </a:p>
          <a:p>
            <a:pPr>
              <a:buFont typeface="Wingdings" panose="05000000000000000000" pitchFamily="2" charset="2"/>
              <a:buChar char="§"/>
            </a:pPr>
            <a:r>
              <a:rPr lang="he-IL" sz="1600" b="1" dirty="0" smtClean="0"/>
              <a:t>דמי משמרת לשנה: </a:t>
            </a:r>
            <a:r>
              <a:rPr lang="he-IL" sz="1600" dirty="0"/>
              <a:t>מרבית המשקיעים בקרנות נאמנות משקיעים </a:t>
            </a:r>
            <a:r>
              <a:rPr lang="he-IL" sz="1600" dirty="0" smtClean="0"/>
              <a:t>דרך </a:t>
            </a:r>
            <a:r>
              <a:rPr lang="he-IL" sz="1600" dirty="0"/>
              <a:t>שירותי </a:t>
            </a:r>
            <a:r>
              <a:rPr lang="he-IL" sz="1600" dirty="0" smtClean="0"/>
              <a:t>הבנקים. </a:t>
            </a:r>
            <a:r>
              <a:rPr lang="he-IL" sz="1600" dirty="0"/>
              <a:t>הבנקים גובים עמלה המכונה דמי משמרת. בדרך כלל דמי המשמרת יהיו בשיעור 0.5-0.6% לשנה מסכום התיק במשמרת</a:t>
            </a:r>
            <a:r>
              <a:rPr lang="he-IL" sz="1600" dirty="0" smtClean="0"/>
              <a:t>.</a:t>
            </a:r>
          </a:p>
          <a:p>
            <a:pPr>
              <a:buFont typeface="Wingdings" panose="05000000000000000000" pitchFamily="2" charset="2"/>
              <a:buChar char="§"/>
            </a:pPr>
            <a:endParaRPr lang="he-IL" sz="1600" dirty="0" smtClean="0"/>
          </a:p>
          <a:p>
            <a:pPr>
              <a:buFont typeface="Wingdings" panose="05000000000000000000" pitchFamily="2" charset="2"/>
              <a:buChar char="§"/>
            </a:pPr>
            <a:r>
              <a:rPr lang="he-IL" sz="1600" b="1" dirty="0"/>
              <a:t>עמלת הפצה (בדרך כלל נגבית מהקרן</a:t>
            </a:r>
            <a:r>
              <a:rPr lang="he-IL" sz="1600" b="1" dirty="0" smtClean="0"/>
              <a:t>): </a:t>
            </a:r>
            <a:r>
              <a:rPr lang="he-IL" sz="1600" dirty="0" smtClean="0"/>
              <a:t>לאחר כניסתה לתוקף של רפורמת בכר, נקבע כי הבנקים יהיו זכאים לגבות עמלת הפצה, בשיעורים שונים. החל מאפריל 2006 נגבית גם עמלת הפצה בעת רכישת קרן הנאמנות. בדרך כלל עמלות ההפצה נגבות ישירות ממנהל הקרן ואינן מוטלות על המשקיע.</a:t>
            </a:r>
            <a:endParaRPr lang="he-IL" sz="1600" dirty="0"/>
          </a:p>
          <a:p>
            <a:endParaRPr lang="he-IL" altLang="he-IL" sz="1600" b="1" dirty="0" smtClean="0"/>
          </a:p>
          <a:p>
            <a:endParaRPr lang="he-IL" dirty="0"/>
          </a:p>
        </p:txBody>
      </p:sp>
      <p:sp>
        <p:nvSpPr>
          <p:cNvPr id="5" name="מלבן 4"/>
          <p:cNvSpPr/>
          <p:nvPr/>
        </p:nvSpPr>
        <p:spPr>
          <a:xfrm>
            <a:off x="1547664" y="332656"/>
            <a:ext cx="6503704" cy="707886"/>
          </a:xfrm>
          <a:prstGeom prst="rect">
            <a:avLst/>
          </a:prstGeom>
          <a:noFill/>
        </p:spPr>
        <p:txBody>
          <a:bodyPr wrap="none" lIns="91440" tIns="45720" rIns="91440" bIns="45720">
            <a:spAutoFit/>
          </a:bodyPr>
          <a:lstStyle/>
          <a:p>
            <a:pPr algn="ctr"/>
            <a:r>
              <a:rPr lang="he-I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קניה ומכירה של קרנות נאמנות</a:t>
            </a:r>
            <a:endParaRPr lang="he-I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10380724"/>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9552" y="303809"/>
            <a:ext cx="8361682" cy="936625"/>
          </a:xfrm>
        </p:spPr>
        <p:txBody>
          <a:bodyPr>
            <a:noAutofit/>
          </a:bodyPr>
          <a:lstStyle/>
          <a:p>
            <a:r>
              <a:rPr lang="he-IL" altLang="he-IL" sz="32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תעודות סל  (</a:t>
            </a:r>
            <a:r>
              <a:rPr lang="en-US" altLang="he-IL" sz="32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Exchange Traded Fund</a:t>
            </a:r>
            <a:r>
              <a:rPr lang="he-IL" altLang="he-IL" sz="32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 - </a:t>
            </a:r>
            <a:r>
              <a:rPr lang="en-US" altLang="he-IL" sz="32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ETF</a:t>
            </a:r>
          </a:p>
        </p:txBody>
      </p:sp>
      <p:sp>
        <p:nvSpPr>
          <p:cNvPr id="5" name="Rectangle 3"/>
          <p:cNvSpPr txBox="1">
            <a:spLocks noChangeArrowheads="1"/>
          </p:cNvSpPr>
          <p:nvPr/>
        </p:nvSpPr>
        <p:spPr>
          <a:xfrm>
            <a:off x="0" y="1240434"/>
            <a:ext cx="9035802" cy="561756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33CCFF"/>
              </a:buClr>
              <a:buFont typeface="Wingdings" pitchFamily="2" charset="2"/>
              <a:buChar char="Ø"/>
            </a:pPr>
            <a:r>
              <a:rPr lang="he-IL" altLang="he-IL" sz="1600" b="1" dirty="0" smtClean="0"/>
              <a:t>תעודת סל היא תעודת התחייבות הדומה לאיגרת חוב ומונפקת על ידי גוף פיננסי.</a:t>
            </a:r>
          </a:p>
          <a:p>
            <a:pPr>
              <a:lnSpc>
                <a:spcPct val="150000"/>
              </a:lnSpc>
              <a:buClr>
                <a:srgbClr val="33CCFF"/>
              </a:buClr>
              <a:buFont typeface="Wingdings" pitchFamily="2" charset="2"/>
              <a:buChar char="Ø"/>
            </a:pPr>
            <a:r>
              <a:rPr lang="he-IL" altLang="he-IL" sz="1600" b="1" dirty="0" smtClean="0"/>
              <a:t>התעודה נסחרת בבורסה לניירות ערך ומאפשרת למשקיע לעקוב אחר נכס בסיס כגון: מדדי מניות, מדדי איגרות חוב, שערי מטבע חוץ, סחורות ועוד.</a:t>
            </a:r>
          </a:p>
          <a:p>
            <a:pPr>
              <a:lnSpc>
                <a:spcPct val="150000"/>
              </a:lnSpc>
              <a:buClr>
                <a:srgbClr val="33CCFF"/>
              </a:buClr>
              <a:buFont typeface="Wingdings" pitchFamily="2" charset="2"/>
              <a:buChar char="Ø"/>
            </a:pPr>
            <a:r>
              <a:rPr lang="he-IL" altLang="he-IL" sz="1600" b="1" dirty="0" smtClean="0"/>
              <a:t>המחזיק בתעודת סל מחזיק בעקיפין בכל מניות המדד בדיוק לפי משקלן היחסי ואף יכול לקבלן פיזית.</a:t>
            </a:r>
          </a:p>
          <a:p>
            <a:pPr>
              <a:lnSpc>
                <a:spcPct val="150000"/>
              </a:lnSpc>
              <a:buClr>
                <a:srgbClr val="33CCFF"/>
              </a:buClr>
              <a:buFont typeface="Wingdings" pitchFamily="2" charset="2"/>
              <a:buChar char="Ø"/>
            </a:pPr>
            <a:r>
              <a:rPr lang="he-IL" altLang="he-IL" sz="1600" b="1" dirty="0" smtClean="0"/>
              <a:t>מחירה של תעודת סל נגזר ממחיר נכס הבסיס אליו היא צמודה ועל פי נוסחה הקבועה מראש בתשקיף התעודה.</a:t>
            </a:r>
          </a:p>
          <a:p>
            <a:pPr>
              <a:lnSpc>
                <a:spcPct val="150000"/>
              </a:lnSpc>
              <a:buClr>
                <a:srgbClr val="33CCFF"/>
              </a:buClr>
              <a:buFont typeface="Wingdings" pitchFamily="2" charset="2"/>
              <a:buChar char="Ø"/>
            </a:pPr>
            <a:r>
              <a:rPr lang="he-IL" altLang="he-IL" sz="1600" b="1" dirty="0" smtClean="0"/>
              <a:t>מנפיק התעודה מבטיח לקונה להחזיר לו את כספו בכל רגע נתון או בתום תקופה מסוימת, בתוספת השינוי בנכס הבסיס אחריו התעודה עוקבת, ובניכוי עמלות. </a:t>
            </a:r>
          </a:p>
          <a:p>
            <a:pPr>
              <a:lnSpc>
                <a:spcPct val="150000"/>
              </a:lnSpc>
              <a:buClr>
                <a:srgbClr val="33CCFF"/>
              </a:buClr>
              <a:buFont typeface="Wingdings" pitchFamily="2" charset="2"/>
              <a:buChar char="Ø"/>
            </a:pPr>
            <a:r>
              <a:rPr lang="he-IL" altLang="he-IL" sz="1600" b="1" dirty="0" smtClean="0"/>
              <a:t>פירעון התעודה בכל רגע נתון ניתן בדרך כלל החל ממאות אלפי שקלים.       </a:t>
            </a:r>
          </a:p>
          <a:p>
            <a:pPr marL="0" indent="0">
              <a:lnSpc>
                <a:spcPct val="150000"/>
              </a:lnSpc>
              <a:buClr>
                <a:srgbClr val="33CCFF"/>
              </a:buClr>
              <a:buNone/>
            </a:pPr>
            <a:r>
              <a:rPr lang="he-IL" altLang="he-IL" sz="1600" b="1" dirty="0" smtClean="0"/>
              <a:t>      ברגע הרכישה, על המנפיק לרכוש את נכס הבסיס כדי ליצור מצב של אחידות בין התחייבויותיו (תעודות   </a:t>
            </a:r>
          </a:p>
          <a:p>
            <a:pPr marL="0" indent="0">
              <a:lnSpc>
                <a:spcPct val="150000"/>
              </a:lnSpc>
              <a:buClr>
                <a:srgbClr val="33CCFF"/>
              </a:buClr>
              <a:buNone/>
            </a:pPr>
            <a:r>
              <a:rPr lang="he-IL" altLang="he-IL" sz="1600" b="1" dirty="0"/>
              <a:t> </a:t>
            </a:r>
            <a:r>
              <a:rPr lang="he-IL" altLang="he-IL" sz="1600" b="1" dirty="0" smtClean="0"/>
              <a:t>     הסל שנמכרו) לבין הנכסים אותם הוא מחזיק כנגדן. פעולת הרכישה של המנפיק נקראת "התכסות".        </a:t>
            </a:r>
          </a:p>
          <a:p>
            <a:pPr marL="0" indent="0">
              <a:lnSpc>
                <a:spcPct val="150000"/>
              </a:lnSpc>
              <a:buClr>
                <a:srgbClr val="33CCFF"/>
              </a:buClr>
              <a:buNone/>
            </a:pPr>
            <a:r>
              <a:rPr lang="he-IL" altLang="he-IL" sz="1600" b="1" dirty="0"/>
              <a:t> </a:t>
            </a:r>
            <a:r>
              <a:rPr lang="he-IL" altLang="he-IL" sz="1600" b="1" dirty="0" smtClean="0"/>
              <a:t>     מרגע שהמנפיק התכסה והתחייבויותיו שוות בכל רגע לנכסים אותם הוא מחזיק, יכול המנפיק לפרוע את </a:t>
            </a:r>
          </a:p>
          <a:p>
            <a:pPr marL="0" indent="0">
              <a:lnSpc>
                <a:spcPct val="150000"/>
              </a:lnSpc>
              <a:buClr>
                <a:srgbClr val="33CCFF"/>
              </a:buClr>
              <a:buNone/>
            </a:pPr>
            <a:r>
              <a:rPr lang="he-IL" altLang="he-IL" sz="1600" b="1" dirty="0"/>
              <a:t> </a:t>
            </a:r>
            <a:r>
              <a:rPr lang="he-IL" altLang="he-IL" sz="1600" b="1" dirty="0" smtClean="0"/>
              <a:t>     התעודות על פי דרישה וללא קשר לשינויי המחיר בנכס הבסיס.</a:t>
            </a:r>
          </a:p>
          <a:p>
            <a:pPr>
              <a:buClr>
                <a:srgbClr val="33CCFF"/>
              </a:buClr>
              <a:buFont typeface="Wingdings" pitchFamily="2" charset="2"/>
              <a:buChar char="Ø"/>
            </a:pPr>
            <a:endParaRPr lang="en-US" altLang="he-IL" sz="1600" b="1" dirty="0" smtClean="0"/>
          </a:p>
        </p:txBody>
      </p:sp>
    </p:spTree>
    <p:extLst>
      <p:ext uri="{BB962C8B-B14F-4D97-AF65-F5344CB8AC3E}">
        <p14:creationId xmlns:p14="http://schemas.microsoft.com/office/powerpoint/2010/main" val="398067234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1484784"/>
            <a:ext cx="8928992" cy="5908922"/>
          </a:xfrm>
        </p:spPr>
        <p:txBody>
          <a:bodyPr>
            <a:normAutofit/>
          </a:bodyPr>
          <a:lstStyle/>
          <a:p>
            <a:pPr>
              <a:lnSpc>
                <a:spcPct val="150000"/>
              </a:lnSpc>
              <a:buFont typeface="Wingdings" panose="05000000000000000000" pitchFamily="2" charset="2"/>
              <a:buChar char="v"/>
            </a:pPr>
            <a:r>
              <a:rPr lang="he-IL" sz="1600" b="1" dirty="0"/>
              <a:t>תעודות סל </a:t>
            </a:r>
            <a:r>
              <a:rPr lang="he-IL" sz="1600" b="1" dirty="0" smtClean="0"/>
              <a:t>מניות</a:t>
            </a:r>
          </a:p>
          <a:p>
            <a:pPr>
              <a:lnSpc>
                <a:spcPct val="150000"/>
              </a:lnSpc>
              <a:buFont typeface="Wingdings" panose="05000000000000000000" pitchFamily="2" charset="2"/>
              <a:buChar char="v"/>
            </a:pPr>
            <a:r>
              <a:rPr lang="he-IL" sz="1600" b="1" dirty="0"/>
              <a:t>תעודות סל אגרות חוב (אג"ח)</a:t>
            </a:r>
          </a:p>
          <a:p>
            <a:pPr>
              <a:lnSpc>
                <a:spcPct val="150000"/>
              </a:lnSpc>
              <a:buFont typeface="Wingdings" panose="05000000000000000000" pitchFamily="2" charset="2"/>
              <a:buChar char="v"/>
            </a:pPr>
            <a:r>
              <a:rPr lang="he-IL" sz="1600" b="1" dirty="0"/>
              <a:t>תעודות סל סחורה</a:t>
            </a:r>
          </a:p>
          <a:p>
            <a:pPr>
              <a:lnSpc>
                <a:spcPct val="150000"/>
              </a:lnSpc>
              <a:buFont typeface="Wingdings" panose="05000000000000000000" pitchFamily="2" charset="2"/>
              <a:buChar char="v"/>
            </a:pPr>
            <a:r>
              <a:rPr lang="he-IL" sz="1600" b="1" dirty="0"/>
              <a:t>תעודות סל מטבע חוץ (</a:t>
            </a:r>
            <a:r>
              <a:rPr lang="he-IL" sz="1600" b="1" dirty="0" smtClean="0"/>
              <a:t>מט"ח)</a:t>
            </a:r>
            <a:endParaRPr lang="he-IL" sz="1600" b="1" dirty="0"/>
          </a:p>
          <a:p>
            <a:pPr>
              <a:lnSpc>
                <a:spcPct val="150000"/>
              </a:lnSpc>
              <a:buFont typeface="Wingdings" panose="05000000000000000000" pitchFamily="2" charset="2"/>
              <a:buChar char="v"/>
            </a:pPr>
            <a:r>
              <a:rPr lang="he-IL" sz="1600" b="1" dirty="0"/>
              <a:t>תעודות </a:t>
            </a:r>
            <a:r>
              <a:rPr lang="he-IL" sz="1600" b="1" dirty="0" smtClean="0"/>
              <a:t>פיקדון</a:t>
            </a:r>
          </a:p>
          <a:p>
            <a:pPr>
              <a:lnSpc>
                <a:spcPct val="150000"/>
              </a:lnSpc>
              <a:buFont typeface="Wingdings" panose="05000000000000000000" pitchFamily="2" charset="2"/>
              <a:buChar char="v"/>
            </a:pPr>
            <a:r>
              <a:rPr lang="he-IL" sz="1600" b="1" dirty="0"/>
              <a:t>תעודות סל מורכבות</a:t>
            </a:r>
          </a:p>
          <a:p>
            <a:pPr>
              <a:lnSpc>
                <a:spcPct val="150000"/>
              </a:lnSpc>
              <a:buFont typeface="Wingdings" panose="05000000000000000000" pitchFamily="2" charset="2"/>
              <a:buChar char="v"/>
            </a:pPr>
            <a:r>
              <a:rPr lang="he-IL" sz="1600" b="1" dirty="0"/>
              <a:t>תעודות סל בחסר (שורט)</a:t>
            </a:r>
          </a:p>
          <a:p>
            <a:endParaRPr lang="he-IL" sz="1600" b="1" dirty="0"/>
          </a:p>
          <a:p>
            <a:endParaRPr lang="he-IL" sz="1600" b="1" dirty="0"/>
          </a:p>
          <a:p>
            <a:endParaRPr lang="he-IL" sz="1600" dirty="0"/>
          </a:p>
        </p:txBody>
      </p:sp>
      <p:sp>
        <p:nvSpPr>
          <p:cNvPr id="5" name="מלבן 4"/>
          <p:cNvSpPr/>
          <p:nvPr/>
        </p:nvSpPr>
        <p:spPr>
          <a:xfrm>
            <a:off x="3101780" y="620688"/>
            <a:ext cx="3395481" cy="707886"/>
          </a:xfrm>
          <a:prstGeom prst="rect">
            <a:avLst/>
          </a:prstGeom>
          <a:noFill/>
        </p:spPr>
        <p:txBody>
          <a:bodyPr wrap="none" lIns="91440" tIns="45720" rIns="91440" bIns="45720">
            <a:spAutoFit/>
          </a:bodyPr>
          <a:lstStyle/>
          <a:p>
            <a:pPr algn="ctr"/>
            <a:r>
              <a:rPr lang="he-IL"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סוגי תעודות סל</a:t>
            </a:r>
            <a:endParaRPr lang="he-I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8316143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02" y="1052736"/>
            <a:ext cx="9144000" cy="6052940"/>
          </a:xfrm>
        </p:spPr>
        <p:txBody>
          <a:bodyPr>
            <a:normAutofit/>
          </a:bodyPr>
          <a:lstStyle/>
          <a:p>
            <a:r>
              <a:rPr lang="he-IL" sz="1600" dirty="0"/>
              <a:t>תעודות הסל </a:t>
            </a:r>
            <a:r>
              <a:rPr lang="he-IL" sz="1600" dirty="0" smtClean="0"/>
              <a:t>וקרנות נאמנות נועדו </a:t>
            </a:r>
            <a:r>
              <a:rPr lang="he-IL" sz="1600" dirty="0"/>
              <a:t>לתת חשיפה רוחבית לשוק ההון, להבדיל מחשיפה </a:t>
            </a:r>
            <a:r>
              <a:rPr lang="he-IL" sz="1600" dirty="0" smtClean="0"/>
              <a:t>לנייר ערך</a:t>
            </a:r>
            <a:r>
              <a:rPr lang="he-IL" sz="1600" dirty="0"/>
              <a:t> בודד. חשיפה כזו מתקבלת באמצעות הצמדה למדד, </a:t>
            </a:r>
            <a:r>
              <a:rPr lang="he-IL" sz="1600" dirty="0" smtClean="0"/>
              <a:t>במקרה </a:t>
            </a:r>
            <a:r>
              <a:rPr lang="he-IL" sz="1600" dirty="0"/>
              <a:t>של תעודת סל, או באמצעות החזקה במספר רב של ניירות ערך מסוגים שונים, במקרה של קרן נאמנות.</a:t>
            </a:r>
          </a:p>
          <a:p>
            <a:r>
              <a:rPr lang="he-IL" sz="1600" dirty="0"/>
              <a:t>ההבדלים המהותיים בין תעודת סל לבין קרן נאמנות הם המעמד </a:t>
            </a:r>
            <a:r>
              <a:rPr lang="he-IL" sz="1600" dirty="0" smtClean="0"/>
              <a:t>החקיקתי שלהן </a:t>
            </a:r>
            <a:r>
              <a:rPr lang="he-IL" sz="1600" dirty="0"/>
              <a:t>ואופן הניהול, מהם נגזרים הבדלים נוספים:</a:t>
            </a:r>
          </a:p>
          <a:p>
            <a:r>
              <a:rPr lang="he-IL" sz="1600" dirty="0"/>
              <a:t>תעודת סל היא איגרת חוב המונפקת בידי תאגיד. המחזיק חשוף לסיכון של </a:t>
            </a:r>
            <a:r>
              <a:rPr lang="he-IL" sz="1600" dirty="0" smtClean="0"/>
              <a:t>חדלות פירעון</a:t>
            </a:r>
            <a:r>
              <a:rPr lang="he-IL" sz="1600" dirty="0"/>
              <a:t> של המנפיק, העשויה להיגרם, לדוגמה, מקריסה של בית השקעות, מהפסדים מצטברים או כתוצאה ממעילה כספית. להקטנת הסיכון, נרשם לרוב לטובת מחזיקי תעודת הסל </a:t>
            </a:r>
            <a:r>
              <a:rPr lang="he-IL" sz="1600" dirty="0" smtClean="0"/>
              <a:t>שעבוד</a:t>
            </a:r>
            <a:r>
              <a:rPr lang="he-IL" sz="1600" dirty="0"/>
              <a:t> שוטף מדרגה ראשונה ללא הגבלה על כל הנכסים המגבים את התעודה. כמו כן, בדומה לכל סדרת אג"ח סחירה אחרת, לסדרת תעודות סל ישנו נאמן האמור לייצג את האינטרסים של מחזיקי ההתחייבות מול התאגיד.</a:t>
            </a:r>
          </a:p>
          <a:p>
            <a:r>
              <a:rPr lang="he-IL" sz="1600" dirty="0"/>
              <a:t>קרן נאמנות היא קופת נכסים הכוללת לרוב ניירות ערך, פיקדונות ומזומנים. נכסי הקרן נרשמים על שם נאמן לטובת מספר רב של אנשים הרוכשים יחידות. כל אחד מהם הוא מחזיק </a:t>
            </a:r>
            <a:r>
              <a:rPr lang="he-IL" sz="1600" dirty="0" smtClean="0"/>
              <a:t>שביושר</a:t>
            </a:r>
            <a:r>
              <a:rPr lang="he-IL" sz="1600" dirty="0"/>
              <a:t> של חלק מסוים מנכסי הקרן, ביחס ישיר למספר היחידות שברשותו. מנהל הקרן, שהוא לרוב בית השקעות, רשאי לנהל את הקופה המשותפת לטובת בעלי היחידות, ונכסי הקופה אינם רשומים על שמו או לטובתו. במקרה של קריסת מנהל הקרן, בעלי היחידות ממשיכים להיות בעלי הנכסים שבקרן.</a:t>
            </a:r>
          </a:p>
          <a:p>
            <a:r>
              <a:rPr lang="he-IL" sz="1600" dirty="0"/>
              <a:t>העובדה שתעודת סל היא התחייבות לשלם מדד מסוים (ללא תלות בנכסים המוחזקים בפועל על ידי המנפיק) מאפשרת למשקיע עקיבה מדויקת יותר אחר מדד הייחוס, לעומת קרן נאמנות, שבה המשקיע תלוי בכישוריו של מנהל הקרן להחזיק במדויק נכסים המשקפים מדד מסוים, במקרה של קרן המנסה לחקות מדד ייחוס, או בכישוריו הכלליים בשוק ההון, במקרה של קרן בעלת מדיניות השקעה אחרת, כגון קרן מניות/אג"ח כללית.</a:t>
            </a:r>
          </a:p>
          <a:p>
            <a:r>
              <a:rPr lang="he-IL" sz="1600" dirty="0"/>
              <a:t>דמי הניהול הנגבים בקרנות נאמנות לרוב גבוהים יותר מאלו הנגבים בתעודות הסל. רכישת קרן נאמנות פתוחה (הרוב המוחלט של קרנות הנאמנות) יכולה להתבצע פעם ביום בשער הידוע בדיעבד, ואילו תעודת סל הינה נייר סחיר בדומה לאיגרת חוב שמחירה נקבע במהלך המסחר על ידי כוחות השוק.</a:t>
            </a:r>
          </a:p>
          <a:p>
            <a:endParaRPr lang="he-IL" sz="1600" dirty="0"/>
          </a:p>
        </p:txBody>
      </p:sp>
      <p:sp>
        <p:nvSpPr>
          <p:cNvPr id="7" name="מלבן 6"/>
          <p:cNvSpPr/>
          <p:nvPr/>
        </p:nvSpPr>
        <p:spPr>
          <a:xfrm>
            <a:off x="1475656" y="332656"/>
            <a:ext cx="6314550" cy="707886"/>
          </a:xfrm>
          <a:prstGeom prst="rect">
            <a:avLst/>
          </a:prstGeom>
          <a:noFill/>
        </p:spPr>
        <p:txBody>
          <a:bodyPr wrap="none" lIns="91440" tIns="45720" rIns="91440" bIns="45720">
            <a:spAutoFit/>
          </a:bodyPr>
          <a:lstStyle/>
          <a:p>
            <a:pPr algn="ctr"/>
            <a:r>
              <a:rPr lang="he-IL"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קרנות נאמנות מול תעודות סל</a:t>
            </a:r>
            <a:endParaRPr lang="he-I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8224404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153400" cy="1470025"/>
          </a:xfrm>
        </p:spPr>
        <p:txBody>
          <a:bodyPr>
            <a:normAutofit fontScale="90000"/>
          </a:bodyPr>
          <a:lstStyle/>
          <a:p>
            <a:r>
              <a:rPr lang="he-IL" b="1" dirty="0" smtClean="0"/>
              <a:t>קרן  השקעות פרטיות ( </a:t>
            </a:r>
            <a:r>
              <a:rPr lang="en-US" b="1" dirty="0" smtClean="0"/>
              <a:t>private equity</a:t>
            </a:r>
            <a:r>
              <a:rPr lang="he-IL" b="1" dirty="0" smtClean="0"/>
              <a:t>) :</a:t>
            </a:r>
            <a:br>
              <a:rPr lang="he-IL" b="1" dirty="0" smtClean="0"/>
            </a:br>
            <a:r>
              <a:rPr lang="en-US" b="1" dirty="0" smtClean="0"/>
              <a:t/>
            </a:r>
            <a:br>
              <a:rPr lang="en-US" b="1" dirty="0" smtClean="0"/>
            </a:br>
            <a:endParaRPr lang="he-IL" dirty="0"/>
          </a:p>
        </p:txBody>
      </p:sp>
      <p:sp>
        <p:nvSpPr>
          <p:cNvPr id="3" name="Subtitle 2"/>
          <p:cNvSpPr>
            <a:spLocks noGrp="1"/>
          </p:cNvSpPr>
          <p:nvPr>
            <p:ph type="subTitle" idx="1"/>
          </p:nvPr>
        </p:nvSpPr>
        <p:spPr>
          <a:xfrm>
            <a:off x="609600" y="762000"/>
            <a:ext cx="7848600" cy="5715000"/>
          </a:xfrm>
        </p:spPr>
        <p:txBody>
          <a:bodyPr>
            <a:normAutofit/>
          </a:bodyPr>
          <a:lstStyle/>
          <a:p>
            <a:pPr algn="r"/>
            <a:r>
              <a:rPr lang="he-IL" sz="3000" dirty="0" smtClean="0">
                <a:solidFill>
                  <a:schemeClr val="tx1"/>
                </a:solidFill>
              </a:rPr>
              <a:t>הינה  </a:t>
            </a:r>
            <a:r>
              <a:rPr lang="he-IL" sz="3000" dirty="0">
                <a:solidFill>
                  <a:schemeClr val="tx1"/>
                </a:solidFill>
              </a:rPr>
              <a:t>קרון שמוקמת למטרה של  ביצוע השקעות  הקרן מנוהלת על ידי מנהל הקרן שיוכל להיות אדם פרטי או  חברה ייעודית שהוקמה  לשם  כך בדרך כלל מדובר  באיש או  בקבוצה של  אנשי  עסקים שפועלים לגייס הון  מגופים שונים, כגון  קרנות  הפנסיה, חברות ביטוח, בנקים ומשקיעים פרטיים אמידים במיוחד, הנחשבים  מבחינה משפטית לשותפים  מוגבלים. </a:t>
            </a:r>
            <a:br>
              <a:rPr lang="he-IL" sz="3000" dirty="0">
                <a:solidFill>
                  <a:schemeClr val="tx1"/>
                </a:solidFill>
              </a:rPr>
            </a:br>
            <a:r>
              <a:rPr lang="he-IL" sz="3000" dirty="0">
                <a:solidFill>
                  <a:schemeClr val="tx1"/>
                </a:solidFill>
              </a:rPr>
              <a:t>המשקיעים  מתחייבים להזרים לקרן  השקעות הפרטי סכומי  כסף, שהיוו בסיס  לפעילות  ההשקעה שלה </a:t>
            </a:r>
            <a:r>
              <a:rPr lang="he-IL" sz="3000" dirty="0" smtClean="0">
                <a:solidFill>
                  <a:schemeClr val="tx1"/>
                </a:solidFill>
              </a:rPr>
              <a:t>.</a:t>
            </a:r>
          </a:p>
          <a:p>
            <a:pPr algn="r"/>
            <a:r>
              <a:rPr lang="he-IL" sz="3000" dirty="0" smtClean="0">
                <a:solidFill>
                  <a:schemeClr val="tx1"/>
                </a:solidFill>
              </a:rPr>
              <a:t>הקרן  פותחת באיתור השקעות לפי מדיניות מוסכמת מראש, ופועלת לממש אותן בתום תקופה שנקצבה לה  מראש. </a:t>
            </a:r>
            <a:endParaRPr lang="he-IL" sz="3000" dirty="0">
              <a:solidFill>
                <a:schemeClr val="tx1"/>
              </a:solidFill>
            </a:endParaRPr>
          </a:p>
        </p:txBody>
      </p:sp>
    </p:spTree>
    <p:extLst>
      <p:ext uri="{BB962C8B-B14F-4D97-AF65-F5344CB8AC3E}">
        <p14:creationId xmlns:p14="http://schemas.microsoft.com/office/powerpoint/2010/main" val="12192988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837"/>
            <a:ext cx="8229600" cy="5897563"/>
          </a:xfrm>
        </p:spPr>
        <p:txBody>
          <a:bodyPr>
            <a:normAutofit/>
          </a:bodyPr>
          <a:lstStyle/>
          <a:p>
            <a:pPr>
              <a:buNone/>
            </a:pPr>
            <a:r>
              <a:rPr lang="he-IL" dirty="0" smtClean="0"/>
              <a:t>לקרן  </a:t>
            </a:r>
            <a:r>
              <a:rPr lang="he-IL" dirty="0"/>
              <a:t>השקעות פרטיות יש  מועד תפוגה שבו היא חדלה להתקיים – לרוב  כעשר  שנים , עם אפשרו הארכה במספר שנים  נוספות. עמם רבות, ימשיך מנהל  הקרן בתפקודו ויגייס קרן  חדשה שתמשיך את קדמותה </a:t>
            </a:r>
            <a:r>
              <a:rPr lang="he-IL" dirty="0" smtClean="0"/>
              <a:t>.</a:t>
            </a:r>
            <a:r>
              <a:rPr lang="en-US" dirty="0" smtClean="0"/>
              <a:t/>
            </a:r>
            <a:br>
              <a:rPr lang="en-US" dirty="0" smtClean="0"/>
            </a:br>
            <a:r>
              <a:rPr lang="en-US" dirty="0"/>
              <a:t> </a:t>
            </a:r>
            <a:r>
              <a:rPr lang="he-IL" dirty="0"/>
              <a:t/>
            </a:r>
            <a:br>
              <a:rPr lang="he-IL" dirty="0"/>
            </a:br>
            <a:r>
              <a:rPr lang="he-IL" dirty="0"/>
              <a:t>תעשיית הקרנות הפרטיות להשקעות החלה לפעול השנת ה 60 הארצות הברית,  מאז היא  התפשטה  למדינות נוספות  וכיום מונה  אלפי קרנות המנהלות  השקעות במאות מיליארדי דולרים. בישראל פועלות מספר  קרנות  השקעות פרטיות מקומיות שמתמחות בכלכלה  הישראלית- כגון קרן פנימי, קרן מרקסטון , קרן פייט קרן  ,שמרוק קרן טא  קרן  איתן וקרן קציר.</a:t>
            </a:r>
          </a:p>
        </p:txBody>
      </p:sp>
    </p:spTree>
    <p:extLst>
      <p:ext uri="{BB962C8B-B14F-4D97-AF65-F5344CB8AC3E}">
        <p14:creationId xmlns:p14="http://schemas.microsoft.com/office/powerpoint/2010/main" val="1651238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404664"/>
            <a:ext cx="8229600" cy="4525963"/>
          </a:xfrm>
        </p:spPr>
        <p:txBody>
          <a:bodyPr>
            <a:normAutofit/>
          </a:bodyPr>
          <a:lstStyle/>
          <a:p>
            <a:r>
              <a:rPr lang="he-IL" sz="1600" dirty="0"/>
              <a:t>ניירות ערך אשר נסחרים בבורסה יכולים להיות כאלה שהונפקו על ידי תאגידים (בדרך כלל חברות ציבוריות או חברות ממשלתיות ועירוניות) או אגרות חוב שהונפקו על ידי ממשלות ועיריות בעצמן וגם על ידי אנשים פרטיים.</a:t>
            </a:r>
            <a:endParaRPr lang="en-US" sz="1600" dirty="0"/>
          </a:p>
          <a:p>
            <a:r>
              <a:rPr lang="he-IL" sz="1600" dirty="0"/>
              <a:t>בבורסות לניירות ערך מתקיימים שני </a:t>
            </a:r>
            <a:r>
              <a:rPr lang="he-IL" sz="1600" dirty="0" smtClean="0"/>
              <a:t>שווקים:</a:t>
            </a:r>
            <a:endParaRPr lang="he-IL" sz="1600" dirty="0"/>
          </a:p>
          <a:p>
            <a:pPr marL="36576" indent="0">
              <a:buNone/>
            </a:pPr>
            <a:r>
              <a:rPr lang="he-IL" sz="1600" b="1" dirty="0" smtClean="0"/>
              <a:t>השוק </a:t>
            </a:r>
            <a:r>
              <a:rPr lang="he-IL" sz="1600" b="1" dirty="0"/>
              <a:t>הראשוני</a:t>
            </a:r>
            <a:r>
              <a:rPr lang="he-IL" sz="1600" dirty="0"/>
              <a:t> הוא שוק ההנפקות, שבו נפגשים הגופים המעוניינים לגייס הון וציבור המשקיעים (המיוצג בעיקר על ידי גופי השקעה).</a:t>
            </a:r>
            <a:endParaRPr lang="en-US" sz="1600" dirty="0"/>
          </a:p>
          <a:p>
            <a:pPr marL="36576" lvl="0" indent="0">
              <a:buNone/>
            </a:pPr>
            <a:r>
              <a:rPr lang="he-IL" sz="1600" b="1" dirty="0"/>
              <a:t>השוק המשני</a:t>
            </a:r>
            <a:r>
              <a:rPr lang="he-IL" sz="1600" dirty="0"/>
              <a:t> הוא השוק בו נערך המסחר היומי בניירות הערך הרשומים בו ובו נפגשים המשקיעים (המוכרים והקונים) זה עם זה.</a:t>
            </a:r>
            <a:endParaRPr lang="en-US" sz="1600" dirty="0"/>
          </a:p>
          <a:p>
            <a:endParaRPr lang="he-IL" sz="1600" dirty="0"/>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1846958" y="2780928"/>
            <a:ext cx="5328592" cy="2240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626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r>
              <a:rPr lang="he-IL" sz="3000" dirty="0"/>
              <a:t>כמו  כן  פועלות בישראל קרנות בינלאומיות שעסקו ברכישות של  גופים גדולים כחלק מדיניות שלהן, כמו  קרן אייפקס </a:t>
            </a:r>
            <a:r>
              <a:rPr lang="he-IL" sz="3000" dirty="0" smtClean="0"/>
              <a:t>.</a:t>
            </a:r>
            <a:endParaRPr lang="he-IL" sz="3000" b="1" dirty="0" smtClean="0"/>
          </a:p>
          <a:p>
            <a:r>
              <a:rPr lang="he-IL" sz="3000" b="1" dirty="0" smtClean="0"/>
              <a:t>אסטרטגיות פעולה</a:t>
            </a:r>
            <a:r>
              <a:rPr lang="he-IL" sz="3000" dirty="0"/>
              <a:t/>
            </a:r>
            <a:br>
              <a:rPr lang="he-IL" sz="3000" dirty="0"/>
            </a:br>
            <a:r>
              <a:rPr lang="he-IL" sz="3000" dirty="0"/>
              <a:t>מנהל  קרן ההשקעות נוהג בדרך כלל להתחייב לדרך פעיות עקבית שבה תנהג הקרן- אסטרטגיות הפעולה שלה. ישנן קרנות שמתמחות השקעות בחברות תעשייתיות גדולות באסטרטגיה שמכונה </a:t>
            </a:r>
            <a:r>
              <a:rPr lang="en-US" sz="3000" dirty="0"/>
              <a:t>LBO (leveraged buyout-)</a:t>
            </a:r>
            <a:r>
              <a:rPr lang="he-IL" sz="3000" dirty="0"/>
              <a:t>- רכישת ממונפת .</a:t>
            </a:r>
            <a:br>
              <a:rPr lang="he-IL" sz="3000" dirty="0"/>
            </a:br>
            <a:r>
              <a:rPr lang="he-IL" sz="3000" dirty="0"/>
              <a:t>באסטרטגיה זו רוכשת הקרן תוך השקעות הון עצמי בשיעור נמוך ואז מגייסת חוב תוך ניצול נתוניו האיתנים של המאזן( בדרך כלל) בין אם מדובר בהנפקה ציבורית של  מניות ואגרות </a:t>
            </a:r>
            <a:r>
              <a:rPr lang="he-IL" sz="3000" dirty="0" smtClean="0"/>
              <a:t>חוב</a:t>
            </a:r>
            <a:r>
              <a:rPr lang="he-IL" sz="3000" dirty="0"/>
              <a:t>.</a:t>
            </a:r>
          </a:p>
        </p:txBody>
      </p:sp>
    </p:spTree>
    <p:extLst>
      <p:ext uri="{BB962C8B-B14F-4D97-AF65-F5344CB8AC3E}">
        <p14:creationId xmlns:p14="http://schemas.microsoft.com/office/powerpoint/2010/main" val="219473881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381000"/>
            <a:ext cx="8229600" cy="5745163"/>
          </a:xfrm>
        </p:spPr>
        <p:txBody>
          <a:bodyPr>
            <a:normAutofit/>
          </a:bodyPr>
          <a:lstStyle/>
          <a:p>
            <a:pPr>
              <a:buNone/>
            </a:pPr>
            <a:r>
              <a:rPr lang="he-IL" dirty="0" smtClean="0"/>
              <a:t> בסופו של  התהליך הקרן מנצלת את המבנה של החברה הנרכשת כדי למנף אותו ולגייס הון חיצוני כדי לשלם  את תג המחיר לרכישה.</a:t>
            </a:r>
            <a:br>
              <a:rPr lang="he-IL" dirty="0" smtClean="0"/>
            </a:br>
            <a:endParaRPr lang="he-IL" dirty="0"/>
          </a:p>
          <a:p>
            <a:pPr>
              <a:buNone/>
            </a:pPr>
            <a:r>
              <a:rPr lang="he-IL" dirty="0" smtClean="0"/>
              <a:t>אסטרטגיה </a:t>
            </a:r>
            <a:r>
              <a:rPr lang="he-IL" dirty="0"/>
              <a:t>אחרת היא" שינוי מגנה "  </a:t>
            </a:r>
            <a:r>
              <a:rPr lang="en-US" dirty="0"/>
              <a:t>(turnaround) </a:t>
            </a:r>
            <a:r>
              <a:rPr lang="he-IL" dirty="0"/>
              <a:t> שבה הקרן מחפשת חברות שסובלות מקושי מקשיי נזילות, תפקוד לקוי של הנהלה, סכסוכים בקרב  בעלי השליטה, בעיות תפעוליות וכדומה. היא משתלטת  על  החברה ומנסה להשביח את תפקודה ולגרוף רווחים תוך השלמת מהלך . </a:t>
            </a:r>
            <a:endParaRPr lang="en-US" dirty="0"/>
          </a:p>
          <a:p>
            <a:r>
              <a:rPr lang="he-IL" dirty="0"/>
              <a:t>קרנות הון סיכון עשויות להיחשב  במקרה מסוים של קרנות השקעות פרטיות, והן נחשבות לקנות בעלות הסיכון הרב ביותר משום שהן משקיעות בטכנולוגיות או  רעיונות שטרם הוכחו .</a:t>
            </a:r>
          </a:p>
        </p:txBody>
      </p:sp>
    </p:spTree>
    <p:extLst>
      <p:ext uri="{BB962C8B-B14F-4D97-AF65-F5344CB8AC3E}">
        <p14:creationId xmlns:p14="http://schemas.microsoft.com/office/powerpoint/2010/main" val="182730833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he-IL" sz="3000" dirty="0"/>
              <a:t>לכן מצפים מהן המשקיעים לתשואה הגבוהה ביותר עבור  השקעתם, אך בשונה  מקרנות פרטיות , קרנות הון סיכון מגדילות  את  כמות ההשקעות כדי לצמצם סיכונים. סוגים אחרים של קרנות ההשקעה הן קרנות רכישה, קרנות מימון ביניים, קרנות שניוניות</a:t>
            </a:r>
            <a:r>
              <a:rPr lang="en-US" sz="3000" dirty="0"/>
              <a:t>(secondary funds ) </a:t>
            </a:r>
            <a:r>
              <a:rPr lang="he-IL" sz="3000" dirty="0"/>
              <a:t>הרוכשת תיקי השקעות של קרנות הון סיכון  בסוף דרכן, קרנות צמיחה וקרנות נדל"ן או תשתיות. </a:t>
            </a:r>
            <a:br>
              <a:rPr lang="he-IL" sz="3000" dirty="0"/>
            </a:br>
            <a:endParaRPr lang="he-IL" sz="3000" dirty="0"/>
          </a:p>
        </p:txBody>
      </p:sp>
    </p:spTree>
    <p:extLst>
      <p:ext uri="{BB962C8B-B14F-4D97-AF65-F5344CB8AC3E}">
        <p14:creationId xmlns:p14="http://schemas.microsoft.com/office/powerpoint/2010/main" val="340549770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he-IL" sz="4400" dirty="0"/>
              <a:t>סוגים עיקריים של השקעות הון  פרטי</a:t>
            </a:r>
          </a:p>
        </p:txBody>
      </p:sp>
      <p:sp>
        <p:nvSpPr>
          <p:cNvPr id="3" name="Content Placeholder 2"/>
          <p:cNvSpPr>
            <a:spLocks noGrp="1"/>
          </p:cNvSpPr>
          <p:nvPr>
            <p:ph idx="1"/>
          </p:nvPr>
        </p:nvSpPr>
        <p:spPr>
          <a:xfrm>
            <a:off x="457200" y="1407368"/>
            <a:ext cx="8229600" cy="5334000"/>
          </a:xfrm>
        </p:spPr>
        <p:txBody>
          <a:bodyPr>
            <a:noAutofit/>
          </a:bodyPr>
          <a:lstStyle/>
          <a:p>
            <a:r>
              <a:rPr lang="he-IL" sz="2800" dirty="0"/>
              <a:t>אף על פי שקיימת כאמור  חפיפה בין  תחומי הפעילות השונים של קרנות השקעה  פרטיות,  ניתן  לחלקן  לכמה  קטגוריות  מרכזיות,  על י תחום התמחותן. </a:t>
            </a:r>
            <a:br>
              <a:rPr lang="he-IL" sz="2800" dirty="0"/>
            </a:br>
            <a:r>
              <a:rPr lang="he-IL" sz="2800" dirty="0" smtClean="0"/>
              <a:t>קרנות </a:t>
            </a:r>
            <a:r>
              <a:rPr lang="he-IL" sz="2800" dirty="0"/>
              <a:t>הון סיכון </a:t>
            </a:r>
            <a:r>
              <a:rPr lang="en-US" sz="2800" dirty="0"/>
              <a:t>( venture capital funds)  </a:t>
            </a:r>
            <a:r>
              <a:rPr lang="he-IL" sz="2800" dirty="0"/>
              <a:t>-  קרן  הון סיכון היא  גוף שמרכז כסף ממשקיעים על מנת  להשקיעו בחברות שנמצאות בשלבים המוקדמים  של  פיתוח מוצריהן  או שירותיהן (  חברות סטרט-אפ)  השקעה בחברות סטארט-אפ  נעשית בשלבים  מספר, החל בהשקעה  משלב  הזרע </a:t>
            </a:r>
            <a:r>
              <a:rPr lang="en-US" sz="2800" dirty="0"/>
              <a:t>(seed) </a:t>
            </a:r>
            <a:r>
              <a:rPr lang="he-IL" sz="2800" dirty="0"/>
              <a:t> ועד השקעה  בשלבים מאוחרים לפני ההנפקה הציבורית הראשונה </a:t>
            </a:r>
            <a:r>
              <a:rPr lang="en-US" sz="2800" dirty="0"/>
              <a:t>(</a:t>
            </a:r>
            <a:r>
              <a:rPr lang="en-US" sz="2800" dirty="0" err="1"/>
              <a:t>ipo</a:t>
            </a:r>
            <a:r>
              <a:rPr lang="en-US" sz="2800" dirty="0"/>
              <a:t>) </a:t>
            </a:r>
            <a:r>
              <a:rPr lang="he-IL" sz="2800" dirty="0"/>
              <a:t> ההשקעה  נעשית לרוב  על ידי רכישת מניות בכורה המירות למניות רגילות, שיש להן הגנה מסוימת בדמות עדיפות  בחלוקת דיבידנדים  ובפירוק.</a:t>
            </a:r>
          </a:p>
        </p:txBody>
      </p:sp>
    </p:spTree>
    <p:extLst>
      <p:ext uri="{BB962C8B-B14F-4D97-AF65-F5344CB8AC3E}">
        <p14:creationId xmlns:p14="http://schemas.microsoft.com/office/powerpoint/2010/main" val="119545180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28600"/>
            <a:ext cx="8229600" cy="5897563"/>
          </a:xfrm>
        </p:spPr>
        <p:txBody>
          <a:bodyPr>
            <a:normAutofit/>
          </a:bodyPr>
          <a:lstStyle/>
          <a:p>
            <a:r>
              <a:rPr lang="he-IL" sz="3000" dirty="0"/>
              <a:t> דרך המימוש המרכזית של השקעותיהן של קרנות הון  סיכון  היא מכירת מניות  לאחר הנפקת החברה המושקעת, או רכישתה על ידי  חברה  אחרת במקרים  רבים, קרנות הון הסיכון מגדירות למשקיעיהן את תחום פעילותן כמו גם את פרופיל החברות שבהן  הן  מתכננות להשקיע. המשקיעים  בקרנות אלה הם לרוב נשקיעים  מוסדיים שונים, חברות תפעוליות ויחדים  בעלי רמת  הכנסה  ושווי נכסים גבוהים </a:t>
            </a:r>
            <a:r>
              <a:rPr lang="en-US" sz="3000" dirty="0"/>
              <a:t>(high net worth individuals) </a:t>
            </a:r>
            <a:r>
              <a:rPr lang="he-IL" sz="3000" dirty="0"/>
              <a:t>.</a:t>
            </a:r>
            <a:br>
              <a:rPr lang="he-IL" sz="3000" dirty="0"/>
            </a:br>
            <a:endParaRPr lang="he-IL" sz="3000" dirty="0"/>
          </a:p>
        </p:txBody>
      </p:sp>
    </p:spTree>
    <p:extLst>
      <p:ext uri="{BB962C8B-B14F-4D97-AF65-F5344CB8AC3E}">
        <p14:creationId xmlns:p14="http://schemas.microsoft.com/office/powerpoint/2010/main" val="226053482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he-IL" sz="3200" dirty="0" smtClean="0"/>
              <a:t>קרנות לרכישות ממונפות ובנקאות השקעות – </a:t>
            </a:r>
            <a:r>
              <a:rPr lang="en-US" sz="3200" dirty="0" smtClean="0"/>
              <a:t>(leverage buyout and merchant banking funds)</a:t>
            </a:r>
            <a:endParaRPr lang="he-IL" sz="3200" dirty="0"/>
          </a:p>
        </p:txBody>
      </p:sp>
      <p:sp>
        <p:nvSpPr>
          <p:cNvPr id="3" name="Content Placeholder 2"/>
          <p:cNvSpPr>
            <a:spLocks noGrp="1"/>
          </p:cNvSpPr>
          <p:nvPr>
            <p:ph idx="1"/>
          </p:nvPr>
        </p:nvSpPr>
        <p:spPr>
          <a:xfrm>
            <a:off x="381000" y="1600200"/>
            <a:ext cx="8305800" cy="4800600"/>
          </a:xfrm>
        </p:spPr>
        <p:txBody>
          <a:bodyPr>
            <a:noAutofit/>
          </a:bodyPr>
          <a:lstStyle/>
          <a:p>
            <a:r>
              <a:rPr lang="he-IL" sz="3000" dirty="0" smtClean="0"/>
              <a:t> </a:t>
            </a:r>
            <a:r>
              <a:rPr lang="he-IL" sz="3000" dirty="0"/>
              <a:t>קרנות אלה  משקיעות ברכישת  רוב המניות או  כל המניות של  חברות שונות, בדרך כלל כאלה שנמצאות בקשיים כלכליים.  רכישה  כזו  נעשית ברוב המקרים על ידי חברה שמוקמת לצורך עניין, כאשר  רנות משקיעות  את ההון העצמי הראשוני, ועיקר  הרכישה ממונה בהלוואות, שרבות מהן ניתנות על ידי המשקיעים המוסדיים של הקרנות. מבחינה  היסטרית, החברות שנרכשו  על ידי קרנות אלה  היו חברות שהפגינו  בעבר יציבות  כלכלית אך נקלעו  בתקופה מסוימת לקשיים תפעוליים, במיוחד חברות שפועות בתחומים המייצרים מזומנים באופן תדיר ויציב. </a:t>
            </a:r>
          </a:p>
        </p:txBody>
      </p:sp>
    </p:spTree>
    <p:extLst>
      <p:ext uri="{BB962C8B-B14F-4D97-AF65-F5344CB8AC3E}">
        <p14:creationId xmlns:p14="http://schemas.microsoft.com/office/powerpoint/2010/main" val="138755993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he-IL" dirty="0" smtClean="0"/>
              <a:t>מזומנים אלה משמשים לתשלום הריבית על  החוב הגדול שהחברות לוקחות על מנת לממן את הרכישה  </a:t>
            </a:r>
            <a:r>
              <a:rPr lang="en-US" dirty="0" smtClean="0"/>
              <a:t>(to serve the debt) </a:t>
            </a:r>
            <a:r>
              <a:rPr lang="he-IL" dirty="0" smtClean="0"/>
              <a:t>  במרים  רבים הרכישה מעשית בשיתוף פעולה עם הנהלת החברה, שזוכה  בחלק מהותי מהון החברה  החדשה. </a:t>
            </a:r>
            <a:br>
              <a:rPr lang="he-IL" dirty="0" smtClean="0"/>
            </a:br>
            <a:endParaRPr lang="he-IL" dirty="0"/>
          </a:p>
        </p:txBody>
      </p:sp>
    </p:spTree>
    <p:extLst>
      <p:ext uri="{BB962C8B-B14F-4D97-AF65-F5344CB8AC3E}">
        <p14:creationId xmlns:p14="http://schemas.microsoft.com/office/powerpoint/2010/main" val="115360239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smtClean="0"/>
              <a:t/>
            </a:r>
            <a:br>
              <a:rPr lang="he-IL" dirty="0" smtClean="0"/>
            </a:br>
            <a:r>
              <a:rPr lang="he-IL" dirty="0" smtClean="0"/>
              <a:t>קרנות גידור</a:t>
            </a:r>
            <a:r>
              <a:rPr lang="en-US" dirty="0" smtClean="0"/>
              <a:t>(hedge funds) </a:t>
            </a:r>
            <a:r>
              <a:rPr lang="he-IL" dirty="0" smtClean="0"/>
              <a:t/>
            </a:r>
            <a:br>
              <a:rPr lang="he-IL" dirty="0" smtClean="0"/>
            </a:br>
            <a:endParaRPr lang="he-IL" dirty="0"/>
          </a:p>
        </p:txBody>
      </p:sp>
      <p:sp>
        <p:nvSpPr>
          <p:cNvPr id="3" name="Content Placeholder 2"/>
          <p:cNvSpPr>
            <a:spLocks noGrp="1"/>
          </p:cNvSpPr>
          <p:nvPr>
            <p:ph idx="1"/>
          </p:nvPr>
        </p:nvSpPr>
        <p:spPr>
          <a:xfrm>
            <a:off x="457200" y="1295400"/>
            <a:ext cx="8229600" cy="4525963"/>
          </a:xfrm>
        </p:spPr>
        <p:txBody>
          <a:bodyPr>
            <a:noAutofit/>
          </a:bodyPr>
          <a:lstStyle/>
          <a:p>
            <a:r>
              <a:rPr lang="he-IL" sz="3000" dirty="0" smtClean="0"/>
              <a:t>מקור </a:t>
            </a:r>
            <a:r>
              <a:rPr lang="he-IL" sz="3000" dirty="0"/>
              <a:t>השם  " גידור "  נובע  מייעודן המקורי של  הקרנות האלה :  להפיק תשואות ללא  סיכון על ידי רכישת נכסים</a:t>
            </a:r>
            <a:r>
              <a:rPr lang="en-US" sz="3000" dirty="0"/>
              <a:t>(long position) </a:t>
            </a:r>
            <a:r>
              <a:rPr lang="he-IL" sz="3000" dirty="0"/>
              <a:t>  באמצעות שימוש בתקבולים ממכירת נכסים הנושאים אותו פרופיל  תשואה </a:t>
            </a:r>
            <a:r>
              <a:rPr lang="en-US" sz="3000" dirty="0"/>
              <a:t>( short position) </a:t>
            </a:r>
            <a:r>
              <a:rPr lang="he-IL" sz="3000" dirty="0"/>
              <a:t> ואשר להערכת המשקיעים ישיאו  תשואה  נמוכה יותר. כלומר, קרנות אלה שואפות לגדר את הסיכונים הטמונים בנכסים ולהיוותר  עם  הפרשי התשואה  הצפויים  בין הנכסים. יחד  עם  זה,  עם השנים נהפכו רוב הקרנות שפעלו בקטגוריה זו לקרנות שמשקיעות  בנכסים, ולאו דווקא שומרות על הדר חשיפה ( כלומר  גידור ).</a:t>
            </a:r>
            <a:br>
              <a:rPr lang="he-IL" sz="3000" dirty="0"/>
            </a:br>
            <a:endParaRPr lang="he-IL" sz="3000" dirty="0"/>
          </a:p>
        </p:txBody>
      </p:sp>
    </p:spTree>
    <p:extLst>
      <p:ext uri="{BB962C8B-B14F-4D97-AF65-F5344CB8AC3E}">
        <p14:creationId xmlns:p14="http://schemas.microsoft.com/office/powerpoint/2010/main" val="311700363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28600"/>
            <a:ext cx="8229600" cy="5897563"/>
          </a:xfrm>
        </p:spPr>
        <p:txBody>
          <a:bodyPr>
            <a:normAutofit/>
          </a:bodyPr>
          <a:lstStyle/>
          <a:p>
            <a:r>
              <a:rPr lang="he-IL" sz="3000" dirty="0"/>
              <a:t>אחת  מקרנות הגידור המפרסמות ביותר  היא </a:t>
            </a:r>
            <a:r>
              <a:rPr lang="en-US" sz="3000" dirty="0"/>
              <a:t>long  term capital markets (</a:t>
            </a:r>
            <a:r>
              <a:rPr lang="en-US" sz="3000" dirty="0" err="1"/>
              <a:t>ltcm</a:t>
            </a:r>
            <a:r>
              <a:rPr lang="en-US" sz="3000" dirty="0"/>
              <a:t>) </a:t>
            </a:r>
            <a:r>
              <a:rPr lang="he-IL" sz="3000" dirty="0"/>
              <a:t>  קרן זו  נוהלה על ידי תחני  פרס נובל לכלכה רוברט מרטון ומיירון שולס. </a:t>
            </a:r>
            <a:br>
              <a:rPr lang="he-IL" sz="3000" dirty="0"/>
            </a:br>
            <a:r>
              <a:rPr lang="en-US" sz="3000" dirty="0" err="1"/>
              <a:t>ltcm</a:t>
            </a:r>
            <a:r>
              <a:rPr lang="en-US" sz="3000" dirty="0"/>
              <a:t> </a:t>
            </a:r>
            <a:r>
              <a:rPr lang="he-IL" sz="3000" dirty="0"/>
              <a:t> זכתה  בסיקור  תקשורתי נרחב בשל הצלחה הגדולה , כמו גם בשל קריסתה בשנת 1998. מרכיב מהותי בפעילותה היה השעה  באגרות חוב שונות ומכירותן , תוך ניצול פערי ריבית קטנים בין  נכסים דומים ומינוף גבוה של ההשקעה. מנהלים  מצליחים של קרנות גידור, כגון  גורג סורוס ומייקל שטיינהרט, מופיעים תדירות בתקשורת אפ על פי שהשקעותיהן של הקרנות נותרות לרוב  חסויות.</a:t>
            </a:r>
          </a:p>
        </p:txBody>
      </p:sp>
    </p:spTree>
    <p:extLst>
      <p:ext uri="{BB962C8B-B14F-4D97-AF65-F5344CB8AC3E}">
        <p14:creationId xmlns:p14="http://schemas.microsoft.com/office/powerpoint/2010/main" val="89348487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he-IL" dirty="0"/>
              <a:t>קרנות גידור כוללות סוגים שונים של קרנות שברוב המקרים מגדירות למשקיעיהן את  תחום הפעולה שלהן. בפועל, קרנות  הגידור  פועלות כקרנות נאמנות, אך כללי הדיווח והניהול  החלים על קרנות נאמנות אינם חלים עליהן , ובפרט חובת הדיווח על השקעותיהן, איסור  קבלת הכנסות מותנות רווחים וכן הלאה. קרנות הגידור עודות בדרך כלל שימוש  נרחב בהלוואות על מנת למנף תשואותיהן. הן פועלות בכל תחומי הפעילות שבהם קרנות הנאמנות פועלות, לצד תחומי פעילות שאין כמעט קרנות נאמנות הפועלות בהם, כגון: 1) נגזרות פיננסים, כלומר, השקעות באופציות ובחוזים פיננסים תוך ניצול הפרשי תשואת צפויים בין נכסים דומים .</a:t>
            </a:r>
          </a:p>
        </p:txBody>
      </p:sp>
    </p:spTree>
    <p:extLst>
      <p:ext uri="{BB962C8B-B14F-4D97-AF65-F5344CB8AC3E}">
        <p14:creationId xmlns:p14="http://schemas.microsoft.com/office/powerpoint/2010/main" val="655934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188640"/>
            <a:ext cx="8229600" cy="706090"/>
          </a:xfrm>
        </p:spPr>
        <p:txBody>
          <a:bodyPr>
            <a:normAutofit fontScale="90000"/>
          </a:bodyPr>
          <a:lstStyle/>
          <a:p>
            <a:pPr algn="ctr"/>
            <a:r>
              <a:rPr lang="he-IL" b="1" dirty="0" smtClean="0"/>
              <a:t>מסחר בבורסה בארה"ב</a:t>
            </a:r>
            <a:endParaRPr lang="he-IL" dirty="0"/>
          </a:p>
        </p:txBody>
      </p:sp>
      <p:sp>
        <p:nvSpPr>
          <p:cNvPr id="3" name="מציין מיקום תוכן 2"/>
          <p:cNvSpPr>
            <a:spLocks noGrp="1"/>
          </p:cNvSpPr>
          <p:nvPr>
            <p:ph idx="1"/>
          </p:nvPr>
        </p:nvSpPr>
        <p:spPr>
          <a:xfrm>
            <a:off x="251520" y="980728"/>
            <a:ext cx="8686800" cy="5661248"/>
          </a:xfrm>
        </p:spPr>
        <p:txBody>
          <a:bodyPr>
            <a:normAutofit/>
          </a:bodyPr>
          <a:lstStyle/>
          <a:p>
            <a:r>
              <a:rPr lang="he-IL" sz="1400" b="1" dirty="0" smtClean="0"/>
              <a:t>כיצד </a:t>
            </a:r>
            <a:r>
              <a:rPr lang="he-IL" sz="1400" b="1" dirty="0"/>
              <a:t>ניתן לסחור בבורסה בארה"ב</a:t>
            </a:r>
            <a:r>
              <a:rPr lang="en-US" sz="1400" b="1" dirty="0"/>
              <a:t>?</a:t>
            </a:r>
            <a:r>
              <a:rPr lang="he-IL" sz="1400" dirty="0"/>
              <a:t/>
            </a:r>
            <a:br>
              <a:rPr lang="he-IL" sz="1400" dirty="0"/>
            </a:br>
            <a:r>
              <a:rPr lang="he-IL" sz="1400" dirty="0"/>
              <a:t>גם אם אינכם אזרחים או תושבי ארצות הברית, גם אם כף רגלכם מעולם לא דרכה ביבשת המערבית, </a:t>
            </a:r>
            <a:r>
              <a:rPr lang="he-IL" sz="1400" dirty="0" err="1"/>
              <a:t>הינכם</a:t>
            </a:r>
            <a:r>
              <a:rPr lang="he-IL" sz="1400" dirty="0"/>
              <a:t> יכולים לסחור בבורסה בארה"ב. הכיצד? ישנם בתי השקעות ישראלים להם קשר ישיר אל חבר בורסה בארה"ב</a:t>
            </a:r>
            <a:r>
              <a:rPr lang="en-US" sz="1400" dirty="0"/>
              <a:t>. </a:t>
            </a:r>
            <a:r>
              <a:rPr lang="he-IL" sz="1400" dirty="0"/>
              <a:t/>
            </a:r>
            <a:br>
              <a:rPr lang="he-IL" sz="1400" dirty="0"/>
            </a:br>
            <a:r>
              <a:rPr lang="he-IL" sz="1400" dirty="0"/>
              <a:t/>
            </a:r>
            <a:br>
              <a:rPr lang="he-IL" sz="1400" dirty="0"/>
            </a:br>
            <a:r>
              <a:rPr lang="he-IL" sz="1400" dirty="0"/>
              <a:t>תהליך מסחר בבורסה בארה"ב אינו מורכב. המשקיע הישראלי פונה לבית ההשקעות ומבקש לסחור בבורסה בארה"ב. בית ההשקעות יוצר קשר עם חבר בורסה בארה"ב, ואליו מעביר את בקשות המשקיע</a:t>
            </a:r>
            <a:r>
              <a:rPr lang="en-US" sz="1400" dirty="0"/>
              <a:t>. </a:t>
            </a:r>
            <a:endParaRPr lang="en-US" sz="1400" b="1" dirty="0"/>
          </a:p>
          <a:p>
            <a:r>
              <a:rPr lang="he-IL" sz="1400" b="1" dirty="0"/>
              <a:t>אילו בורסות קיימות בארה"ב</a:t>
            </a:r>
            <a:r>
              <a:rPr lang="he-IL" sz="1400" dirty="0"/>
              <a:t> </a:t>
            </a:r>
            <a:br>
              <a:rPr lang="he-IL" sz="1400" dirty="0"/>
            </a:br>
            <a:r>
              <a:rPr lang="he-IL" sz="1400" dirty="0"/>
              <a:t>הבורסות בארה"ב הן מהמוכרות ביותר ומהפופולאריות ביותר. בניו יורק עצמה מצויות שתים מהבורסות החזקות ביותר בארצות הברית ובעולם כולו. </a:t>
            </a:r>
            <a:r>
              <a:rPr lang="he-IL" sz="1400" b="1" dirty="0"/>
              <a:t>בורסת ניו-יורק </a:t>
            </a:r>
            <a:r>
              <a:rPr lang="he-IL" sz="1400" b="1" dirty="0" err="1"/>
              <a:t>והנסד"ק</a:t>
            </a:r>
            <a:r>
              <a:rPr lang="he-IL" sz="1400" dirty="0"/>
              <a:t>. בארצות הברית ישנן בורסות נוספות כגון הבורסה של פלורידה ובורסת שיקאגו. </a:t>
            </a:r>
            <a:r>
              <a:rPr lang="he-IL" sz="1400" dirty="0" err="1"/>
              <a:t>הבורסאות</a:t>
            </a:r>
            <a:r>
              <a:rPr lang="he-IL" sz="1400" dirty="0"/>
              <a:t> </a:t>
            </a:r>
            <a:r>
              <a:rPr lang="he-IL" sz="1400" dirty="0" err="1"/>
              <a:t>מתמחאות</a:t>
            </a:r>
            <a:r>
              <a:rPr lang="he-IL" sz="1400" dirty="0"/>
              <a:t> בסוגי מסחר שונים. המדדים הפופולארים הנסחרים בארה"ב הם מדד </a:t>
            </a:r>
            <a:r>
              <a:rPr lang="he-IL" sz="1400" dirty="0" err="1"/>
              <a:t>הנסדא"ק</a:t>
            </a:r>
            <a:r>
              <a:rPr lang="he-IL" sz="1400" dirty="0"/>
              <a:t> ומדד </a:t>
            </a:r>
            <a:r>
              <a:rPr lang="he-IL" sz="1400" dirty="0" err="1"/>
              <a:t>הדאו</a:t>
            </a:r>
            <a:r>
              <a:rPr lang="he-IL" sz="1400" dirty="0"/>
              <a:t> ג'ונס</a:t>
            </a:r>
            <a:r>
              <a:rPr lang="en-US" sz="1400" dirty="0"/>
              <a:t>.</a:t>
            </a:r>
            <a:endParaRPr lang="en-US" sz="1400" b="1" dirty="0"/>
          </a:p>
          <a:p>
            <a:r>
              <a:rPr lang="he-IL" sz="1400" b="1" dirty="0"/>
              <a:t>היתרונות</a:t>
            </a:r>
            <a:r>
              <a:rPr lang="he-IL" sz="1400" dirty="0"/>
              <a:t/>
            </a:r>
            <a:br>
              <a:rPr lang="he-IL" sz="1400" dirty="0"/>
            </a:br>
            <a:r>
              <a:rPr lang="he-IL" sz="1400" dirty="0" err="1"/>
              <a:t>היתרונות</a:t>
            </a:r>
            <a:r>
              <a:rPr lang="he-IL" sz="1400" dirty="0"/>
              <a:t> בניהול מסחר בבורסה בארה"ב, נובעים ראשית כל מגודלה של הבורסה. מספר החברות רב ולכן באמצעות פיזור ההשקעה הכסף ינוע בצורה מאוזנת ויהיו סיכוים גבוהים יותר לרווח. בנוסף, ככל שהדולר מתחזק, במידה והמניה עולה, הרווח למשקיעים הינו רווח כפול, זאת משום שהמסחר נעשה לאחר המרת השקל הישראלי לדולר בכדי לנהל מסחר בבורסה בארה"ב</a:t>
            </a:r>
            <a:r>
              <a:rPr lang="en-US" sz="1400" dirty="0"/>
              <a:t>.</a:t>
            </a:r>
            <a:endParaRPr lang="en-US" sz="1400" b="1" dirty="0"/>
          </a:p>
          <a:p>
            <a:r>
              <a:rPr lang="he-IL" sz="1400" b="1" dirty="0"/>
              <a:t>חסרונות</a:t>
            </a:r>
            <a:br>
              <a:rPr lang="he-IL" sz="1400" b="1" dirty="0"/>
            </a:br>
            <a:r>
              <a:rPr lang="he-IL" sz="1400" dirty="0"/>
              <a:t>הבדלי השעות בין ישראל לניו יורק עלולים להקשות על המסחר, משום שהמסחר בבורסות </a:t>
            </a:r>
            <a:r>
              <a:rPr lang="he-IL" sz="1400" dirty="0" err="1"/>
              <a:t>בניויורק</a:t>
            </a:r>
            <a:r>
              <a:rPr lang="he-IL" sz="1400" dirty="0"/>
              <a:t> מסתיים בשעות הלילה על פי שעון ישראל. בנוסף, יש להיות מודעים לימי החגים והמועדים בהם לא יתקיים מסחר בבורסה בארה"ב, אשר אינם זהים לאלו של ישראל</a:t>
            </a:r>
            <a:r>
              <a:rPr lang="en-US" sz="1400" dirty="0"/>
              <a:t>.</a:t>
            </a:r>
            <a:endParaRPr lang="en-US" sz="1400" b="1" dirty="0"/>
          </a:p>
        </p:txBody>
      </p:sp>
    </p:spTree>
    <p:extLst>
      <p:ext uri="{BB962C8B-B14F-4D97-AF65-F5344CB8AC3E}">
        <p14:creationId xmlns:p14="http://schemas.microsoft.com/office/powerpoint/2010/main" val="407479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lstStyle/>
          <a:p>
            <a:r>
              <a:rPr lang="he-IL" dirty="0" smtClean="0"/>
              <a:t>2) </a:t>
            </a:r>
            <a:r>
              <a:rPr lang="he-IL" dirty="0"/>
              <a:t>השקעה במניות ובאגרות חב  של חברות הצפויות להירכש, ומכירת מניותיהן של החברות שעומדות </a:t>
            </a:r>
            <a:r>
              <a:rPr lang="he-IL" dirty="0" smtClean="0"/>
              <a:t>לרכושן</a:t>
            </a:r>
            <a:r>
              <a:rPr lang="en-US" dirty="0" smtClean="0"/>
              <a:t>(risk </a:t>
            </a:r>
            <a:r>
              <a:rPr lang="en-US" dirty="0"/>
              <a:t>arbitrage funds) </a:t>
            </a:r>
            <a:r>
              <a:rPr lang="he-IL" dirty="0"/>
              <a:t> </a:t>
            </a:r>
            <a:r>
              <a:rPr lang="en-US" dirty="0" smtClean="0"/>
              <a:t/>
            </a:r>
            <a:br>
              <a:rPr lang="en-US" dirty="0" smtClean="0"/>
            </a:br>
            <a:r>
              <a:rPr lang="he-IL" dirty="0" smtClean="0"/>
              <a:t>3</a:t>
            </a:r>
            <a:r>
              <a:rPr lang="he-IL" dirty="0"/>
              <a:t>) השקעה במניות ובאגרות חוב  של מדינות מתפתחות או של  חברות שהניקו אגרות חוב הנושאות ריבית גבוהה ומכאן גם  סיכון  גבוהה. </a:t>
            </a:r>
            <a:r>
              <a:rPr lang="en-US" dirty="0" smtClean="0"/>
              <a:t/>
            </a:r>
            <a:br>
              <a:rPr lang="en-US" dirty="0" smtClean="0"/>
            </a:br>
            <a:r>
              <a:rPr lang="he-IL" dirty="0" smtClean="0"/>
              <a:t>4</a:t>
            </a:r>
            <a:r>
              <a:rPr lang="he-IL" dirty="0"/>
              <a:t>) השקעה בסחורות ובמטבעות . </a:t>
            </a:r>
            <a:r>
              <a:rPr lang="en-US" dirty="0" smtClean="0"/>
              <a:t/>
            </a:r>
            <a:br>
              <a:rPr lang="en-US" dirty="0" smtClean="0"/>
            </a:br>
            <a:r>
              <a:rPr lang="he-IL" dirty="0" smtClean="0"/>
              <a:t>5) </a:t>
            </a:r>
            <a:r>
              <a:rPr lang="he-IL" dirty="0"/>
              <a:t>השקעות בתחומים  רחבים אחרים. </a:t>
            </a:r>
            <a:br>
              <a:rPr lang="he-IL" dirty="0"/>
            </a:br>
            <a:r>
              <a:rPr lang="he-IL" dirty="0"/>
              <a:t/>
            </a:r>
            <a:br>
              <a:rPr lang="he-IL" dirty="0"/>
            </a:br>
            <a:endParaRPr lang="he-IL" dirty="0"/>
          </a:p>
        </p:txBody>
      </p:sp>
    </p:spTree>
    <p:extLst>
      <p:ext uri="{BB962C8B-B14F-4D97-AF65-F5344CB8AC3E}">
        <p14:creationId xmlns:p14="http://schemas.microsoft.com/office/powerpoint/2010/main" val="7641517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4704"/>
            <a:ext cx="8229600" cy="1600200"/>
          </a:xfrm>
        </p:spPr>
        <p:txBody>
          <a:bodyPr>
            <a:noAutofit/>
          </a:bodyPr>
          <a:lstStyle/>
          <a:p>
            <a:r>
              <a:rPr lang="he-IL" sz="4400" b="1" dirty="0"/>
              <a:t>הבחנה בין השקעה  בהון סיכון לבין </a:t>
            </a:r>
            <a:r>
              <a:rPr lang="he-IL" sz="4400" b="1" dirty="0" smtClean="0"/>
              <a:t>השקעות </a:t>
            </a:r>
            <a:r>
              <a:rPr lang="he-IL" sz="4400" b="1" dirty="0"/>
              <a:t>אחרות</a:t>
            </a:r>
            <a:r>
              <a:rPr lang="he-IL" sz="4400" dirty="0"/>
              <a:t> </a:t>
            </a:r>
            <a:br>
              <a:rPr lang="he-IL" sz="4400" dirty="0"/>
            </a:br>
            <a:endParaRPr lang="he-IL" sz="4400" dirty="0"/>
          </a:p>
        </p:txBody>
      </p:sp>
      <p:sp>
        <p:nvSpPr>
          <p:cNvPr id="3" name="Content Placeholder 2"/>
          <p:cNvSpPr>
            <a:spLocks noGrp="1"/>
          </p:cNvSpPr>
          <p:nvPr>
            <p:ph idx="1"/>
          </p:nvPr>
        </p:nvSpPr>
        <p:spPr>
          <a:xfrm>
            <a:off x="457200" y="2143397"/>
            <a:ext cx="8229600" cy="4525963"/>
          </a:xfrm>
        </p:spPr>
        <p:txBody>
          <a:bodyPr>
            <a:normAutofit/>
          </a:bodyPr>
          <a:lstStyle/>
          <a:p>
            <a:r>
              <a:rPr lang="he-IL" dirty="0"/>
              <a:t>השקעות הון סיכון כורכות כמעט תמיד  בהשקעות בנכסים שאינם ניתנים למימוש מידי, ואשר התשואה עליהן כורכה באי ודאות גדולה. כמו כן קיימים כמה מרכיבים משמעותיים בהשקעות הון סיכון שמבדילים אותן  מהשקעות באפיקים אחרים.</a:t>
            </a:r>
            <a:br>
              <a:rPr lang="he-IL" dirty="0"/>
            </a:br>
            <a:r>
              <a:rPr lang="he-IL" dirty="0"/>
              <a:t>תהליך השקעה – תהליך השקעה של משקיעי הון סיכון הינו ארוך יחסית לתחומים אחרים, וכולל בדיקות מעמיקות של המוצר, הטכנולוגיה ,השוק והנהלה.</a:t>
            </a:r>
            <a:br>
              <a:rPr lang="he-IL" dirty="0"/>
            </a:br>
            <a:endParaRPr lang="he-IL" dirty="0"/>
          </a:p>
        </p:txBody>
      </p:sp>
    </p:spTree>
    <p:extLst>
      <p:ext uri="{BB962C8B-B14F-4D97-AF65-F5344CB8AC3E}">
        <p14:creationId xmlns:p14="http://schemas.microsoft.com/office/powerpoint/2010/main" val="427651263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he-IL" dirty="0"/>
              <a:t>מעורבות בחברה לאחר ההשקעה-   להבדיל ממשקיעים סבילים, כמנהלי כספים, משקיעי הון סיכון מעורבים בדרך כלל באופן פעיל יותר בדירקטוריון החברה ובבקרה על החברות בתיק ההשקעות.</a:t>
            </a:r>
            <a:br>
              <a:rPr lang="he-IL" dirty="0"/>
            </a:br>
            <a:r>
              <a:rPr lang="he-IL" dirty="0"/>
              <a:t>מטרת ההשקעה – השקעת הון סיכון נעשית מתוך כוונה מוצהרת לממשה במהלך תקופת זמן קצובה. בדרך כלל  המשקיע אינו מתכוון לרכוש חלק בחברה על מנת להרוויח מתזרים  המזומנים של החברה.</a:t>
            </a:r>
            <a:br>
              <a:rPr lang="he-IL" dirty="0"/>
            </a:br>
            <a:r>
              <a:rPr lang="he-IL" dirty="0"/>
              <a:t>סוגי החברות שבהן ההון מושקע- השקעת הון סיכון נעשית  בדרך כלל באמצעות רכישות של הון מניות( מניות רגילות או מניות בכורה המירות למניות רגילות) של החברות בשוק הפרטי, להבדיל ממסחר בניירות ערך סחירים.</a:t>
            </a:r>
          </a:p>
        </p:txBody>
      </p:sp>
    </p:spTree>
    <p:extLst>
      <p:ext uri="{BB962C8B-B14F-4D97-AF65-F5344CB8AC3E}">
        <p14:creationId xmlns:p14="http://schemas.microsoft.com/office/powerpoint/2010/main" val="327712090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r>
              <a:rPr lang="he-IL" sz="3000" dirty="0"/>
              <a:t>סיכון והחזר ההשקעה- בכל השקעה, המשקיע מצפה להחזר השקעה גבוה, הנמדד בשיעור התשואה הפנימית</a:t>
            </a:r>
            <a:r>
              <a:rPr lang="en-US" sz="3000" dirty="0"/>
              <a:t>(</a:t>
            </a:r>
            <a:r>
              <a:rPr lang="en-US" sz="3000" dirty="0" err="1"/>
              <a:t>irr</a:t>
            </a:r>
            <a:r>
              <a:rPr lang="en-US" sz="3000" dirty="0"/>
              <a:t>) </a:t>
            </a:r>
            <a:r>
              <a:rPr lang="he-IL" sz="3000" dirty="0"/>
              <a:t> על סך ההשקעות שעשה בחברות שבתיק ההשקעות. בהשקעות הון סיכון ,הסיכויים לירידת ער ההשקעות, או אף לאו בדן כל ההשקעה ,הינם  גבוהים לפיכך, המשקיע בקרן הון סיכון מצה לפיצוי גבוה על הסיכון הכרוך בהשקעתו. כאשר  דובר בהשקעה בחברת סטארט-אפ, הסיכונים בהשקעה גבוהים יותר מאשר בהשקעות בנכסים סחירים יותר. ראשית, חברה צעירה חשופה יותר לשינויים החלים בשוק ולמיתון, שכן אין לה עודפי מזומנים. </a:t>
            </a:r>
          </a:p>
        </p:txBody>
      </p:sp>
    </p:spTree>
    <p:extLst>
      <p:ext uri="{BB962C8B-B14F-4D97-AF65-F5344CB8AC3E}">
        <p14:creationId xmlns:p14="http://schemas.microsoft.com/office/powerpoint/2010/main" val="197412155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r>
              <a:rPr lang="he-IL" sz="3000" dirty="0" smtClean="0"/>
              <a:t>לרוב היא אינה יוצרת הכנסות ומאפשרות לה לשרור ממקורות עצמיים, ולפיכך היא תלויה יותר בגיוסי הון חיצוניים טונות במוצרים שטרם הבשילו, קיים סיכון שהמוצר לא יעבוד לא יימכר כמצופה, שההנהלה הצעירה והלא מנוסה לא תשכיל להצעיד את החברה קדימה, או שמתחרה אחר יקדים את החברה בכיבוש השוק הרלוונטי.</a:t>
            </a:r>
          </a:p>
          <a:p>
            <a:r>
              <a:rPr lang="he-IL" sz="3000" dirty="0" smtClean="0"/>
              <a:t>הגורם </a:t>
            </a:r>
            <a:r>
              <a:rPr lang="he-IL" sz="3000" dirty="0"/>
              <a:t>האנושי-משקיע הון סיכון יעדיף, במידה  רבה יותר מאשר בסוגי השקעות אחרים, להשקיע בחברה עם צוות ניהולי טוב שהוא מאמין בו, מאשר  בחברה עם מוצר ושוק יעד מבטיחים יותר אך עם צוות ניהולי שאין לו אמון בו. </a:t>
            </a:r>
          </a:p>
        </p:txBody>
      </p:sp>
    </p:spTree>
    <p:extLst>
      <p:ext uri="{BB962C8B-B14F-4D97-AF65-F5344CB8AC3E}">
        <p14:creationId xmlns:p14="http://schemas.microsoft.com/office/powerpoint/2010/main" val="366693383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he-IL" dirty="0" smtClean="0"/>
              <a:t>צוות ניהול  חלש עלול לגרום לאובדן ההשקעה כולה, או לחייב המשקיע להקדיש זמן רב לניהול ולבקרה על ההשקעה. </a:t>
            </a:r>
          </a:p>
          <a:p>
            <a:r>
              <a:rPr lang="he-IL" dirty="0" smtClean="0"/>
              <a:t>בשל חוסר הנזילות בהשקעות מסוג זה, היציאה מההשקעה אינה מתאפשרת לרוב בקלות, ולפיכך המשקיע בוחן במשנה זהירות אם הוא מוכן להצטרף לחברה לשנים אחרות.</a:t>
            </a:r>
            <a:endParaRPr lang="he-IL" dirty="0"/>
          </a:p>
        </p:txBody>
      </p:sp>
    </p:spTree>
    <p:extLst>
      <p:ext uri="{BB962C8B-B14F-4D97-AF65-F5344CB8AC3E}">
        <p14:creationId xmlns:p14="http://schemas.microsoft.com/office/powerpoint/2010/main" val="289469040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600200"/>
          </a:xfrm>
        </p:spPr>
        <p:txBody>
          <a:bodyPr/>
          <a:lstStyle/>
          <a:p>
            <a:r>
              <a:rPr lang="he-IL" dirty="0" smtClean="0"/>
              <a:t>קרנות הון סיכון ומשקיעיהן</a:t>
            </a:r>
            <a:endParaRPr lang="he-IL" dirty="0"/>
          </a:p>
        </p:txBody>
      </p:sp>
      <p:sp>
        <p:nvSpPr>
          <p:cNvPr id="3" name="Content Placeholder 2"/>
          <p:cNvSpPr>
            <a:spLocks noGrp="1"/>
          </p:cNvSpPr>
          <p:nvPr>
            <p:ph idx="1"/>
          </p:nvPr>
        </p:nvSpPr>
        <p:spPr>
          <a:xfrm>
            <a:off x="457200" y="1295400"/>
            <a:ext cx="8229600" cy="4830763"/>
          </a:xfrm>
        </p:spPr>
        <p:txBody>
          <a:bodyPr>
            <a:noAutofit/>
          </a:bodyPr>
          <a:lstStyle/>
          <a:p>
            <a:pPr>
              <a:buNone/>
            </a:pPr>
            <a:r>
              <a:rPr lang="he-IL" sz="3000" dirty="0" smtClean="0"/>
              <a:t>קרנות הון סיכון הינן גורם שמחבר בעלי הון וחברות. הקרנות מאפשרות, מחד גיסא, סינון מקצועי ובחיה של השקעות בעלות פוטנציאל גבוה, ומאידך גיסא, ריכוז הון ומשיכת מספר רב של משקיעים להשקעה בחברה  מסוימת. כמו כן הן מספקות למשקיעיהן שירותי ניהול, דיווח ומעקב על החברות בתיק השקעה, ולחברות ביק ההשקעה מספקות ערך מוסף. מבחינות אלה, קרנות הון סיכון משפרות תהליך ההשקעה ומקטינות את עלויותיו ואת חשיפת המשקיעים לסיכונים, ובתמורה לשירותים  אלה  הן מתוגמלות על ידי המשקיעים בקרן באמצעות דמי ניהול שנתיים וחלק מן הרווחים שייווצרו בעתיד. </a:t>
            </a:r>
            <a:br>
              <a:rPr lang="he-IL" sz="3000" dirty="0" smtClean="0"/>
            </a:br>
            <a:endParaRPr lang="he-IL" sz="3000" dirty="0"/>
          </a:p>
        </p:txBody>
      </p:sp>
    </p:spTree>
    <p:extLst>
      <p:ext uri="{BB962C8B-B14F-4D97-AF65-F5344CB8AC3E}">
        <p14:creationId xmlns:p14="http://schemas.microsoft.com/office/powerpoint/2010/main" val="368382113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he-IL" dirty="0"/>
              <a:t>קרנות השקעה פרטיות בכלל וקרנות הון סיכון בפרט מספקות למשקיעים אפיקי השקעה  חלופיים להשקעות בניירות ערך סחירים ובאגרות חוב. הן מציעות למשקיעים לפזר את הסיכון הכרוך בתיק ההשקעות שלהם, תוך סיכוי להגדיל את התשואה של השקעתם. קרנות הון סיכון הינן פלטפורמה  יעילה להשקעות באפיק חלופי זה, והן מבטלות את הצורך בהקמת גוף פנימי למטרה זו. יחד עם זה, חברות טכנולוגיה רבות מקימות בשנים האחרונות זרועות השקעה  המקדמות באיתור הזדמנויות השקעה המשיקות לתחומי פעילותן .לדוגמה, החברות נוקיה, אינטל, אמריקה אונליין ועוד רבות אחרות עושות גם השקעות ישירות בהיקפים משמעותיים בחברות סטארט אפ , לצד השקעותיהן בקרנות הון סיכון.</a:t>
            </a:r>
          </a:p>
        </p:txBody>
      </p:sp>
    </p:spTree>
    <p:extLst>
      <p:ext uri="{BB962C8B-B14F-4D97-AF65-F5344CB8AC3E}">
        <p14:creationId xmlns:p14="http://schemas.microsoft.com/office/powerpoint/2010/main" val="211848932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r>
              <a:rPr lang="he-IL" dirty="0"/>
              <a:t>קרנות הון סיכון משתמשות בכלי בקרה שונים   המאשרים להן לספק  למשקיעים בהן שירותי מעקב ופיקוח על השקעות, המושתתים על ניסיונם  של מנהלי הקרנות כמו גם על יכולת הפיקוח שלהן באמצעות קביעת נהלים וידעים לחברות המצויות בתיק השקעות שלהן. ברור שככל שפערי המידע בין המשקיעים והמנהלים בחברה  גדולים  יותר, כך יש ערך משמעותי יותר לגורמים המספקים אמצעי בקרה, מאחר שקרנות הון סיכון מספקות למשקיעים את אמצעי הבקרה, הגיוני שהן מתקדמות בתחומים הכרוכים בפערי מידע גדולים, לדוגמה בתחום ההיי-טק  הדורש מקצועיות גבוהה, בשלבי התפתחות מוקדמים של חברות.</a:t>
            </a:r>
          </a:p>
        </p:txBody>
      </p:sp>
    </p:spTree>
    <p:extLst>
      <p:ext uri="{BB962C8B-B14F-4D97-AF65-F5344CB8AC3E}">
        <p14:creationId xmlns:p14="http://schemas.microsoft.com/office/powerpoint/2010/main" val="209995746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Autofit/>
          </a:bodyPr>
          <a:lstStyle/>
          <a:p>
            <a:r>
              <a:rPr lang="he-IL" sz="3000" dirty="0"/>
              <a:t>קרנות הון סיכון והחברות בתיק  ההשקעות שלהן </a:t>
            </a:r>
            <a:br>
              <a:rPr lang="he-IL" sz="3000" dirty="0"/>
            </a:br>
            <a:r>
              <a:rPr lang="he-IL" sz="3000" dirty="0" smtClean="0"/>
              <a:t> </a:t>
            </a:r>
            <a:r>
              <a:rPr lang="he-IL" sz="3000" dirty="0"/>
              <a:t>התפתחות של תעשיית הום הסיכון, ובראשה קרנות הון סיכון, בד בכד עם התפתחותן של חברות הטכנולוגיה. העולם הגדוש והמתפתח של  חברות הסטארט-אפ לא היה מגיע לדרגת התפתחות כה גבוהה ומתקדמת, של יזמים וחברות המשנים פני עולם, ללא קרנות הון הסיכון.</a:t>
            </a:r>
            <a:br>
              <a:rPr lang="he-IL" sz="3000" dirty="0"/>
            </a:br>
            <a:r>
              <a:rPr lang="he-IL" sz="3000" dirty="0"/>
              <a:t>ייחודיותה של קרן הון סיכון כשותף הטבעי והמתאים לחברת סטארט-אפ נובעת מכך שאין לה בדרך כלל אינטרסים זרים שעלולים להתנגש עם  טובת החברה האינטרס המרכזי של קרן הון הסיכון הוא שהחברה שבה היא משקיעה תתפתח באופן המהיר והטוב ביותר לכלל חברה בעלות ערך גבוה ככל האפשר. </a:t>
            </a:r>
          </a:p>
        </p:txBody>
      </p:sp>
    </p:spTree>
    <p:extLst>
      <p:ext uri="{BB962C8B-B14F-4D97-AF65-F5344CB8AC3E}">
        <p14:creationId xmlns:p14="http://schemas.microsoft.com/office/powerpoint/2010/main" val="99336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dirty="0"/>
              <a:t>הבורסה לניירות ערך בניו יורק </a:t>
            </a:r>
            <a:r>
              <a:rPr lang="en-US" b="1" dirty="0" smtClean="0"/>
              <a:t>NYSE</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627388361"/>
              </p:ext>
            </p:extLst>
          </p:nvPr>
        </p:nvGraphicFramePr>
        <p:xfrm>
          <a:off x="652070" y="1484784"/>
          <a:ext cx="7920880" cy="5083419"/>
        </p:xfrm>
        <a:graphic>
          <a:graphicData uri="http://schemas.openxmlformats.org/drawingml/2006/table">
            <a:tbl>
              <a:tblPr rtl="1" firstRow="1" firstCol="1" bandRow="1">
                <a:tableStyleId>{5C22544A-7EE6-4342-B048-85BDC9FD1C3A}</a:tableStyleId>
              </a:tblPr>
              <a:tblGrid>
                <a:gridCol w="2016656"/>
                <a:gridCol w="3394889"/>
                <a:gridCol w="2509335"/>
              </a:tblGrid>
              <a:tr h="507847">
                <a:tc>
                  <a:txBody>
                    <a:bodyPr/>
                    <a:lstStyle/>
                    <a:p>
                      <a:pPr algn="r" rtl="1">
                        <a:lnSpc>
                          <a:spcPct val="115000"/>
                        </a:lnSpc>
                        <a:spcAft>
                          <a:spcPts val="0"/>
                        </a:spcAft>
                      </a:pPr>
                      <a:r>
                        <a:rPr lang="he-IL" sz="2000" dirty="0">
                          <a:effectLst/>
                        </a:rPr>
                        <a:t>סימול</a:t>
                      </a:r>
                      <a:r>
                        <a:rPr lang="en-US" sz="2000" dirty="0">
                          <a:effectLst/>
                        </a:rPr>
                        <a:t>:</a:t>
                      </a:r>
                      <a:endParaRPr lang="en-US" sz="2000" dirty="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a:effectLst/>
                        </a:rPr>
                        <a:t>NYSE</a:t>
                      </a:r>
                      <a:endParaRPr lang="en-US" sz="2000">
                        <a:effectLst/>
                        <a:latin typeface="Calibri"/>
                        <a:ea typeface="Calibri"/>
                        <a:cs typeface="Arial"/>
                      </a:endParaRPr>
                    </a:p>
                  </a:txBody>
                  <a:tcPr marL="0" marR="152400" marT="60960" marB="60960"/>
                </a:tc>
                <a:tc rowSpan="7">
                  <a:txBody>
                    <a:bodyPr/>
                    <a:lstStyle/>
                    <a:p>
                      <a:pPr algn="r" rtl="0">
                        <a:lnSpc>
                          <a:spcPct val="115000"/>
                        </a:lnSpc>
                        <a:spcAft>
                          <a:spcPts val="0"/>
                        </a:spcAft>
                      </a:pPr>
                      <a:endParaRPr lang="en-US" sz="1150" dirty="0">
                        <a:effectLst/>
                        <a:latin typeface="Times New Roman"/>
                        <a:ea typeface="Times New Roman"/>
                        <a:cs typeface="Arial"/>
                      </a:endParaRPr>
                    </a:p>
                  </a:txBody>
                  <a:tcPr marL="38100" marR="38100" marT="38100" marB="38100"/>
                </a:tc>
              </a:tr>
              <a:tr h="507847">
                <a:tc>
                  <a:txBody>
                    <a:bodyPr/>
                    <a:lstStyle/>
                    <a:p>
                      <a:pPr algn="r" rtl="1">
                        <a:lnSpc>
                          <a:spcPct val="115000"/>
                        </a:lnSpc>
                        <a:spcAft>
                          <a:spcPts val="0"/>
                        </a:spcAft>
                      </a:pPr>
                      <a:r>
                        <a:rPr lang="he-IL" sz="2000">
                          <a:effectLst/>
                        </a:rPr>
                        <a:t>שנת ייסוד</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1891</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706933">
                <a:tc>
                  <a:txBody>
                    <a:bodyPr/>
                    <a:lstStyle/>
                    <a:p>
                      <a:pPr algn="r" rtl="1">
                        <a:lnSpc>
                          <a:spcPct val="115000"/>
                        </a:lnSpc>
                        <a:spcAft>
                          <a:spcPts val="0"/>
                        </a:spcAft>
                      </a:pPr>
                      <a:r>
                        <a:rPr lang="he-IL" sz="2000">
                          <a:effectLst/>
                        </a:rPr>
                        <a:t>עיר</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he-IL" sz="2000" dirty="0">
                          <a:effectLst/>
                        </a:rPr>
                        <a:t>ניו יורק</a:t>
                      </a:r>
                      <a:r>
                        <a:rPr lang="en-US" sz="2000" dirty="0">
                          <a:effectLst/>
                        </a:rPr>
                        <a:t>, </a:t>
                      </a:r>
                      <a:r>
                        <a:rPr lang="he-IL" sz="2000" dirty="0">
                          <a:effectLst/>
                        </a:rPr>
                        <a:t>ניו יורק</a:t>
                      </a:r>
                      <a:r>
                        <a:rPr lang="en-US" sz="2000" dirty="0">
                          <a:effectLst/>
                        </a:rPr>
                        <a:t>, </a:t>
                      </a:r>
                      <a:r>
                        <a:rPr lang="he-IL" sz="2000" dirty="0">
                          <a:effectLst/>
                        </a:rPr>
                        <a:t>ארצות הברית</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706933">
                <a:tc>
                  <a:txBody>
                    <a:bodyPr/>
                    <a:lstStyle/>
                    <a:p>
                      <a:pPr algn="r" rtl="1">
                        <a:lnSpc>
                          <a:spcPct val="115000"/>
                        </a:lnSpc>
                        <a:spcAft>
                          <a:spcPts val="0"/>
                        </a:spcAft>
                      </a:pPr>
                      <a:r>
                        <a:rPr lang="he-IL" sz="2000" dirty="0">
                          <a:effectLst/>
                        </a:rPr>
                        <a:t>אנשי מפתח</a:t>
                      </a:r>
                      <a:r>
                        <a:rPr lang="en-US" sz="2000" dirty="0">
                          <a:effectLst/>
                        </a:rPr>
                        <a:t>:</a:t>
                      </a:r>
                      <a:endParaRPr lang="en-US" sz="2000" dirty="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Duncan L. </a:t>
                      </a:r>
                      <a:r>
                        <a:rPr lang="en-US" sz="2000" dirty="0" err="1">
                          <a:effectLst/>
                        </a:rPr>
                        <a:t>Niederauer</a:t>
                      </a:r>
                      <a:r>
                        <a:rPr lang="en-US" sz="2000" dirty="0">
                          <a:effectLst/>
                        </a:rPr>
                        <a:t> (</a:t>
                      </a:r>
                      <a:r>
                        <a:rPr lang="he-IL" sz="2000" dirty="0">
                          <a:effectLst/>
                        </a:rPr>
                        <a:t>מנכ"ל</a:t>
                      </a:r>
                      <a:r>
                        <a:rPr lang="en-US" sz="2000" dirty="0">
                          <a:effectLst/>
                        </a:rPr>
                        <a:t>)</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505985">
                <a:tc>
                  <a:txBody>
                    <a:bodyPr/>
                    <a:lstStyle/>
                    <a:p>
                      <a:pPr algn="r" rtl="1">
                        <a:lnSpc>
                          <a:spcPct val="115000"/>
                        </a:lnSpc>
                        <a:spcAft>
                          <a:spcPts val="0"/>
                        </a:spcAft>
                      </a:pPr>
                      <a:r>
                        <a:rPr lang="he-IL" sz="2000">
                          <a:effectLst/>
                        </a:rPr>
                        <a:t>מטבע</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 - </a:t>
                      </a:r>
                      <a:r>
                        <a:rPr lang="he-IL" sz="2000" dirty="0">
                          <a:effectLst/>
                        </a:rPr>
                        <a:t>דולר</a:t>
                      </a:r>
                      <a:r>
                        <a:rPr lang="en-US" sz="2000" dirty="0">
                          <a:effectLst/>
                        </a:rPr>
                        <a:t> (USD)</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507847">
                <a:tc>
                  <a:txBody>
                    <a:bodyPr/>
                    <a:lstStyle/>
                    <a:p>
                      <a:pPr algn="r" rtl="1">
                        <a:lnSpc>
                          <a:spcPct val="115000"/>
                        </a:lnSpc>
                        <a:spcAft>
                          <a:spcPts val="0"/>
                        </a:spcAft>
                      </a:pPr>
                      <a:r>
                        <a:rPr lang="he-IL" sz="2000">
                          <a:effectLst/>
                        </a:rPr>
                        <a:t>חברות רשומות</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a:effectLst/>
                        </a:rPr>
                        <a:t>1,867</a:t>
                      </a:r>
                      <a:endParaRPr lang="en-US" sz="2000">
                        <a:effectLst/>
                        <a:latin typeface="Calibri"/>
                        <a:ea typeface="Calibri"/>
                        <a:cs typeface="Arial"/>
                      </a:endParaRPr>
                    </a:p>
                  </a:txBody>
                  <a:tcPr marL="0" marR="152400" marT="60960" marB="60960"/>
                </a:tc>
                <a:tc vMerge="1">
                  <a:txBody>
                    <a:bodyPr/>
                    <a:lstStyle/>
                    <a:p>
                      <a:pPr rtl="1"/>
                      <a:endParaRPr lang="he-IL"/>
                    </a:p>
                  </a:txBody>
                  <a:tcPr/>
                </a:tc>
              </a:tr>
              <a:tr h="1309135">
                <a:tc>
                  <a:txBody>
                    <a:bodyPr/>
                    <a:lstStyle/>
                    <a:p>
                      <a:pPr algn="r" rtl="1">
                        <a:lnSpc>
                          <a:spcPct val="115000"/>
                        </a:lnSpc>
                        <a:spcAft>
                          <a:spcPts val="0"/>
                        </a:spcAft>
                      </a:pPr>
                      <a:r>
                        <a:rPr lang="he-IL" sz="2000">
                          <a:effectLst/>
                        </a:rPr>
                        <a:t>מדדים</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Dow Jones Industrial Average</a:t>
                      </a:r>
                      <a:br>
                        <a:rPr lang="en-US" sz="2000" dirty="0">
                          <a:effectLst/>
                        </a:rPr>
                      </a:br>
                      <a:r>
                        <a:rPr lang="en-US" sz="2000" dirty="0">
                          <a:effectLst/>
                        </a:rPr>
                        <a:t>S&amp;P 500</a:t>
                      </a:r>
                      <a:br>
                        <a:rPr lang="en-US" sz="2000" dirty="0">
                          <a:effectLst/>
                        </a:rPr>
                      </a:br>
                      <a:r>
                        <a:rPr lang="en-US" sz="2000" dirty="0">
                          <a:effectLst/>
                        </a:rPr>
                        <a:t>NYSE Composite</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bl>
          </a:graphicData>
        </a:graphic>
      </p:graphicFrame>
      <p:pic>
        <p:nvPicPr>
          <p:cNvPr id="1025" name="תמונה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622" y="1700808"/>
            <a:ext cx="1237086" cy="1237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C:\Users\Roi\Desktop\בניין בורסה ניו יורק.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080" y="3933056"/>
            <a:ext cx="1366628" cy="1822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5137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r>
              <a:rPr lang="he-IL" dirty="0" smtClean="0"/>
              <a:t>ככזאת, קרן הון הסיכון הינה שותף אידיאלי ליזמים בבניית החברה. גם לרוב המשקיעים הפרטיים אין אינטרסים זרים, אך עוצמתם וגודל העזרה שהם יכולים להושיט לחברת הטארט-אפ נופלים בדרך כלל מאלה של קרן הון  סיכון משמעותית.</a:t>
            </a:r>
            <a:br>
              <a:rPr lang="he-IL" dirty="0" smtClean="0"/>
            </a:br>
            <a:r>
              <a:rPr lang="en-US" dirty="0" smtClean="0"/>
              <a:t/>
            </a:r>
            <a:br>
              <a:rPr lang="en-US" dirty="0" smtClean="0"/>
            </a:br>
            <a:r>
              <a:rPr lang="he-IL" dirty="0" smtClean="0"/>
              <a:t>אין </a:t>
            </a:r>
            <a:r>
              <a:rPr lang="he-IL" dirty="0"/>
              <a:t>בדברים אלה כדי לזלזל בחשיבות הטמונה בהכנסת שותפים נוספים לחברה, כגון שותפים אסטרטגיים וחברות גדולות בתחום, שעזרתם בבניית החברה, כולל מנגנוני השיווק שלה ואמינותה בשוק, הינה חשובה  ביותר. אך יש  לזכור שבניגוד לקרנות הון סיכון, לגופים אסטרטגיים נוספים שעלולים לעיתים לא לחפוף לאינטרסים של החברה, ולכן הכנסתם כשותפים חייבת להיות מבוקרת.</a:t>
            </a:r>
            <a:br>
              <a:rPr lang="he-IL" dirty="0"/>
            </a:br>
            <a:endParaRPr lang="he-IL" dirty="0"/>
          </a:p>
        </p:txBody>
      </p:sp>
    </p:spTree>
    <p:extLst>
      <p:ext uri="{BB962C8B-B14F-4D97-AF65-F5344CB8AC3E}">
        <p14:creationId xmlns:p14="http://schemas.microsoft.com/office/powerpoint/2010/main" val="423416015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he-IL" dirty="0" smtClean="0"/>
              <a:t>השותפות הטבעית בין קרנות הון הסיכון לחברות הסטארט –אפ הביאה לידי יצירת עולם משולב, שבו שתי התעשיות שלובות תלויות זוז בזו: הקרנות, לשם קיומן המוצלח, נזקקת למגוון רחב ולמספר רב של חברות סטארט-אפ בעלות פוטנציאל חברות הסטארט-אפ, מצידן , נדרשות לשותף מממן מנוסה, בעל קשרים בשוק ועם נכונות להסתכן, שהאינטרסים שלו חופפים לאלה  של החברה.</a:t>
            </a:r>
          </a:p>
          <a:p>
            <a:endParaRPr lang="he-IL" dirty="0"/>
          </a:p>
        </p:txBody>
      </p:sp>
    </p:spTree>
    <p:extLst>
      <p:ext uri="{BB962C8B-B14F-4D97-AF65-F5344CB8AC3E}">
        <p14:creationId xmlns:p14="http://schemas.microsoft.com/office/powerpoint/2010/main" val="25082846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043608" y="1310903"/>
            <a:ext cx="6984776" cy="1037977"/>
          </a:xfrm>
        </p:spPr>
        <p:txBody>
          <a:bodyPr/>
          <a:lstStyle/>
          <a:p>
            <a:pPr algn="ctr"/>
            <a:r>
              <a:rPr lang="he-IL" dirty="0" smtClean="0"/>
              <a:t>מהו רישום כפול?</a:t>
            </a:r>
            <a:endParaRPr lang="he-IL" dirty="0"/>
          </a:p>
        </p:txBody>
      </p:sp>
      <p:sp>
        <p:nvSpPr>
          <p:cNvPr id="3" name="כותרת משנה 2"/>
          <p:cNvSpPr>
            <a:spLocks noGrp="1"/>
          </p:cNvSpPr>
          <p:nvPr>
            <p:ph type="subTitle" idx="1"/>
          </p:nvPr>
        </p:nvSpPr>
        <p:spPr>
          <a:xfrm>
            <a:off x="611560" y="2420888"/>
            <a:ext cx="7920880" cy="4392488"/>
          </a:xfrm>
        </p:spPr>
        <p:txBody>
          <a:bodyPr>
            <a:normAutofit/>
          </a:bodyPr>
          <a:lstStyle/>
          <a:p>
            <a:pPr algn="ctr"/>
            <a:r>
              <a:rPr lang="he-IL" altLang="he-IL" b="1" dirty="0" smtClean="0">
                <a:solidFill>
                  <a:schemeClr val="tx1"/>
                </a:solidFill>
              </a:rPr>
              <a:t>כאשר מניות של חברה נסחרות במקביל בשתי בורסות - זהו "רישום כפול"</a:t>
            </a:r>
          </a:p>
          <a:p>
            <a:pPr algn="ctr"/>
            <a:endParaRPr lang="he-IL" altLang="he-IL" b="1" dirty="0" smtClean="0">
              <a:solidFill>
                <a:schemeClr val="tx1"/>
              </a:solidFill>
            </a:endParaRPr>
          </a:p>
          <a:p>
            <a:pPr algn="ctr"/>
            <a:r>
              <a:rPr lang="he-IL" altLang="he-IL" b="1" dirty="0" smtClean="0">
                <a:solidFill>
                  <a:schemeClr val="tx1"/>
                </a:solidFill>
              </a:rPr>
              <a:t>חוק ניירות ערך מאפשר לחברות ישראליות, שהנפיקו מניות בארה"ב, לרשום את המניות למסחר גם בתל-אביב</a:t>
            </a:r>
          </a:p>
          <a:p>
            <a:pPr algn="ctr"/>
            <a:endParaRPr lang="he-IL" altLang="he-IL" b="1" dirty="0" smtClean="0">
              <a:solidFill>
                <a:schemeClr val="tx1"/>
              </a:solidFill>
            </a:endParaRPr>
          </a:p>
          <a:p>
            <a:pPr algn="ctr"/>
            <a:r>
              <a:rPr lang="he-IL" altLang="he-IL" b="1" dirty="0" smtClean="0">
                <a:solidFill>
                  <a:schemeClr val="tx1"/>
                </a:solidFill>
              </a:rPr>
              <a:t>כ- 50 חברות נסחרות גם בארה"ב וגם בת"א </a:t>
            </a:r>
          </a:p>
          <a:p>
            <a:pPr algn="ctr"/>
            <a:r>
              <a:rPr lang="he-IL" altLang="he-IL" b="1" dirty="0" smtClean="0">
                <a:solidFill>
                  <a:schemeClr val="tx1"/>
                </a:solidFill>
              </a:rPr>
              <a:t>הרישום הכפול מקרב את המניות הישראליות אל המשקיעים הישראלים, ומגדיל את מחזורי המסחר בהן ואת שוויין       </a:t>
            </a:r>
          </a:p>
          <a:p>
            <a:endParaRPr lang="he-IL" dirty="0">
              <a:solidFill>
                <a:schemeClr val="tx1"/>
              </a:solidFill>
            </a:endParaRPr>
          </a:p>
        </p:txBody>
      </p:sp>
    </p:spTree>
    <p:extLst>
      <p:ext uri="{BB962C8B-B14F-4D97-AF65-F5344CB8AC3E}">
        <p14:creationId xmlns:p14="http://schemas.microsoft.com/office/powerpoint/2010/main" val="266617186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u="sng" dirty="0"/>
              <a:t>מבוא</a:t>
            </a:r>
            <a:r>
              <a:rPr lang="en-US" dirty="0"/>
              <a:t/>
            </a:r>
            <a:br>
              <a:rPr lang="en-US" dirty="0"/>
            </a:br>
            <a:endParaRPr lang="he-IL" dirty="0"/>
          </a:p>
        </p:txBody>
      </p:sp>
      <p:sp>
        <p:nvSpPr>
          <p:cNvPr id="3" name="מציין מיקום תוכן 2"/>
          <p:cNvSpPr>
            <a:spLocks noGrp="1"/>
          </p:cNvSpPr>
          <p:nvPr>
            <p:ph idx="1"/>
          </p:nvPr>
        </p:nvSpPr>
        <p:spPr/>
        <p:txBody>
          <a:bodyPr>
            <a:normAutofit fontScale="85000" lnSpcReduction="10000"/>
          </a:bodyPr>
          <a:lstStyle/>
          <a:p>
            <a:pPr marL="64008" indent="0">
              <a:buNone/>
            </a:pPr>
            <a:endParaRPr lang="en-US" dirty="0"/>
          </a:p>
          <a:p>
            <a:r>
              <a:rPr lang="he-IL" dirty="0"/>
              <a:t>חוק הרישום הכפול נכנס לתוקפו באוקטובר </a:t>
            </a:r>
            <a:r>
              <a:rPr lang="he-IL" dirty="0" smtClean="0"/>
              <a:t>2000 </a:t>
            </a:r>
            <a:r>
              <a:rPr lang="he-IL" dirty="0"/>
              <a:t>כדי לאפשר מתכונת מיוחדת  לרישום המסחר בבורסה ולדיווח לציבור המשקיעים, בהסתמך על המסמכים והדיווחים שהחברות מגישות בארה"ב או באנגליה.</a:t>
            </a:r>
            <a:endParaRPr lang="en-US" dirty="0"/>
          </a:p>
          <a:p>
            <a:r>
              <a:rPr lang="he-IL" dirty="0"/>
              <a:t>מתכונת זו חוסכת לחברות הדואליות את העלויות הכרוכות בהכנת דיווחים על פי שתי מערכות דינים.</a:t>
            </a:r>
            <a:endParaRPr lang="en-US" dirty="0"/>
          </a:p>
          <a:p>
            <a:r>
              <a:rPr lang="he-IL" dirty="0"/>
              <a:t>חברות שמניותיהן נסחרות ב-</a:t>
            </a:r>
            <a:r>
              <a:rPr lang="en-US" dirty="0"/>
              <a:t>NASDAQ</a:t>
            </a:r>
            <a:r>
              <a:rPr lang="he-IL" dirty="0"/>
              <a:t>, ב-</a:t>
            </a:r>
            <a:r>
              <a:rPr lang="en-US" dirty="0"/>
              <a:t>NEW YORK EXCCHANGE</a:t>
            </a:r>
            <a:r>
              <a:rPr lang="he-IL" dirty="0"/>
              <a:t>, ב-</a:t>
            </a:r>
            <a:r>
              <a:rPr lang="en-US" dirty="0"/>
              <a:t>AMERICAN STOCK EXCHANGE  AMEX)</a:t>
            </a:r>
            <a:r>
              <a:rPr lang="he-IL" dirty="0"/>
              <a:t>) או ב-</a:t>
            </a:r>
            <a:r>
              <a:rPr lang="en-US" dirty="0"/>
              <a:t>MARKET LONDON STOCK EXCHANGES MAIN </a:t>
            </a:r>
            <a:r>
              <a:rPr lang="he-IL" dirty="0"/>
              <a:t> - יכולות לבצע "רישום כפול" בבורסה תל אביב. הרישום הכפול קל, פשוט, מהיר ואינו כרוך בעלויות משמעותיות.</a:t>
            </a:r>
            <a:endParaRPr lang="en-US" dirty="0"/>
          </a:p>
          <a:p>
            <a:r>
              <a:rPr lang="he-IL" dirty="0"/>
              <a:t>לרישום החברות הישראליות בבורסה בת"א יתרונות רבים לחברות עצמן ולמשקיעים הישראלים וזאת בנוסף לחשיבות הרישום הדואלי לתעשיית ניירות הערך הישראלית. העובדת שהרישום בת"א במסגרת החוק החדש אינו כרוך בטרחה ובעלויות מקלה על חברות רבות לרשום את מניותיהן בבורסה בת"א ועשרות חברות חנכו את המסלול מאז הפעלתו.</a:t>
            </a:r>
            <a:endParaRPr lang="en-US" dirty="0"/>
          </a:p>
          <a:p>
            <a:endParaRPr lang="he-IL" b="1" dirty="0"/>
          </a:p>
        </p:txBody>
      </p:sp>
    </p:spTree>
    <p:extLst>
      <p:ext uri="{BB962C8B-B14F-4D97-AF65-F5344CB8AC3E}">
        <p14:creationId xmlns:p14="http://schemas.microsoft.com/office/powerpoint/2010/main" val="138978605"/>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400" dirty="0"/>
              <a:t>1.</a:t>
            </a:r>
            <a:r>
              <a:rPr lang="he-IL" sz="4400" u="sng" dirty="0"/>
              <a:t>מי נהנה ?</a:t>
            </a:r>
            <a:r>
              <a:rPr lang="en-US" sz="4400" dirty="0"/>
              <a:t/>
            </a:r>
            <a:br>
              <a:rPr lang="en-US" sz="4400" dirty="0"/>
            </a:br>
            <a:endParaRPr lang="he-IL" dirty="0"/>
          </a:p>
        </p:txBody>
      </p:sp>
      <p:sp>
        <p:nvSpPr>
          <p:cNvPr id="3" name="מציין מיקום תוכן 2"/>
          <p:cNvSpPr>
            <a:spLocks noGrp="1"/>
          </p:cNvSpPr>
          <p:nvPr>
            <p:ph idx="1"/>
          </p:nvPr>
        </p:nvSpPr>
        <p:spPr/>
        <p:txBody>
          <a:bodyPr>
            <a:normAutofit fontScale="62500" lnSpcReduction="20000"/>
          </a:bodyPr>
          <a:lstStyle/>
          <a:p>
            <a:r>
              <a:rPr lang="en-US" sz="3200" dirty="0"/>
              <a:t> </a:t>
            </a:r>
          </a:p>
          <a:p>
            <a:pPr lvl="0"/>
            <a:r>
              <a:rPr lang="he-IL" sz="3200" dirty="0"/>
              <a:t>חברה הנסחרת בבורסות בארה"ב </a:t>
            </a:r>
            <a:r>
              <a:rPr lang="en-US" sz="3200" dirty="0"/>
              <a:t>NYSE</a:t>
            </a:r>
            <a:r>
              <a:rPr lang="he-IL" sz="3200" dirty="0"/>
              <a:t>,</a:t>
            </a:r>
            <a:r>
              <a:rPr lang="en-US" sz="3200" dirty="0"/>
              <a:t> NASDAQ </a:t>
            </a:r>
            <a:r>
              <a:rPr lang="he-IL" sz="3200" dirty="0"/>
              <a:t> או </a:t>
            </a:r>
            <a:r>
              <a:rPr lang="en-US" sz="3200" dirty="0"/>
              <a:t>AMEX </a:t>
            </a:r>
            <a:r>
              <a:rPr lang="he-IL" sz="3200" dirty="0"/>
              <a:t> או ב- </a:t>
            </a:r>
            <a:r>
              <a:rPr lang="en-US" sz="3200" dirty="0"/>
              <a:t>LONDON STOCK EXCHANGES MAIN MARKET </a:t>
            </a:r>
            <a:r>
              <a:rPr lang="he-IL" sz="3200" dirty="0"/>
              <a:t>, במשך שנה לפחות. חברה שנסחרת בבורסות אלה פחות משנה, יכולה לבצע רישום כפול, ע"פ חוק הרישום הכפול בתנאי ששווי השוק שלהן גדול מ-150 מיליון $. חברה הרשומה ברשימת ה-</a:t>
            </a:r>
            <a:r>
              <a:rPr lang="en-US" sz="3200" dirty="0"/>
              <a:t>NASDAQ SMAII CAP</a:t>
            </a:r>
            <a:r>
              <a:rPr lang="he-IL" sz="3200" dirty="0"/>
              <a:t> ואשר נסחרת שנה לפחות נדרשת בנוסף לשווי שוק מינימלי של כ-30 מיליון $ (135 מיליון ₪) בעת הרישום.</a:t>
            </a:r>
            <a:endParaRPr lang="en-US" sz="3200" dirty="0"/>
          </a:p>
          <a:p>
            <a:pPr lvl="0"/>
            <a:r>
              <a:rPr lang="he-IL" sz="3200" dirty="0"/>
              <a:t>לחברה הנסחרת בבורסות האמורות או בבורסות אחרות, אך אינה עומדת בכללים שפורטו לעיל, קיימים כללים נפרדים לרישום בבורסה בתל אביב. לפרוט הכללים ראה הנפקת "חברת ב"ז".</a:t>
            </a:r>
            <a:endParaRPr lang="en-US" sz="3200" dirty="0"/>
          </a:p>
          <a:p>
            <a:pPr lvl="0"/>
            <a:r>
              <a:rPr lang="he-IL" sz="3200" dirty="0"/>
              <a:t>בכל החברות אסור שיהיה יותר מסוג מניות אחד בהון המונפק.</a:t>
            </a:r>
            <a:endParaRPr lang="en-US" sz="3200" dirty="0"/>
          </a:p>
          <a:p>
            <a:r>
              <a:rPr lang="he-IL" sz="3200" dirty="0"/>
              <a:t>2. </a:t>
            </a:r>
            <a:r>
              <a:rPr lang="he-IL" sz="3200" u="sng" dirty="0"/>
              <a:t>איך נרשמים:</a:t>
            </a:r>
            <a:endParaRPr lang="en-US" sz="3200" dirty="0"/>
          </a:p>
          <a:p>
            <a:pPr lvl="0"/>
            <a:r>
              <a:rPr lang="he-IL" sz="3200" dirty="0"/>
              <a:t>מגישים לבורסה טופס בקשה לרישום, המלווה בהתחייבות למילוי הוראות מסלקת הבורסה וטיוטת מסמך רישום ומקבלים </a:t>
            </a:r>
            <a:r>
              <a:rPr lang="he-IL" sz="3200" dirty="0" smtClean="0"/>
              <a:t>אישור </a:t>
            </a:r>
            <a:r>
              <a:rPr lang="he-IL" sz="3200" dirty="0"/>
              <a:t>ממנכ"ל הבורסה. אין צורך האישורים נוספים או התשלום כלשהוא לבורסה.</a:t>
            </a:r>
            <a:endParaRPr lang="en-US" sz="3200" dirty="0"/>
          </a:p>
          <a:p>
            <a:endParaRPr lang="he-IL" dirty="0"/>
          </a:p>
        </p:txBody>
      </p:sp>
    </p:spTree>
    <p:extLst>
      <p:ext uri="{BB962C8B-B14F-4D97-AF65-F5344CB8AC3E}">
        <p14:creationId xmlns:p14="http://schemas.microsoft.com/office/powerpoint/2010/main" val="188763523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400" u="sng" dirty="0" smtClean="0"/>
              <a:t>איך נרשמים</a:t>
            </a:r>
            <a:r>
              <a:rPr lang="en-US" sz="4400" dirty="0"/>
              <a:t/>
            </a:r>
            <a:br>
              <a:rPr lang="en-US" sz="4400" dirty="0"/>
            </a:br>
            <a:endParaRPr lang="he-IL" dirty="0"/>
          </a:p>
        </p:txBody>
      </p:sp>
      <p:sp>
        <p:nvSpPr>
          <p:cNvPr id="3" name="מציין מיקום תוכן 2"/>
          <p:cNvSpPr>
            <a:spLocks noGrp="1"/>
          </p:cNvSpPr>
          <p:nvPr>
            <p:ph idx="1"/>
          </p:nvPr>
        </p:nvSpPr>
        <p:spPr/>
        <p:txBody>
          <a:bodyPr>
            <a:normAutofit fontScale="47500" lnSpcReduction="20000"/>
          </a:bodyPr>
          <a:lstStyle/>
          <a:p>
            <a:pPr lvl="0"/>
            <a:r>
              <a:rPr lang="he-IL" sz="3200" dirty="0" smtClean="0"/>
              <a:t>מגישים </a:t>
            </a:r>
            <a:r>
              <a:rPr lang="he-IL" sz="3200" dirty="0"/>
              <a:t>לבורסה טופס בקשה </a:t>
            </a:r>
            <a:r>
              <a:rPr lang="he-IL" sz="3200" dirty="0" smtClean="0"/>
              <a:t>לרישום המלווה </a:t>
            </a:r>
            <a:r>
              <a:rPr lang="he-IL" sz="3200" dirty="0"/>
              <a:t>בהתחייבות למילוי הוראות מסלקת הבורסה וטיוטת מסמך רישום ומקבלים </a:t>
            </a:r>
            <a:r>
              <a:rPr lang="he-IL" sz="3200" dirty="0" smtClean="0"/>
              <a:t>אישור </a:t>
            </a:r>
            <a:r>
              <a:rPr lang="he-IL" sz="3200" dirty="0"/>
              <a:t>ממנכ"ל הבורסה. אין צורך האישורים נוספים או התשלום כלשהוא לבורסה.</a:t>
            </a:r>
            <a:endParaRPr lang="en-US" sz="3200" dirty="0"/>
          </a:p>
          <a:p>
            <a:r>
              <a:rPr lang="he-IL" sz="3200" dirty="0"/>
              <a:t> </a:t>
            </a:r>
            <a:endParaRPr lang="en-US" sz="3200" dirty="0"/>
          </a:p>
          <a:p>
            <a:pPr lvl="0"/>
            <a:r>
              <a:rPr lang="he-IL" sz="3200" dirty="0"/>
              <a:t>רישום ניירות הערך שפוט קל ואינו מצריך תשקיף, אלא, די בהגשת מסמך רישום פשוט. לא נדרש היתר הרשות לפרסום מסמך הרישום של חברה ישראלית. הרישום למסחר יכול </a:t>
            </a:r>
            <a:r>
              <a:rPr lang="he-IL" sz="3200" dirty="0" smtClean="0"/>
              <a:t>להיעשות </a:t>
            </a:r>
            <a:r>
              <a:rPr lang="he-IL" sz="3200" dirty="0"/>
              <a:t>כבר החל מיום המסחר השלישי שלאחר פרסום מסמך הרישום, אך לא יאוחר מחודש ימים מיום פרסומו. למחרת ביצוע הרישום מתחיל המסחר במניות.</a:t>
            </a:r>
            <a:endParaRPr lang="en-US" sz="3200" dirty="0"/>
          </a:p>
          <a:p>
            <a:r>
              <a:rPr lang="he-IL" sz="3200" dirty="0"/>
              <a:t> </a:t>
            </a:r>
            <a:endParaRPr lang="en-US" sz="3200" dirty="0"/>
          </a:p>
          <a:p>
            <a:pPr lvl="0"/>
            <a:r>
              <a:rPr lang="he-IL" sz="3200" dirty="0"/>
              <a:t>מפרסמים מסמך רישום הכולל:</a:t>
            </a:r>
            <a:endParaRPr lang="en-US" sz="3200" dirty="0"/>
          </a:p>
          <a:p>
            <a:r>
              <a:rPr lang="he-IL" sz="3200" dirty="0"/>
              <a:t> </a:t>
            </a:r>
            <a:endParaRPr lang="en-US" sz="3200" dirty="0"/>
          </a:p>
          <a:p>
            <a:pPr lvl="0"/>
            <a:r>
              <a:rPr lang="he-IL" sz="3200" dirty="0"/>
              <a:t>פרטים מזהים על החברה וניירות הערך שלה כגון</a:t>
            </a:r>
            <a:r>
              <a:rPr lang="he-IL" sz="3200" dirty="0" smtClean="0"/>
              <a:t>: שם </a:t>
            </a:r>
            <a:r>
              <a:rPr lang="he-IL" sz="3200" dirty="0"/>
              <a:t>החברה, כתובתה, שמות אנשי הקשר בחברה, סוגי ניירות הערך הקיימים והכמויות, עיקרי הזכויות הנלוות לניירות הערך .</a:t>
            </a:r>
            <a:endParaRPr lang="en-US" sz="3200" dirty="0"/>
          </a:p>
          <a:p>
            <a:pPr lvl="0"/>
            <a:r>
              <a:rPr lang="he-IL" sz="3200" dirty="0"/>
              <a:t>חברות הרשומות למסחר בבורסות </a:t>
            </a:r>
            <a:r>
              <a:rPr lang="he-IL" sz="3200" dirty="0" smtClean="0"/>
              <a:t>ארה"ב : </a:t>
            </a:r>
            <a:r>
              <a:rPr lang="he-IL" sz="3200" dirty="0"/>
              <a:t>הדו"ח התקופתי האחרון שפורסם באנגליה וכן התשקיף האחרון ששימש להצעת ניירות הערך של החברה לציבור ואושר ע"י </a:t>
            </a:r>
            <a:r>
              <a:rPr lang="he-IL" sz="3200" dirty="0" smtClean="0"/>
              <a:t>ה-</a:t>
            </a:r>
            <a:r>
              <a:rPr lang="en-US" sz="3200" dirty="0" smtClean="0"/>
              <a:t>U.K </a:t>
            </a:r>
            <a:r>
              <a:rPr lang="en-US" sz="3200" dirty="0"/>
              <a:t>listing authority </a:t>
            </a:r>
            <a:r>
              <a:rPr lang="he-IL" sz="3200" dirty="0"/>
              <a:t> , או דיווח מאוחר יותר , הכולל גילוי זהה במהותו לגילוי בתשקיף, כאמור שאושר ע"י </a:t>
            </a:r>
            <a:r>
              <a:rPr lang="en-US" sz="3200" dirty="0" smtClean="0"/>
              <a:t>U.K </a:t>
            </a:r>
            <a:r>
              <a:rPr lang="en-US" sz="3200" dirty="0"/>
              <a:t>listing authority</a:t>
            </a:r>
            <a:r>
              <a:rPr lang="he-IL" sz="3200" dirty="0"/>
              <a:t>.</a:t>
            </a:r>
            <a:endParaRPr lang="en-US" sz="3200" dirty="0"/>
          </a:p>
          <a:p>
            <a:pPr lvl="0"/>
            <a:r>
              <a:rPr lang="he-IL" sz="3200" dirty="0"/>
              <a:t>דוחות ביניים או הודעות ודיווחים אחרים שפרסמה החברה מאז פרסום הדו"ח התקופתי/התשקיף האחרון.</a:t>
            </a:r>
            <a:endParaRPr lang="en-US" sz="3200" dirty="0"/>
          </a:p>
          <a:p>
            <a:pPr lvl="0"/>
            <a:r>
              <a:rPr lang="he-IL" sz="3200" dirty="0"/>
              <a:t>הודעה כי הבורסה בתל אביב נתנה אישור לרשום את ניירות הערך למסחר.</a:t>
            </a:r>
            <a:endParaRPr lang="en-US" sz="3200" dirty="0"/>
          </a:p>
          <a:p>
            <a:endParaRPr lang="he-IL" dirty="0"/>
          </a:p>
        </p:txBody>
      </p:sp>
    </p:spTree>
    <p:extLst>
      <p:ext uri="{BB962C8B-B14F-4D97-AF65-F5344CB8AC3E}">
        <p14:creationId xmlns:p14="http://schemas.microsoft.com/office/powerpoint/2010/main" val="160289210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64704"/>
            <a:ext cx="8229600" cy="1600200"/>
          </a:xfrm>
        </p:spPr>
        <p:txBody>
          <a:bodyPr>
            <a:normAutofit fontScale="90000"/>
          </a:bodyPr>
          <a:lstStyle/>
          <a:p>
            <a:pPr algn="ctr"/>
            <a:r>
              <a:rPr lang="he-IL" b="1" u="sng" dirty="0" smtClean="0"/>
              <a:t>מה קורה אחרי תחילת המסחר:</a:t>
            </a:r>
            <a:r>
              <a:rPr lang="en-US" dirty="0" smtClean="0"/>
              <a:t/>
            </a:r>
            <a:br>
              <a:rPr lang="en-US" dirty="0" smtClean="0"/>
            </a:br>
            <a:endParaRPr lang="he-IL" dirty="0"/>
          </a:p>
        </p:txBody>
      </p:sp>
      <p:sp>
        <p:nvSpPr>
          <p:cNvPr id="3" name="מציין מיקום תוכן 2"/>
          <p:cNvSpPr>
            <a:spLocks noGrp="1"/>
          </p:cNvSpPr>
          <p:nvPr>
            <p:ph idx="1"/>
          </p:nvPr>
        </p:nvSpPr>
        <p:spPr/>
        <p:txBody>
          <a:bodyPr>
            <a:normAutofit fontScale="47500" lnSpcReduction="20000"/>
          </a:bodyPr>
          <a:lstStyle/>
          <a:p>
            <a:r>
              <a:rPr lang="he-IL" b="1" u="sng" dirty="0" smtClean="0"/>
              <a:t>דיווחים </a:t>
            </a:r>
            <a:r>
              <a:rPr lang="he-IL" b="1" u="sng" dirty="0"/>
              <a:t>לרשות, ולרשם ולבורסה:</a:t>
            </a:r>
            <a:endParaRPr lang="en-US" dirty="0"/>
          </a:p>
          <a:p>
            <a:r>
              <a:rPr lang="he-IL" b="1" dirty="0"/>
              <a:t> </a:t>
            </a:r>
            <a:endParaRPr lang="en-US" dirty="0"/>
          </a:p>
          <a:p>
            <a:pPr lvl="0"/>
            <a:r>
              <a:rPr lang="he-IL" dirty="0"/>
              <a:t>החברה תגיש לרשות ניירות ערך, באמצעות </a:t>
            </a:r>
            <a:r>
              <a:rPr lang="he-IL" dirty="0" smtClean="0"/>
              <a:t>מגנ"א- </a:t>
            </a:r>
            <a:r>
              <a:rPr lang="he-IL" dirty="0"/>
              <a:t>המערכת לדיווח אלקטרוני, את הדוחות והדיווחים המוגשים על ידה בחו"ל, ואת ההודעות לעיתונות המתפרסמת שם.</a:t>
            </a:r>
            <a:endParaRPr lang="en-US" dirty="0"/>
          </a:p>
          <a:p>
            <a:r>
              <a:rPr lang="en-US" dirty="0"/>
              <a:t> </a:t>
            </a:r>
          </a:p>
          <a:p>
            <a:pPr lvl="0"/>
            <a:r>
              <a:rPr lang="he-IL" dirty="0"/>
              <a:t>הדוחות הכספיים יוגשו במתכונת בה הם מוגשים בחו"ל, ועל פי לוח הזמנים שם.</a:t>
            </a:r>
            <a:endParaRPr lang="en-US" dirty="0"/>
          </a:p>
          <a:p>
            <a:r>
              <a:rPr lang="en-US" dirty="0"/>
              <a:t> </a:t>
            </a:r>
          </a:p>
          <a:p>
            <a:pPr lvl="0"/>
            <a:r>
              <a:rPr lang="he-IL" dirty="0"/>
              <a:t>אין חובות לתרגם לעברית את הדוחות ובדיווחים.</a:t>
            </a:r>
            <a:endParaRPr lang="en-US" dirty="0"/>
          </a:p>
          <a:p>
            <a:r>
              <a:rPr lang="en-US" dirty="0"/>
              <a:t> </a:t>
            </a:r>
          </a:p>
          <a:p>
            <a:pPr lvl="0"/>
            <a:r>
              <a:rPr lang="he-IL" dirty="0"/>
              <a:t>דיווחים שיש להגיש מידית בחו"ל יוגשו בישראל על פי לוח הזמנים הקבוע בתקנות בישראל.</a:t>
            </a:r>
            <a:endParaRPr lang="en-US" dirty="0"/>
          </a:p>
          <a:p>
            <a:r>
              <a:rPr lang="he-IL" dirty="0"/>
              <a:t> </a:t>
            </a:r>
            <a:endParaRPr lang="en-US" dirty="0"/>
          </a:p>
          <a:p>
            <a:pPr lvl="0"/>
            <a:r>
              <a:rPr lang="he-IL" dirty="0"/>
              <a:t>החברה  תעדכן את הבורסה על שינוי בהון החברה, לרבות הקצאת מניות וניירות ערך </a:t>
            </a:r>
            <a:r>
              <a:rPr lang="he-IL" dirty="0" smtClean="0"/>
              <a:t>הממירים </a:t>
            </a:r>
            <a:r>
              <a:rPr lang="he-IL" dirty="0"/>
              <a:t>נוספים, מימוש </a:t>
            </a:r>
            <a:r>
              <a:rPr lang="he-IL" dirty="0" smtClean="0"/>
              <a:t>הממירים </a:t>
            </a:r>
            <a:r>
              <a:rPr lang="he-IL" dirty="0"/>
              <a:t>עי עובדים אחרים ומניות הטבה. </a:t>
            </a:r>
            <a:endParaRPr lang="en-US" dirty="0"/>
          </a:p>
          <a:p>
            <a:r>
              <a:rPr lang="he-IL" dirty="0"/>
              <a:t> </a:t>
            </a:r>
            <a:endParaRPr lang="en-US" dirty="0"/>
          </a:p>
          <a:p>
            <a:pPr lvl="0"/>
            <a:r>
              <a:rPr lang="he-IL" dirty="0"/>
              <a:t>החברה תעביר באמצעות  מגנ"א העתק מדיווחים על שינויים </a:t>
            </a:r>
            <a:r>
              <a:rPr lang="he-IL" dirty="0" smtClean="0"/>
              <a:t>בהחזקתו </a:t>
            </a:r>
            <a:r>
              <a:rPr lang="he-IL" dirty="0"/>
              <a:t>של בעלי ענין ומחזיקים אחרים, שקיבלה מבעלי ענין או מחזיקים האחרים במניותיה.</a:t>
            </a:r>
            <a:endParaRPr lang="en-US" dirty="0"/>
          </a:p>
          <a:p>
            <a:r>
              <a:rPr lang="he-IL" dirty="0"/>
              <a:t> </a:t>
            </a:r>
            <a:endParaRPr lang="en-US" dirty="0"/>
          </a:p>
          <a:p>
            <a:pPr lvl="0"/>
            <a:r>
              <a:rPr lang="he-IL" dirty="0"/>
              <a:t>הרשות לניירות ערך והבורסה יפרסמו לציבור באתרי </a:t>
            </a:r>
            <a:r>
              <a:rPr lang="he-IL" dirty="0" smtClean="0"/>
              <a:t>האינטרנט </a:t>
            </a:r>
            <a:r>
              <a:rPr lang="he-IL" dirty="0"/>
              <a:t>שלהן לדיווחי החברות, את הדיווחים המתקבלים מהברות, כמקובל לגבי יתר החברות הנסחרות בבורסה בתל אביב.</a:t>
            </a:r>
            <a:endParaRPr lang="en-US" dirty="0"/>
          </a:p>
          <a:p>
            <a:r>
              <a:rPr lang="en-US" dirty="0"/>
              <a:t> </a:t>
            </a:r>
          </a:p>
          <a:p>
            <a:r>
              <a:rPr lang="he-IL" b="1" u="sng" dirty="0"/>
              <a:t>איך נמחקים מהרישום:</a:t>
            </a:r>
            <a:endParaRPr lang="en-US" dirty="0"/>
          </a:p>
          <a:p>
            <a:pPr lvl="0"/>
            <a:r>
              <a:rPr lang="he-IL" dirty="0"/>
              <a:t>כל עוד ניירות הערך רשומים בבורסה בחו"ל והמסחר בהם לא הושעה, די בהודעה מראש של שלושה חודשים על רצון למחוק את המניות מהרישום בתל אביב ואין צורך בפעולות נוספות הבורסה תמחק את המניות.</a:t>
            </a:r>
            <a:endParaRPr lang="en-US" dirty="0"/>
          </a:p>
          <a:p>
            <a:r>
              <a:rPr lang="he-IL" dirty="0"/>
              <a:t> </a:t>
            </a:r>
            <a:endParaRPr lang="en-US" dirty="0"/>
          </a:p>
          <a:p>
            <a:r>
              <a:rPr lang="he-IL" b="1" u="sng" dirty="0"/>
              <a:t>רישום בבורסה בתל אביב של חברות שהתאגדו מחוץ לישראל:</a:t>
            </a:r>
            <a:endParaRPr lang="en-US" dirty="0"/>
          </a:p>
          <a:p>
            <a:r>
              <a:rPr lang="he-IL" dirty="0"/>
              <a:t>לרשות סמכות להחיל את הוראות ההסדר המיוחד גל על חברה זרה," ישראלית" או אחרת, שלא התאגדה בישראל, הנסחרת בבורסה בחו"ל. הרשות עשתה שימוש בסמכותה זו והחילה את הוראות החוק על חברות שהתאגדו בארה"ב ועל חברה שהתאגדה בהולנד.</a:t>
            </a:r>
          </a:p>
        </p:txBody>
      </p:sp>
    </p:spTree>
    <p:extLst>
      <p:ext uri="{BB962C8B-B14F-4D97-AF65-F5344CB8AC3E}">
        <p14:creationId xmlns:p14="http://schemas.microsoft.com/office/powerpoint/2010/main" val="150694591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48680"/>
            <a:ext cx="8229600" cy="1600200"/>
          </a:xfrm>
        </p:spPr>
        <p:txBody>
          <a:bodyPr>
            <a:normAutofit fontScale="90000"/>
          </a:bodyPr>
          <a:lstStyle/>
          <a:p>
            <a:pPr algn="ctr"/>
            <a:r>
              <a:rPr lang="he-IL" b="1" u="sng" dirty="0"/>
              <a:t>איך נרשמים למסחר בתל- אביב ?</a:t>
            </a:r>
            <a:r>
              <a:rPr lang="en-US" dirty="0"/>
              <a:t/>
            </a:r>
            <a:br>
              <a:rPr lang="en-US" dirty="0"/>
            </a:br>
            <a:endParaRPr lang="he-IL" dirty="0"/>
          </a:p>
        </p:txBody>
      </p:sp>
      <p:sp>
        <p:nvSpPr>
          <p:cNvPr id="3" name="מציין מיקום תוכן 2"/>
          <p:cNvSpPr>
            <a:spLocks noGrp="1"/>
          </p:cNvSpPr>
          <p:nvPr>
            <p:ph idx="1"/>
          </p:nvPr>
        </p:nvSpPr>
        <p:spPr/>
        <p:txBody>
          <a:bodyPr>
            <a:normAutofit fontScale="85000" lnSpcReduction="10000"/>
          </a:bodyPr>
          <a:lstStyle/>
          <a:p>
            <a:pPr lvl="0"/>
            <a:r>
              <a:rPr lang="he-IL" dirty="0" smtClean="0"/>
              <a:t>מפרסמים </a:t>
            </a:r>
            <a:r>
              <a:rPr lang="he-IL" dirty="0"/>
              <a:t>מסמך </a:t>
            </a:r>
            <a:r>
              <a:rPr lang="he-IL" dirty="0" smtClean="0"/>
              <a:t>רישום הכולל </a:t>
            </a:r>
            <a:r>
              <a:rPr lang="he-IL" dirty="0"/>
              <a:t>פרטים טכניים בלבד על החברה וניירות הערך שהנפיקה.</a:t>
            </a:r>
            <a:br>
              <a:rPr lang="he-IL" dirty="0"/>
            </a:br>
            <a:r>
              <a:rPr lang="he-IL" dirty="0"/>
              <a:t>לחברות בבורסות בארה"ב- מצרפים למסמך הרישום את הדו"ח התקופתי האחרון שהוגש בארה"ב ועותק הדיווחים  שפורסמו מאז פרסום הדו"ח התקופתי. (אם טרם חלה חובת פרסום דו"ח תקופתי יצורף התשקיף ששימש להנפקה הראשונה בארה"ב). אם פורסם תשקיף במהלך השנה שקדמה לשנת הדו"ח התקופתי או במועד המאוחר למועד הדו"ח התקופתי יצורף גם תשקיף זה למסמך הרישום</a:t>
            </a:r>
            <a:br>
              <a:rPr lang="he-IL" dirty="0"/>
            </a:br>
            <a:r>
              <a:rPr lang="he-IL" dirty="0"/>
              <a:t>לחברות בורסה בלונדון- מצרפים למסמך הרישום את הדו"ח התקופתי האחרון שפורסם באנגליה ואת התשקיף האחרון, שאושר ע"י ה- </a:t>
            </a:r>
            <a:r>
              <a:rPr lang="en-US" dirty="0"/>
              <a:t>UK </a:t>
            </a:r>
            <a:r>
              <a:rPr lang="en-US" dirty="0" smtClean="0"/>
              <a:t>Listing </a:t>
            </a:r>
            <a:r>
              <a:rPr lang="en-US" dirty="0"/>
              <a:t>Authority</a:t>
            </a:r>
            <a:r>
              <a:rPr lang="he-IL" dirty="0"/>
              <a:t> (או דיווח מאוחר יותר הכולל גילוי זהה במהותו לגילוי בתשקיף, שאושר ע"י ה- </a:t>
            </a:r>
            <a:r>
              <a:rPr lang="en-US" dirty="0"/>
              <a:t>UK </a:t>
            </a:r>
            <a:r>
              <a:rPr lang="en-US" dirty="0" smtClean="0"/>
              <a:t>Listing  Authority</a:t>
            </a:r>
            <a:r>
              <a:rPr lang="he-IL" dirty="0" smtClean="0"/>
              <a:t> </a:t>
            </a:r>
            <a:r>
              <a:rPr lang="he-IL" dirty="0"/>
              <a:t>וכן עותק מהדיווחים שפורסמו מאז פרסום הדו"ח התקופתי האחרון.</a:t>
            </a:r>
            <a:endParaRPr lang="en-US" dirty="0"/>
          </a:p>
          <a:p>
            <a:pPr lvl="0"/>
            <a:r>
              <a:rPr lang="he-IL" dirty="0"/>
              <a:t>לא נדרש תרגום למסמכים שהוגשו בחו"ל.</a:t>
            </a:r>
            <a:endParaRPr lang="en-US" dirty="0"/>
          </a:p>
          <a:p>
            <a:pPr lvl="0"/>
            <a:r>
              <a:rPr lang="he-IL" dirty="0"/>
              <a:t>פותחים חשבון באחת מארבע החברות לרישומים של הבנקים.</a:t>
            </a:r>
            <a:endParaRPr lang="en-US" dirty="0"/>
          </a:p>
          <a:p>
            <a:pPr lvl="0"/>
            <a:r>
              <a:rPr lang="he-IL" dirty="0"/>
              <a:t>המסחר מתחיל שלושה ימי מסחר אחרי פרסום מסמך הרישום.</a:t>
            </a:r>
            <a:endParaRPr lang="en-US" dirty="0"/>
          </a:p>
          <a:p>
            <a:r>
              <a:rPr lang="he-IL" dirty="0"/>
              <a:t>פטור מדמי רישום למסחר בבורסה ומאגרה שנתית לבורסה בשנת הרישום הראשונה.</a:t>
            </a:r>
          </a:p>
        </p:txBody>
      </p:sp>
    </p:spTree>
    <p:extLst>
      <p:ext uri="{BB962C8B-B14F-4D97-AF65-F5344CB8AC3E}">
        <p14:creationId xmlns:p14="http://schemas.microsoft.com/office/powerpoint/2010/main" val="286815914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11560" y="1052736"/>
            <a:ext cx="7920880" cy="4392488"/>
          </a:xfrm>
        </p:spPr>
        <p:txBody>
          <a:bodyPr>
            <a:normAutofit/>
          </a:bodyPr>
          <a:lstStyle/>
          <a:p>
            <a:pPr algn="ctr">
              <a:lnSpc>
                <a:spcPct val="130000"/>
              </a:lnSpc>
              <a:spcAft>
                <a:spcPct val="0"/>
              </a:spcAft>
              <a:buClr>
                <a:srgbClr val="FFCC66"/>
              </a:buClr>
              <a:buFont typeface="Wingdings" pitchFamily="2" charset="2"/>
              <a:buChar char="§"/>
            </a:pPr>
            <a:r>
              <a:rPr lang="he-IL" altLang="en-US" b="1" u="sng" dirty="0" smtClean="0">
                <a:solidFill>
                  <a:schemeClr val="tx1"/>
                </a:solidFill>
              </a:rPr>
              <a:t>31 חברות ישראליות רשומות כיום בת"א על פי חוק הרישום הכפול</a:t>
            </a:r>
            <a:r>
              <a:rPr lang="he-IL" altLang="en-US" b="1" dirty="0" smtClean="0">
                <a:solidFill>
                  <a:schemeClr val="tx1"/>
                </a:solidFill>
              </a:rPr>
              <a:t>.</a:t>
            </a:r>
          </a:p>
          <a:p>
            <a:pPr algn="ctr">
              <a:lnSpc>
                <a:spcPct val="130000"/>
              </a:lnSpc>
              <a:spcAft>
                <a:spcPct val="0"/>
              </a:spcAft>
              <a:buClr>
                <a:srgbClr val="FFCC66"/>
              </a:buClr>
              <a:buFont typeface="Wingdings" pitchFamily="2" charset="2"/>
              <a:buChar char="§"/>
            </a:pPr>
            <a:endParaRPr lang="he-IL" altLang="en-US" b="1" dirty="0" smtClean="0">
              <a:solidFill>
                <a:schemeClr val="tx1"/>
              </a:solidFill>
            </a:endParaRPr>
          </a:p>
          <a:p>
            <a:pPr lvl="1">
              <a:lnSpc>
                <a:spcPct val="130000"/>
              </a:lnSpc>
              <a:spcAft>
                <a:spcPct val="0"/>
              </a:spcAft>
              <a:buClr>
                <a:srgbClr val="FFCC66"/>
              </a:buClr>
              <a:buFont typeface="Wingdings" pitchFamily="2" charset="2"/>
              <a:buChar char="§"/>
            </a:pPr>
            <a:r>
              <a:rPr lang="he-IL" altLang="en-US" b="1" dirty="0" smtClean="0">
                <a:solidFill>
                  <a:schemeClr val="tx1"/>
                </a:solidFill>
              </a:rPr>
              <a:t>4</a:t>
            </a:r>
            <a:r>
              <a:rPr lang="en-US" altLang="en-US" b="1" dirty="0" smtClean="0">
                <a:solidFill>
                  <a:schemeClr val="tx1"/>
                </a:solidFill>
              </a:rPr>
              <a:t> </a:t>
            </a:r>
            <a:r>
              <a:rPr lang="he-IL" altLang="en-US" b="1" dirty="0" smtClean="0">
                <a:solidFill>
                  <a:schemeClr val="tx1"/>
                </a:solidFill>
              </a:rPr>
              <a:t>חברות כלולות במדד ת"א 25</a:t>
            </a:r>
          </a:p>
          <a:p>
            <a:pPr lvl="1">
              <a:lnSpc>
                <a:spcPct val="130000"/>
              </a:lnSpc>
              <a:spcAft>
                <a:spcPct val="0"/>
              </a:spcAft>
              <a:buClr>
                <a:srgbClr val="FFCC66"/>
              </a:buClr>
              <a:buFont typeface="Wingdings" pitchFamily="2" charset="2"/>
              <a:buChar char="§"/>
            </a:pPr>
            <a:r>
              <a:rPr lang="he-IL" altLang="en-US" b="1" dirty="0" smtClean="0">
                <a:solidFill>
                  <a:schemeClr val="tx1"/>
                </a:solidFill>
              </a:rPr>
              <a:t>17 חברות כלולות במדד ת"א-75</a:t>
            </a:r>
          </a:p>
          <a:p>
            <a:pPr lvl="1">
              <a:lnSpc>
                <a:spcPct val="130000"/>
              </a:lnSpc>
              <a:spcAft>
                <a:spcPct val="0"/>
              </a:spcAft>
              <a:buClr>
                <a:srgbClr val="FFCC66"/>
              </a:buClr>
              <a:buFont typeface="Wingdings" pitchFamily="2" charset="2"/>
              <a:buChar char="§"/>
            </a:pPr>
            <a:r>
              <a:rPr lang="en-US" altLang="en-US" b="1" dirty="0" smtClean="0">
                <a:solidFill>
                  <a:schemeClr val="tx1"/>
                </a:solidFill>
              </a:rPr>
              <a:t>21</a:t>
            </a:r>
            <a:r>
              <a:rPr lang="he-IL" altLang="en-US" b="1" dirty="0" smtClean="0">
                <a:solidFill>
                  <a:schemeClr val="tx1"/>
                </a:solidFill>
              </a:rPr>
              <a:t> חברות כלולות במדד ת"א 100</a:t>
            </a:r>
          </a:p>
          <a:p>
            <a:pPr lvl="1">
              <a:lnSpc>
                <a:spcPct val="130000"/>
              </a:lnSpc>
              <a:spcAft>
                <a:spcPct val="0"/>
              </a:spcAft>
              <a:buClr>
                <a:srgbClr val="FFCC66"/>
              </a:buClr>
              <a:buFont typeface="Wingdings" pitchFamily="2" charset="2"/>
              <a:buChar char="§"/>
            </a:pPr>
            <a:r>
              <a:rPr lang="he-IL" altLang="en-US" b="1" dirty="0" smtClean="0">
                <a:solidFill>
                  <a:schemeClr val="tx1"/>
                </a:solidFill>
              </a:rPr>
              <a:t>22 חברות כלולות במדד </a:t>
            </a:r>
            <a:r>
              <a:rPr lang="he-IL" altLang="en-US" b="1" dirty="0" err="1" smtClean="0">
                <a:solidFill>
                  <a:schemeClr val="tx1"/>
                </a:solidFill>
              </a:rPr>
              <a:t>בלוטק</a:t>
            </a:r>
            <a:endParaRPr lang="he-IL" altLang="en-US" b="1" dirty="0" smtClean="0">
              <a:solidFill>
                <a:schemeClr val="tx1"/>
              </a:solidFill>
            </a:endParaRPr>
          </a:p>
          <a:p>
            <a:pPr lvl="1">
              <a:lnSpc>
                <a:spcPct val="130000"/>
              </a:lnSpc>
              <a:spcAft>
                <a:spcPct val="0"/>
              </a:spcAft>
              <a:buClr>
                <a:srgbClr val="FFCC66"/>
              </a:buClr>
              <a:buFont typeface="Wingdings" pitchFamily="2" charset="2"/>
              <a:buChar char="§"/>
            </a:pPr>
            <a:r>
              <a:rPr lang="he-IL" altLang="en-US" b="1" dirty="0" smtClean="0">
                <a:solidFill>
                  <a:schemeClr val="tx1"/>
                </a:solidFill>
              </a:rPr>
              <a:t>19 חברות כלולות במדד טק-עילית</a:t>
            </a:r>
          </a:p>
          <a:p>
            <a:pPr lvl="1">
              <a:lnSpc>
                <a:spcPct val="130000"/>
              </a:lnSpc>
              <a:spcAft>
                <a:spcPct val="0"/>
              </a:spcAft>
              <a:buClr>
                <a:srgbClr val="FFCC66"/>
              </a:buClr>
              <a:buFont typeface="Wingdings" pitchFamily="2" charset="2"/>
              <a:buChar char="§"/>
            </a:pPr>
            <a:endParaRPr lang="he-IL" altLang="en-US" b="1" dirty="0" smtClean="0">
              <a:solidFill>
                <a:schemeClr val="tx1"/>
              </a:solidFill>
            </a:endParaRPr>
          </a:p>
          <a:p>
            <a:pPr algn="ctr">
              <a:lnSpc>
                <a:spcPct val="130000"/>
              </a:lnSpc>
              <a:spcAft>
                <a:spcPct val="0"/>
              </a:spcAft>
              <a:buClr>
                <a:srgbClr val="FFCC66"/>
              </a:buClr>
              <a:buFont typeface="Wingdings" pitchFamily="2" charset="2"/>
              <a:buChar char="§"/>
            </a:pPr>
            <a:r>
              <a:rPr lang="he-IL" altLang="en-US" b="1" u="sng" dirty="0" smtClean="0">
                <a:solidFill>
                  <a:schemeClr val="tx1"/>
                </a:solidFill>
              </a:rPr>
              <a:t>15 חברות נוספות נסחרות בתל-אביב וגם בארה"ב</a:t>
            </a:r>
            <a:r>
              <a:rPr lang="he-IL" altLang="en-US" b="1" dirty="0" smtClean="0">
                <a:solidFill>
                  <a:schemeClr val="tx1"/>
                </a:solidFill>
              </a:rPr>
              <a:t>.</a:t>
            </a:r>
            <a:endParaRPr lang="en-US" altLang="en-US" b="1" dirty="0" smtClean="0">
              <a:solidFill>
                <a:schemeClr val="tx1"/>
              </a:solidFill>
            </a:endParaRPr>
          </a:p>
          <a:p>
            <a:endParaRPr lang="he-IL" dirty="0">
              <a:solidFill>
                <a:schemeClr val="tx1"/>
              </a:solidFill>
            </a:endParaRPr>
          </a:p>
        </p:txBody>
      </p:sp>
    </p:spTree>
    <p:extLst>
      <p:ext uri="{BB962C8B-B14F-4D97-AF65-F5344CB8AC3E}">
        <p14:creationId xmlns:p14="http://schemas.microsoft.com/office/powerpoint/2010/main" val="2568765356"/>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949848"/>
            <a:ext cx="8229600" cy="1399032"/>
          </a:xfrm>
        </p:spPr>
        <p:txBody>
          <a:bodyPr>
            <a:normAutofit fontScale="90000"/>
          </a:bodyPr>
          <a:lstStyle/>
          <a:p>
            <a:pPr algn="ctr"/>
            <a:r>
              <a:rPr lang="he-IL" dirty="0"/>
              <a:t>לאחר הרישום למסחר מהן חובות הדיווח השוטף ?</a:t>
            </a:r>
            <a:r>
              <a:rPr lang="en-US" dirty="0"/>
              <a:t/>
            </a:r>
            <a:br>
              <a:rPr lang="en-US" dirty="0"/>
            </a:br>
            <a:endParaRPr lang="he-IL" dirty="0"/>
          </a:p>
        </p:txBody>
      </p:sp>
      <p:sp>
        <p:nvSpPr>
          <p:cNvPr id="3" name="מציין מיקום תוכן 2"/>
          <p:cNvSpPr>
            <a:spLocks noGrp="1"/>
          </p:cNvSpPr>
          <p:nvPr>
            <p:ph idx="1"/>
          </p:nvPr>
        </p:nvSpPr>
        <p:spPr/>
        <p:txBody>
          <a:bodyPr>
            <a:normAutofit fontScale="62500" lnSpcReduction="20000"/>
          </a:bodyPr>
          <a:lstStyle/>
          <a:p>
            <a:r>
              <a:rPr lang="he-IL" dirty="0"/>
              <a:t> </a:t>
            </a:r>
            <a:endParaRPr lang="en-US" dirty="0"/>
          </a:p>
          <a:p>
            <a:pPr lvl="0"/>
            <a:r>
              <a:rPr lang="he-IL" dirty="0"/>
              <a:t>הדו"חות הכספיים וכל ההודעות והדיווחים האחרים המוגשים בחו"ל, מושגים בישראל במתכונת זהה בדיוק (אין חובת תרגום לעברית).</a:t>
            </a:r>
            <a:endParaRPr lang="en-US" dirty="0"/>
          </a:p>
          <a:p>
            <a:pPr lvl="0"/>
            <a:r>
              <a:rPr lang="he-IL" dirty="0"/>
              <a:t>דו"חות כספיים מושגים על פי לוח הזמנים הנהוג בחו"ל. דיווחים שיש להגיש </a:t>
            </a:r>
            <a:r>
              <a:rPr lang="he-IL" dirty="0" smtClean="0"/>
              <a:t>מידית</a:t>
            </a:r>
            <a:r>
              <a:rPr lang="he-IL" dirty="0"/>
              <a:t>. בחו"ל, מוגשים בישראל על פי לוח הזמנים הקבוע בתקנות בישראל.</a:t>
            </a:r>
            <a:endParaRPr lang="en-US" dirty="0"/>
          </a:p>
          <a:p>
            <a:pPr lvl="0"/>
            <a:r>
              <a:rPr lang="he-IL" dirty="0"/>
              <a:t>יש להגיש בישראל העתק מדיווחים על שינויים </a:t>
            </a:r>
            <a:r>
              <a:rPr lang="he-IL" dirty="0" smtClean="0"/>
              <a:t>בהחזקת </a:t>
            </a:r>
            <a:r>
              <a:rPr lang="he-IL" dirty="0"/>
              <a:t>בעלי ענין, שקיבלה החברה מהמחזיקים בניירות הערך שלה.</a:t>
            </a:r>
            <a:br>
              <a:rPr lang="he-IL" dirty="0"/>
            </a:br>
            <a:r>
              <a:rPr lang="he-IL" dirty="0"/>
              <a:t/>
            </a:r>
            <a:br>
              <a:rPr lang="he-IL" dirty="0"/>
            </a:br>
            <a:r>
              <a:rPr lang="he-IL" dirty="0"/>
              <a:t>הקצאות פרטיות: לעובדים ולאחרים </a:t>
            </a:r>
            <a:endParaRPr lang="en-US" dirty="0"/>
          </a:p>
          <a:p>
            <a:pPr lvl="0"/>
            <a:r>
              <a:rPr lang="he-IL" dirty="0"/>
              <a:t>בהקצאה לעובדים חלים הכללים בחו"ל.</a:t>
            </a:r>
            <a:endParaRPr lang="en-US" dirty="0"/>
          </a:p>
          <a:p>
            <a:pPr lvl="0"/>
            <a:r>
              <a:rPr lang="he-IL" dirty="0"/>
              <a:t>בהקצאה פרטית אחרת, אם פורסם דיווח בחו"ל, יש להגישו גם בישראל.</a:t>
            </a:r>
            <a:endParaRPr lang="en-US" dirty="0"/>
          </a:p>
          <a:p>
            <a:pPr lvl="0"/>
            <a:r>
              <a:rPr lang="he-IL" dirty="0"/>
              <a:t>פטור מדרישות הבורסה לגבי הקצאה פרטית.</a:t>
            </a:r>
            <a:br>
              <a:rPr lang="he-IL" dirty="0"/>
            </a:br>
            <a:r>
              <a:rPr lang="he-IL" dirty="0"/>
              <a:t/>
            </a:r>
            <a:br>
              <a:rPr lang="he-IL" dirty="0"/>
            </a:br>
            <a:r>
              <a:rPr lang="he-IL" dirty="0"/>
              <a:t>מחיקה ביוזמת החברה</a:t>
            </a:r>
            <a:br>
              <a:rPr lang="he-IL" dirty="0"/>
            </a:br>
            <a:r>
              <a:rPr lang="he-IL" dirty="0"/>
              <a:t/>
            </a:r>
            <a:br>
              <a:rPr lang="he-IL" dirty="0"/>
            </a:br>
            <a:r>
              <a:rPr lang="he-IL" dirty="0"/>
              <a:t>ניתן למחוק את המניות מהרישום למסחר בתל- אביב בהתראה של 3 חודשים.</a:t>
            </a:r>
            <a:br>
              <a:rPr lang="he-IL" dirty="0"/>
            </a:br>
            <a:r>
              <a:rPr lang="he-IL" dirty="0"/>
              <a:t/>
            </a:r>
            <a:br>
              <a:rPr lang="he-IL" dirty="0"/>
            </a:br>
            <a:r>
              <a:rPr lang="he-IL" dirty="0"/>
              <a:t>רישום בתל- אביב של חברות שאינן מאוגדות בישראל</a:t>
            </a:r>
            <a:br>
              <a:rPr lang="he-IL" dirty="0"/>
            </a:br>
            <a:r>
              <a:rPr lang="he-IL" dirty="0"/>
              <a:t/>
            </a:r>
            <a:br>
              <a:rPr lang="he-IL" dirty="0"/>
            </a:br>
            <a:r>
              <a:rPr lang="he-IL" dirty="0"/>
              <a:t>רשות ניירות ערך בישראל רשאית לאפשר רישום כפול, על פי הכללים המקלים, גם לחברות שהתאגדו בחו"ל.</a:t>
            </a:r>
            <a:endParaRPr lang="en-US" dirty="0"/>
          </a:p>
          <a:p>
            <a:endParaRPr lang="he-IL" dirty="0"/>
          </a:p>
        </p:txBody>
      </p:sp>
    </p:spTree>
    <p:extLst>
      <p:ext uri="{BB962C8B-B14F-4D97-AF65-F5344CB8AC3E}">
        <p14:creationId xmlns:p14="http://schemas.microsoft.com/office/powerpoint/2010/main" val="3102177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dirty="0"/>
              <a:t>הבורסה לניירות ערך בניו יורק </a:t>
            </a:r>
            <a:r>
              <a:rPr lang="en-US" dirty="0" smtClean="0"/>
              <a:t>NYSE</a:t>
            </a:r>
            <a:endParaRPr lang="he-IL" dirty="0"/>
          </a:p>
        </p:txBody>
      </p:sp>
      <p:sp>
        <p:nvSpPr>
          <p:cNvPr id="3" name="מציין מיקום תוכן 2"/>
          <p:cNvSpPr>
            <a:spLocks noGrp="1"/>
          </p:cNvSpPr>
          <p:nvPr>
            <p:ph idx="1"/>
          </p:nvPr>
        </p:nvSpPr>
        <p:spPr/>
        <p:txBody>
          <a:bodyPr>
            <a:normAutofit/>
          </a:bodyPr>
          <a:lstStyle/>
          <a:p>
            <a:r>
              <a:rPr lang="he-IL" sz="1400" dirty="0"/>
              <a:t>היא הבורסה לניירות ערך הגדולה ביותר בארצות הברית ובעולם בשווי החברות הכולל, והשנייה בגודלה במספר החברות הנסחרות בה. כיום, רווח השימוש בשם הרחוב וול סטריט ככינוי לבורסה עצמה.</a:t>
            </a:r>
            <a:endParaRPr lang="en-US" sz="1400" dirty="0"/>
          </a:p>
          <a:p>
            <a:r>
              <a:rPr lang="he-IL" sz="1400" dirty="0"/>
              <a:t>הבורסה נוסדה בפינת הרחובות וול סטריט וברוד שבמנהטן, ניו יורק, ב-8 במרץ 1817, על בסיס הסכם בטונווד שנחתם בוול סטריט על ידי 24 סוחרי מניות ב-17 במאי 1792. ב-4 באפריל 2007 התאחדה הבורסה עם בורסת </a:t>
            </a:r>
            <a:r>
              <a:rPr lang="en-US" sz="1400" dirty="0"/>
              <a:t>Euronext</a:t>
            </a:r>
            <a:r>
              <a:rPr lang="he-IL" sz="1400" dirty="0"/>
              <a:t> מפריז ונהפכה בפועל לבורסה הגלובלית הראשונה בעולם.</a:t>
            </a:r>
            <a:endParaRPr lang="en-US" sz="1400" dirty="0"/>
          </a:p>
          <a:p>
            <a:r>
              <a:rPr lang="he-IL" sz="1400" dirty="0"/>
              <a:t>נכון להיום, נסחרו בבורסה של ניו יורק 3,279 חברות, בעלות שווי כולל של כ-20,000 מיליארד דולר. 28 מתוך 30 החברות שמרכיבות את מדד דאו ג'ונס (החברות הציבוריות הגדולות ביותר בארצות הברית) נסחרות בבורסת ניו יורק. כמחצית מהיקף המסחר נערך באופן ממוחשב. המנכ"ל הנוכחי של הבורסה הוא </a:t>
            </a:r>
            <a:r>
              <a:rPr lang="he-IL" sz="1400" dirty="0" err="1"/>
              <a:t>דאנקן</a:t>
            </a:r>
            <a:r>
              <a:rPr lang="he-IL" sz="1400" dirty="0"/>
              <a:t> ל. </a:t>
            </a:r>
            <a:r>
              <a:rPr lang="he-IL" sz="1400" dirty="0" err="1"/>
              <a:t>ניידראואר</a:t>
            </a:r>
            <a:r>
              <a:rPr lang="he-IL" sz="1400" dirty="0" smtClean="0"/>
              <a:t>.</a:t>
            </a:r>
          </a:p>
          <a:p>
            <a:r>
              <a:rPr lang="he-IL" sz="1400" dirty="0" smtClean="0"/>
              <a:t>שעות פעילות:</a:t>
            </a:r>
            <a:endParaRPr lang="en-US" sz="1400" dirty="0"/>
          </a:p>
          <a:p>
            <a:endParaRPr lang="he-IL" sz="1400" dirty="0"/>
          </a:p>
        </p:txBody>
      </p:sp>
      <p:graphicFrame>
        <p:nvGraphicFramePr>
          <p:cNvPr id="6" name="טבלה 5"/>
          <p:cNvGraphicFramePr>
            <a:graphicFrameLocks noGrp="1"/>
          </p:cNvGraphicFramePr>
          <p:nvPr>
            <p:extLst>
              <p:ext uri="{D42A27DB-BD31-4B8C-83A1-F6EECF244321}">
                <p14:modId xmlns:p14="http://schemas.microsoft.com/office/powerpoint/2010/main" val="1957707496"/>
              </p:ext>
            </p:extLst>
          </p:nvPr>
        </p:nvGraphicFramePr>
        <p:xfrm>
          <a:off x="179512" y="4509120"/>
          <a:ext cx="8321523" cy="848864"/>
        </p:xfrm>
        <a:graphic>
          <a:graphicData uri="http://schemas.openxmlformats.org/drawingml/2006/table">
            <a:tbl>
              <a:tblPr rtl="1" firstRow="1" firstCol="1" bandRow="1">
                <a:tableStyleId>{5C22544A-7EE6-4342-B048-85BDC9FD1C3A}</a:tableStyleId>
              </a:tblPr>
              <a:tblGrid>
                <a:gridCol w="1073518"/>
                <a:gridCol w="659340"/>
                <a:gridCol w="585080"/>
                <a:gridCol w="1214264"/>
                <a:gridCol w="1199186"/>
                <a:gridCol w="1185234"/>
                <a:gridCol w="1155080"/>
                <a:gridCol w="1249821"/>
              </a:tblGrid>
              <a:tr h="288032">
                <a:tc>
                  <a:txBody>
                    <a:bodyPr/>
                    <a:lstStyle/>
                    <a:p>
                      <a:pPr algn="ctr" rtl="1">
                        <a:lnSpc>
                          <a:spcPct val="115000"/>
                        </a:lnSpc>
                        <a:spcAft>
                          <a:spcPts val="0"/>
                        </a:spcAft>
                      </a:pPr>
                      <a:r>
                        <a:rPr lang="he-IL" sz="1600" dirty="0">
                          <a:effectLst/>
                        </a:rPr>
                        <a:t>יום בשבוע</a:t>
                      </a:r>
                      <a:endParaRPr lang="en-US" sz="16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600">
                          <a:effectLst/>
                        </a:rPr>
                        <a:t>ש</a:t>
                      </a:r>
                      <a:endParaRPr lang="en-US" sz="160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600" dirty="0">
                          <a:effectLst/>
                        </a:rPr>
                        <a:t>א</a:t>
                      </a:r>
                      <a:endParaRPr lang="en-US" sz="16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600" dirty="0">
                          <a:effectLst/>
                        </a:rPr>
                        <a:t>ב</a:t>
                      </a:r>
                      <a:endParaRPr lang="en-US" sz="16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600">
                          <a:effectLst/>
                        </a:rPr>
                        <a:t>ג</a:t>
                      </a:r>
                      <a:endParaRPr lang="en-US" sz="160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600">
                          <a:effectLst/>
                        </a:rPr>
                        <a:t>ד</a:t>
                      </a:r>
                      <a:endParaRPr lang="en-US" sz="160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600" dirty="0">
                          <a:effectLst/>
                        </a:rPr>
                        <a:t>ה</a:t>
                      </a:r>
                      <a:endParaRPr lang="en-US" sz="16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600">
                          <a:effectLst/>
                        </a:rPr>
                        <a:t>ו</a:t>
                      </a:r>
                      <a:endParaRPr lang="en-US" sz="1600">
                        <a:effectLst/>
                        <a:latin typeface="Calibri"/>
                        <a:ea typeface="Calibri"/>
                        <a:cs typeface="Arial"/>
                      </a:endParaRPr>
                    </a:p>
                  </a:txBody>
                  <a:tcPr marL="68580" marR="68580" marT="0" marB="0" anchor="ctr"/>
                </a:tc>
              </a:tr>
              <a:tr h="527685">
                <a:tc>
                  <a:txBody>
                    <a:bodyPr/>
                    <a:lstStyle/>
                    <a:p>
                      <a:pPr algn="r" rtl="1">
                        <a:lnSpc>
                          <a:spcPct val="115000"/>
                        </a:lnSpc>
                        <a:spcAft>
                          <a:spcPts val="0"/>
                        </a:spcAft>
                      </a:pPr>
                      <a:r>
                        <a:rPr lang="he-IL" sz="1600" dirty="0">
                          <a:effectLst/>
                        </a:rPr>
                        <a:t>שעות פעילות</a:t>
                      </a:r>
                      <a:endParaRPr lang="en-US" sz="16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600" dirty="0">
                          <a:effectLst/>
                        </a:rPr>
                        <a:t>סגור</a:t>
                      </a:r>
                      <a:endParaRPr lang="en-US" sz="16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600" dirty="0">
                          <a:effectLst/>
                        </a:rPr>
                        <a:t>סגור</a:t>
                      </a:r>
                      <a:endParaRPr lang="en-US" sz="1600" dirty="0">
                        <a:effectLst/>
                        <a:latin typeface="Calibri"/>
                        <a:ea typeface="Calibri"/>
                        <a:cs typeface="Arial"/>
                      </a:endParaRPr>
                    </a:p>
                  </a:txBody>
                  <a:tcPr marL="68580" marR="68580" marT="0" marB="0" anchor="ctr"/>
                </a:tc>
                <a:tc>
                  <a:txBody>
                    <a:bodyPr/>
                    <a:lstStyle/>
                    <a:p>
                      <a:pPr algn="r" rtl="0">
                        <a:lnSpc>
                          <a:spcPct val="115000"/>
                        </a:lnSpc>
                        <a:spcAft>
                          <a:spcPts val="0"/>
                        </a:spcAft>
                      </a:pPr>
                      <a:r>
                        <a:rPr lang="en-US" sz="1600" dirty="0">
                          <a:effectLst/>
                        </a:rPr>
                        <a:t>9:30–16:00</a:t>
                      </a:r>
                      <a:endParaRPr lang="en-US" sz="1600" dirty="0">
                        <a:effectLst/>
                        <a:latin typeface="Calibri"/>
                        <a:ea typeface="Calibri"/>
                        <a:cs typeface="Arial"/>
                      </a:endParaRPr>
                    </a:p>
                  </a:txBody>
                  <a:tcPr marL="68580" marR="68580" marT="0" marB="0" anchor="ctr"/>
                </a:tc>
                <a:tc>
                  <a:txBody>
                    <a:bodyPr/>
                    <a:lstStyle/>
                    <a:p>
                      <a:pPr algn="r" rtl="0">
                        <a:lnSpc>
                          <a:spcPct val="115000"/>
                        </a:lnSpc>
                        <a:spcAft>
                          <a:spcPts val="0"/>
                        </a:spcAft>
                      </a:pPr>
                      <a:r>
                        <a:rPr lang="en-US" sz="1600" dirty="0">
                          <a:effectLst/>
                        </a:rPr>
                        <a:t>9:30–16:00</a:t>
                      </a:r>
                      <a:endParaRPr lang="en-US" sz="16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en-US" sz="1600" dirty="0">
                          <a:effectLst/>
                        </a:rPr>
                        <a:t>9:30–16:00</a:t>
                      </a:r>
                      <a:endParaRPr lang="en-US" sz="1600" dirty="0">
                        <a:effectLst/>
                        <a:latin typeface="Calibri"/>
                        <a:ea typeface="Calibri"/>
                        <a:cs typeface="Arial"/>
                      </a:endParaRPr>
                    </a:p>
                  </a:txBody>
                  <a:tcPr marL="68580" marR="68580" marT="0" marB="0" anchor="ctr"/>
                </a:tc>
                <a:tc>
                  <a:txBody>
                    <a:bodyPr/>
                    <a:lstStyle/>
                    <a:p>
                      <a:pPr algn="r" rtl="0">
                        <a:lnSpc>
                          <a:spcPct val="115000"/>
                        </a:lnSpc>
                        <a:spcAft>
                          <a:spcPts val="0"/>
                        </a:spcAft>
                      </a:pPr>
                      <a:r>
                        <a:rPr lang="en-US" sz="1600" dirty="0">
                          <a:effectLst/>
                        </a:rPr>
                        <a:t>9:30–16:00</a:t>
                      </a:r>
                      <a:endParaRPr lang="en-US" sz="16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en-US" sz="1600" dirty="0">
                          <a:effectLst/>
                        </a:rPr>
                        <a:t>9:30–16:00</a:t>
                      </a:r>
                      <a:endParaRPr lang="en-US" sz="16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348473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11560" y="1988840"/>
            <a:ext cx="7920880" cy="4392488"/>
          </a:xfrm>
        </p:spPr>
        <p:txBody>
          <a:bodyPr>
            <a:normAutofit fontScale="77500" lnSpcReduction="20000"/>
          </a:bodyPr>
          <a:lstStyle/>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יותר משקיעים ישראלים, פרטיים ומוסדיים.</a:t>
            </a:r>
          </a:p>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קרנות השקעה במדדי ת”א - 25, ת”א-100, </a:t>
            </a:r>
            <a:r>
              <a:rPr lang="he-IL" altLang="en-US" sz="3200" b="1" dirty="0" err="1">
                <a:solidFill>
                  <a:schemeClr val="tx1"/>
                </a:solidFill>
                <a:latin typeface="Arial" pitchFamily="34" charset="0"/>
              </a:rPr>
              <a:t>בלוטק</a:t>
            </a:r>
            <a:r>
              <a:rPr lang="he-IL" altLang="en-US" sz="3200" b="1" dirty="0">
                <a:solidFill>
                  <a:schemeClr val="tx1"/>
                </a:solidFill>
                <a:latin typeface="Arial" pitchFamily="34" charset="0"/>
              </a:rPr>
              <a:t> ואחרים.</a:t>
            </a:r>
            <a:endParaRPr lang="en-US" altLang="en-US" sz="3200" b="1" dirty="0">
              <a:solidFill>
                <a:schemeClr val="tx1"/>
              </a:solidFill>
              <a:latin typeface="Arial" pitchFamily="34" charset="0"/>
            </a:endParaRPr>
          </a:p>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למניות ת"א 25 – פעילות של משקיעים באופציות</a:t>
            </a:r>
          </a:p>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גיוס הון בת"א (במניות, באג"ח להמרה ובאג"ח, באמצעות "תשקיף אמריקאי")</a:t>
            </a:r>
          </a:p>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אפקט המגרש הביתי – החברות ידועות ומוכרות בישראל</a:t>
            </a:r>
          </a:p>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החברות בולטות בגודלן בהשוואה לחברות הנסחרות בשוק המקומי</a:t>
            </a:r>
          </a:p>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מסחר ברצף מ- 09:45 עד 23:00 (שעון ישראל)</a:t>
            </a:r>
          </a:p>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מימוש אופציות ע"י עובדים – בנוחות ובעלויות נמוכות</a:t>
            </a:r>
            <a:endParaRPr lang="en-US" altLang="en-US" sz="3200" b="1" dirty="0">
              <a:solidFill>
                <a:schemeClr val="tx1"/>
              </a:solidFill>
              <a:latin typeface="Arial" pitchFamily="34" charset="0"/>
            </a:endParaRPr>
          </a:p>
          <a:p>
            <a:endParaRPr lang="he-IL" b="1" dirty="0">
              <a:solidFill>
                <a:schemeClr val="tx1"/>
              </a:solidFill>
            </a:endParaRPr>
          </a:p>
        </p:txBody>
      </p:sp>
      <p:sp>
        <p:nvSpPr>
          <p:cNvPr id="4" name="כותרת משנה 2"/>
          <p:cNvSpPr txBox="1">
            <a:spLocks/>
          </p:cNvSpPr>
          <p:nvPr/>
        </p:nvSpPr>
        <p:spPr>
          <a:xfrm>
            <a:off x="2195736" y="692696"/>
            <a:ext cx="5797152" cy="1512168"/>
          </a:xfrm>
          <a:prstGeom prst="rect">
            <a:avLst/>
          </a:prstGeom>
        </p:spPr>
        <p:txBody>
          <a:bodyPr vert="horz" anchor="t">
            <a:normAutofit/>
          </a:bodyPr>
          <a:lstStyle>
            <a:lvl1pPr marL="0" marR="36576" indent="0" algn="r" rtl="1" eaLnBrk="1" latinLnBrk="0" hangingPunct="1">
              <a:spcBef>
                <a:spcPts val="0"/>
              </a:spcBef>
              <a:buClr>
                <a:schemeClr val="accent1"/>
              </a:buClr>
              <a:buSzPct val="80000"/>
              <a:buFont typeface="Wingdings 2"/>
              <a:buNone/>
              <a:defRPr kumimoji="0" sz="3000" kern="1200">
                <a:ln>
                  <a:solidFill>
                    <a:schemeClr val="bg2"/>
                  </a:solidFill>
                </a:ln>
                <a:solidFill>
                  <a:schemeClr val="tx1">
                    <a:tint val="75000"/>
                  </a:schemeClr>
                </a:solidFill>
                <a:latin typeface="+mn-lt"/>
                <a:ea typeface="+mn-ea"/>
                <a:cs typeface="+mn-cs"/>
              </a:defRPr>
            </a:lvl1pPr>
            <a:lvl2pPr marL="457200" indent="0" algn="ctr" rtl="1" eaLnBrk="1" latinLnBrk="0" hangingPunct="1">
              <a:spcBef>
                <a:spcPct val="20000"/>
              </a:spcBef>
              <a:buClr>
                <a:schemeClr val="accent1"/>
              </a:buClr>
              <a:buSzPct val="95000"/>
              <a:buFont typeface="Verdana"/>
              <a:buNone/>
              <a:defRPr kumimoji="0" sz="2600" kern="1200">
                <a:solidFill>
                  <a:schemeClr val="tx1"/>
                </a:solidFill>
                <a:latin typeface="+mn-lt"/>
                <a:ea typeface="+mn-ea"/>
                <a:cs typeface="+mn-cs"/>
              </a:defRPr>
            </a:lvl2pPr>
            <a:lvl3pPr marL="914400" indent="0" algn="ctr" rtl="1" eaLnBrk="1" latinLnBrk="0" hangingPunct="1">
              <a:spcBef>
                <a:spcPct val="20000"/>
              </a:spcBef>
              <a:buClr>
                <a:schemeClr val="accent1"/>
              </a:buClr>
              <a:buFont typeface="Wingdings 2"/>
              <a:buNone/>
              <a:defRPr kumimoji="0" sz="2400" kern="1200">
                <a:solidFill>
                  <a:schemeClr val="tx1"/>
                </a:solidFill>
                <a:latin typeface="+mn-lt"/>
                <a:ea typeface="+mn-ea"/>
                <a:cs typeface="+mn-cs"/>
              </a:defRPr>
            </a:lvl3pPr>
            <a:lvl4pPr marL="1371600" indent="0" algn="ctr" rtl="1" eaLnBrk="1" latinLnBrk="0" hangingPunct="1">
              <a:spcBef>
                <a:spcPct val="20000"/>
              </a:spcBef>
              <a:buClr>
                <a:schemeClr val="accent1"/>
              </a:buClr>
              <a:buFont typeface="Wingdings 2"/>
              <a:buNone/>
              <a:defRPr kumimoji="0" sz="2000" kern="1200">
                <a:solidFill>
                  <a:schemeClr val="tx1"/>
                </a:solidFill>
                <a:latin typeface="+mn-lt"/>
                <a:ea typeface="+mn-ea"/>
                <a:cs typeface="+mn-cs"/>
              </a:defRPr>
            </a:lvl4pPr>
            <a:lvl5pPr marL="1828800" indent="0" algn="ctr" rtl="1" eaLnBrk="1" latinLnBrk="0" hangingPunct="1">
              <a:spcBef>
                <a:spcPct val="20000"/>
              </a:spcBef>
              <a:buClr>
                <a:schemeClr val="accent1">
                  <a:tint val="75000"/>
                </a:schemeClr>
              </a:buClr>
              <a:buFont typeface="Wingdings 2"/>
              <a:buNone/>
              <a:defRPr kumimoji="0" sz="1900" kern="1200">
                <a:solidFill>
                  <a:schemeClr val="tx1"/>
                </a:solidFill>
                <a:latin typeface="+mn-lt"/>
                <a:ea typeface="+mn-ea"/>
                <a:cs typeface="+mn-cs"/>
              </a:defRPr>
            </a:lvl5pPr>
            <a:lvl6pPr marL="2286000" indent="0" algn="ctr" rtl="1"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6pPr>
            <a:lvl7pPr marL="2743200" indent="0" algn="ctr" rtl="1"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7pPr>
            <a:lvl8pPr marL="3200400" indent="0" algn="ctr" rtl="1"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8pPr>
            <a:lvl9pPr marL="3657600" indent="0" algn="ctr" rtl="1"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9pPr>
          </a:lstStyle>
          <a:p>
            <a:r>
              <a:rPr lang="he-IL" dirty="0"/>
              <a:t>יתרונות הרישום הכפול - לחברות</a:t>
            </a:r>
            <a:endParaRPr lang="he-IL" b="1" dirty="0">
              <a:solidFill>
                <a:schemeClr val="bg1"/>
              </a:solidFill>
            </a:endParaRPr>
          </a:p>
        </p:txBody>
      </p:sp>
    </p:spTree>
    <p:extLst>
      <p:ext uri="{BB962C8B-B14F-4D97-AF65-F5344CB8AC3E}">
        <p14:creationId xmlns:p14="http://schemas.microsoft.com/office/powerpoint/2010/main" val="1638707610"/>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u="sng" dirty="0"/>
              <a:t>יתרונות הרישום הכפול לחברות הדואליות:</a:t>
            </a:r>
            <a:endParaRPr lang="he-IL" dirty="0"/>
          </a:p>
        </p:txBody>
      </p:sp>
      <p:sp>
        <p:nvSpPr>
          <p:cNvPr id="3" name="מציין מיקום תוכן 2"/>
          <p:cNvSpPr>
            <a:spLocks noGrp="1"/>
          </p:cNvSpPr>
          <p:nvPr>
            <p:ph idx="1"/>
          </p:nvPr>
        </p:nvSpPr>
        <p:spPr>
          <a:xfrm>
            <a:off x="457200" y="1882808"/>
            <a:ext cx="8229600" cy="4858560"/>
          </a:xfrm>
        </p:spPr>
        <p:txBody>
          <a:bodyPr>
            <a:normAutofit fontScale="47500" lnSpcReduction="20000"/>
          </a:bodyPr>
          <a:lstStyle/>
          <a:p>
            <a:r>
              <a:rPr lang="he-IL" b="1" u="sng" dirty="0"/>
              <a:t>יתרונות הרישום הכפול לחברות הדואליות:</a:t>
            </a:r>
            <a:r>
              <a:rPr lang="he-IL" dirty="0"/>
              <a:t/>
            </a:r>
            <a:br>
              <a:rPr lang="he-IL" dirty="0"/>
            </a:br>
            <a:r>
              <a:rPr lang="he-IL" dirty="0"/>
              <a:t/>
            </a:r>
            <a:br>
              <a:rPr lang="he-IL" dirty="0"/>
            </a:br>
            <a:r>
              <a:rPr lang="he-IL" dirty="0"/>
              <a:t>1.1 </a:t>
            </a:r>
            <a:r>
              <a:rPr lang="he-IL" b="1" u="sng" dirty="0"/>
              <a:t>הרחבת בסיס המשקיעים וגידול במחזורי המסחר</a:t>
            </a:r>
            <a:r>
              <a:rPr lang="he-IL" dirty="0"/>
              <a:t>- המסחר הדואלי מביא לגידול במחזורי המסחר במניות החברה ולהגדלת מספר המשקיעים בהן ובסופו של דבר גם משפיע חיובית כל שווי החברה. הרחבת בסיס המשקיעים צפויה ממספר כיוונים:</a:t>
            </a:r>
            <a:br>
              <a:rPr lang="he-IL" dirty="0"/>
            </a:br>
            <a:r>
              <a:rPr lang="he-IL" dirty="0"/>
              <a:t/>
            </a:r>
            <a:br>
              <a:rPr lang="he-IL" dirty="0"/>
            </a:br>
            <a:r>
              <a:rPr lang="he-IL" dirty="0"/>
              <a:t>א.   </a:t>
            </a:r>
            <a:r>
              <a:rPr lang="he-IL" b="1" u="sng" dirty="0"/>
              <a:t>קהל משקיעים חדש:</a:t>
            </a:r>
            <a:endParaRPr lang="en-US" dirty="0"/>
          </a:p>
          <a:p>
            <a:pPr lvl="0"/>
            <a:r>
              <a:rPr lang="he-IL" dirty="0"/>
              <a:t>משקיעים ישראלים- מוסדיים ופרטיים, שאינם משקיעים כיום במניות בארה"ב או באנגלית.</a:t>
            </a:r>
            <a:endParaRPr lang="en-US" dirty="0"/>
          </a:p>
          <a:p>
            <a:pPr lvl="0"/>
            <a:r>
              <a:rPr lang="he-IL" dirty="0"/>
              <a:t>קרנות נאמנות המתמחות בהשקעה בחברות שנכללות במדד ת"א 25, ת"א 100 ומדד הבלוקטק-50 וגופים הפועלים במקביל באופציות על מדד ת"א ובנכס הבסיס.</a:t>
            </a:r>
            <a:endParaRPr lang="en-US" dirty="0"/>
          </a:p>
          <a:p>
            <a:pPr lvl="0"/>
            <a:r>
              <a:rPr lang="he-IL" dirty="0"/>
              <a:t>השקיעים מוסדיים מאירופה (לונדון בעיקר), שהבורסה בת"א נגישה להם יותר, לעומת ארה"ב.</a:t>
            </a:r>
            <a:endParaRPr lang="en-US" dirty="0"/>
          </a:p>
          <a:p>
            <a:r>
              <a:rPr lang="he-IL" dirty="0"/>
              <a:t>ב.   </a:t>
            </a:r>
            <a:r>
              <a:rPr lang="he-IL" b="1" u="sng" dirty="0"/>
              <a:t>מבחינת המשקיעים הישראלים יבוא לידי ביטוי אפקט "המגרש הביתי": </a:t>
            </a:r>
            <a:r>
              <a:rPr lang="he-IL" dirty="0"/>
              <a:t/>
            </a:r>
            <a:br>
              <a:rPr lang="he-IL" dirty="0"/>
            </a:br>
            <a:r>
              <a:rPr lang="he-IL" dirty="0"/>
              <a:t>            </a:t>
            </a:r>
            <a:br>
              <a:rPr lang="he-IL" dirty="0"/>
            </a:br>
            <a:r>
              <a:rPr lang="he-IL" u="sng" dirty="0"/>
              <a:t>"מודעות והכרות"-</a:t>
            </a:r>
            <a:r>
              <a:rPr lang="he-IL" dirty="0"/>
              <a:t> המשקיעים בת"א מכירים את החברות הישראליות, את מנהליהן, עובדיהן, ומצריהן, על כן נטייתם להשקיע בהן תהיה גדולה יותר מאשר המשקיעים בחו"ל. עמלות המסחר הנמוכות בישראל, יחסית לחו"ל, תסייענה אף הן לעניין.</a:t>
            </a:r>
            <a:br>
              <a:rPr lang="he-IL" dirty="0"/>
            </a:br>
            <a:r>
              <a:rPr lang="he-IL" dirty="0"/>
              <a:t/>
            </a:r>
            <a:br>
              <a:rPr lang="he-IL" dirty="0"/>
            </a:br>
            <a:r>
              <a:rPr lang="he-IL" u="sng" dirty="0"/>
              <a:t>נזילות גבוהה משוק הנגזרים וממסחר בתעודות סל</a:t>
            </a:r>
            <a:r>
              <a:rPr lang="he-IL" dirty="0"/>
              <a:t>- המניות שתכנסנה לממד ת"א  25  </a:t>
            </a:r>
            <a:r>
              <a:rPr lang="he-IL" dirty="0" smtClean="0"/>
              <a:t>תהיינה </a:t>
            </a:r>
            <a:r>
              <a:rPr lang="he-IL" dirty="0"/>
              <a:t>מהמסחר הפעיל הנגזרים על המדד. בעתיד צפויה הנהגת מסחר בנגזרים גם על מדדים נוספים, שיגבירו אף הם את הנזילות של המניות הנכללות בהם. המסחר ההולך וגדל בתעודות סל מגביר מאד את מחזורי המסחר במניות הנכללות במדדים.</a:t>
            </a:r>
            <a:endParaRPr lang="en-US" dirty="0"/>
          </a:p>
          <a:p>
            <a:r>
              <a:rPr lang="he-IL" u="sng" dirty="0"/>
              <a:t>חשיפה ויתרונות לגודל</a:t>
            </a:r>
            <a:r>
              <a:rPr lang="he-IL" dirty="0"/>
              <a:t> מאחר שרוב החברות הישראליות הנסחרות בארה"ב או באנגליה הן קטנות יחסית לשוק שם אין בהן עניין מצד מרבית המשקעים המוסדיים שם. לעומת זאת בבורסה בת"א תחשבנה החברות האלה לגדולות. במיוחד בולטת התופעה, כאשר מדובר בחברות טכנולוגיה שחלקן בשוק הישראלי נמוך יחסית ויש להניח שהגידול בהיצע יביא גם לגידול בביקוש למניות מסוג זה.</a:t>
            </a:r>
            <a:endParaRPr lang="en-US" dirty="0"/>
          </a:p>
          <a:p>
            <a:r>
              <a:rPr lang="he-IL" u="sng" dirty="0"/>
              <a:t>טעמי המשקיעים</a:t>
            </a:r>
            <a:r>
              <a:rPr lang="he-IL" dirty="0"/>
              <a:t>- טעמי המשקיעים בארה"ב ובת"א שונים. בארה"ב קיימת התמקדות בתחומים מסוימים של היי-טק והחברות נדרשות להציג אחוזי צמיחה גבוהים מאד לעומת זאת בת"א יכולות להצליח גם חברות שמסיבות שונות לא הצליחו בארה"ב.</a:t>
            </a:r>
            <a:endParaRPr lang="en-US" dirty="0"/>
          </a:p>
          <a:p>
            <a:r>
              <a:rPr lang="he-IL" dirty="0"/>
              <a:t>ג.    </a:t>
            </a:r>
            <a:r>
              <a:rPr lang="he-IL" b="1" u="sng" dirty="0"/>
              <a:t>הכפלת שעות המסחר</a:t>
            </a:r>
            <a:r>
              <a:rPr lang="he-IL" dirty="0"/>
              <a:t>- המסחר הכפול בארה"ב , מאפשר לסחור במניות ברציפות במשך כ-14 שעות ליום ויותר וכן לסחור במניות בימי שישי וראשון ובימי גד בחו"ל ומגדיל את היקף הפעילות.</a:t>
            </a:r>
            <a:endParaRPr lang="en-US" dirty="0"/>
          </a:p>
          <a:p>
            <a:r>
              <a:rPr lang="he-IL" dirty="0"/>
              <a:t>1.2  </a:t>
            </a:r>
            <a:r>
              <a:rPr lang="he-IL" b="1" u="sng" dirty="0"/>
              <a:t>גיוס הון בת"א-</a:t>
            </a:r>
            <a:r>
              <a:rPr lang="he-IL" dirty="0"/>
              <a:t> בבורסה בת"א ניתן לגייס הון באמצעות ני"ע שונים מאשר בבורסות בחו"ל ,</a:t>
            </a:r>
            <a:br>
              <a:rPr lang="he-IL" dirty="0"/>
            </a:br>
            <a:r>
              <a:rPr lang="he-IL" dirty="0"/>
              <a:t>כגון  אג"ח להמרה. הנפקדת האג"ח שביצעה חברת "פרטנר" בשנת 2005 בהיקף של כ- 2 מיליארד ₪  היא דוגמא טובה לכך.</a:t>
            </a:r>
            <a:endParaRPr lang="en-US" dirty="0"/>
          </a:p>
          <a:p>
            <a:r>
              <a:rPr lang="he-IL" dirty="0"/>
              <a:t>1.3 </a:t>
            </a:r>
            <a:r>
              <a:rPr lang="he-IL" b="1" u="sng" dirty="0"/>
              <a:t>מסחר במניות בת"א </a:t>
            </a:r>
            <a:r>
              <a:rPr lang="he-IL" b="1" u="sng" dirty="0" smtClean="0"/>
              <a:t>בעתות שפל בחו"ל:</a:t>
            </a:r>
            <a:r>
              <a:rPr lang="en-US" b="1" u="sng" dirty="0" smtClean="0"/>
              <a:t> </a:t>
            </a:r>
            <a:r>
              <a:rPr lang="he-IL" dirty="0" smtClean="0"/>
              <a:t>לענף </a:t>
            </a:r>
            <a:r>
              <a:rPr lang="he-IL" dirty="0"/>
              <a:t>מסוים או למניה מסוימת. במצבים כאלה ואחרים בשוק בת"א יאפשר זירת מסחר נוספת ובסיס משקעים נוסף.</a:t>
            </a:r>
            <a:endParaRPr lang="en-US" dirty="0"/>
          </a:p>
          <a:p>
            <a:r>
              <a:rPr lang="he-IL" dirty="0"/>
              <a:t>1.4  </a:t>
            </a:r>
            <a:r>
              <a:rPr lang="he-IL" b="1" u="sng" dirty="0"/>
              <a:t>הקלה במכירת מניות ע"י עובדים-</a:t>
            </a:r>
            <a:r>
              <a:rPr lang="he-IL" dirty="0"/>
              <a:t> מימוש אופציות שהוקצו לעובדים ישראלים ומכירת המניות נוחה וזולה יותר כאשר החברה נסחרת בישראל. </a:t>
            </a:r>
            <a:endParaRPr lang="en-US" dirty="0"/>
          </a:p>
          <a:p>
            <a:endParaRPr lang="he-IL" dirty="0"/>
          </a:p>
        </p:txBody>
      </p:sp>
    </p:spTree>
    <p:extLst>
      <p:ext uri="{BB962C8B-B14F-4D97-AF65-F5344CB8AC3E}">
        <p14:creationId xmlns:p14="http://schemas.microsoft.com/office/powerpoint/2010/main" val="83034166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83568" y="1484784"/>
            <a:ext cx="7920880" cy="2592288"/>
          </a:xfrm>
        </p:spPr>
        <p:txBody>
          <a:bodyPr>
            <a:normAutofit/>
          </a:bodyPr>
          <a:lstStyle/>
          <a:p>
            <a:pPr algn="ctr"/>
            <a:r>
              <a:rPr lang="he-IL" sz="3200" b="1" kern="10" dirty="0" smtClean="0">
                <a:ln w="19050" cap="sq">
                  <a:solidFill>
                    <a:srgbClr val="C0C0C0"/>
                  </a:solidFill>
                  <a:round/>
                  <a:headEnd type="none" w="sm" len="sm"/>
                  <a:tailEnd type="none" w="sm" len="sm"/>
                </a:ln>
                <a:solidFill>
                  <a:srgbClr val="FF9900"/>
                </a:solidFill>
                <a:effectLst>
                  <a:outerShdw dist="35921" dir="2700000" algn="ctr" rotWithShape="0">
                    <a:srgbClr val="990000"/>
                  </a:outerShdw>
                </a:effectLst>
                <a:latin typeface="Arial"/>
                <a:cs typeface="Arial"/>
              </a:rPr>
              <a:t>תוצאה:</a:t>
            </a:r>
            <a:r>
              <a:rPr lang="en-US" sz="3200" b="1" kern="10" dirty="0" smtClean="0">
                <a:ln w="19050" cap="sq">
                  <a:solidFill>
                    <a:srgbClr val="C0C0C0"/>
                  </a:solidFill>
                  <a:round/>
                  <a:headEnd type="none" w="sm" len="sm"/>
                  <a:tailEnd type="none" w="sm" len="sm"/>
                </a:ln>
                <a:solidFill>
                  <a:srgbClr val="FF9900"/>
                </a:solidFill>
                <a:effectLst>
                  <a:outerShdw dist="35921" dir="2700000" algn="ctr" rotWithShape="0">
                    <a:srgbClr val="990000"/>
                  </a:outerShdw>
                </a:effectLst>
                <a:latin typeface="Arial"/>
                <a:cs typeface="Arial"/>
              </a:rPr>
              <a:t> </a:t>
            </a:r>
            <a:endParaRPr lang="he-IL" sz="3200" b="1" kern="10" dirty="0" smtClean="0">
              <a:ln w="19050" cap="sq">
                <a:solidFill>
                  <a:srgbClr val="C0C0C0"/>
                </a:solidFill>
                <a:round/>
                <a:headEnd type="none" w="sm" len="sm"/>
                <a:tailEnd type="none" w="sm" len="sm"/>
              </a:ln>
              <a:solidFill>
                <a:srgbClr val="FF9900"/>
              </a:solidFill>
              <a:effectLst>
                <a:outerShdw dist="35921" dir="2700000" algn="ctr" rotWithShape="0">
                  <a:srgbClr val="990000"/>
                </a:outerShdw>
              </a:effectLst>
              <a:latin typeface="Arial"/>
              <a:cs typeface="Arial"/>
            </a:endParaRPr>
          </a:p>
          <a:p>
            <a:pPr algn="ctr"/>
            <a:r>
              <a:rPr lang="he-IL" sz="3200" b="1" kern="10" dirty="0" smtClean="0">
                <a:ln w="19050" cap="sq">
                  <a:solidFill>
                    <a:srgbClr val="C0C0C0"/>
                  </a:solidFill>
                  <a:round/>
                  <a:headEnd type="none" w="sm" len="sm"/>
                  <a:tailEnd type="none" w="sm" len="sm"/>
                </a:ln>
                <a:solidFill>
                  <a:srgbClr val="FF9900"/>
                </a:solidFill>
                <a:effectLst>
                  <a:outerShdw dist="35921" dir="2700000" algn="ctr" rotWithShape="0">
                    <a:srgbClr val="990000"/>
                  </a:outerShdw>
                </a:effectLst>
                <a:latin typeface="Arial"/>
                <a:cs typeface="Arial"/>
              </a:rPr>
              <a:t>הרחבת </a:t>
            </a:r>
            <a:r>
              <a:rPr lang="he-IL" sz="3200" b="1" kern="10" dirty="0">
                <a:ln w="19050" cap="sq">
                  <a:solidFill>
                    <a:srgbClr val="C0C0C0"/>
                  </a:solidFill>
                  <a:round/>
                  <a:headEnd type="none" w="sm" len="sm"/>
                  <a:tailEnd type="none" w="sm" len="sm"/>
                </a:ln>
                <a:solidFill>
                  <a:srgbClr val="FF9900"/>
                </a:solidFill>
                <a:effectLst>
                  <a:outerShdw dist="35921" dir="2700000" algn="ctr" rotWithShape="0">
                    <a:srgbClr val="990000"/>
                  </a:outerShdw>
                </a:effectLst>
                <a:latin typeface="Arial"/>
                <a:cs typeface="Arial"/>
              </a:rPr>
              <a:t>בסיס המשקיעים,</a:t>
            </a:r>
          </a:p>
          <a:p>
            <a:pPr algn="ctr"/>
            <a:r>
              <a:rPr lang="he-IL" sz="3200" b="1" kern="10" dirty="0">
                <a:ln w="19050" cap="sq">
                  <a:solidFill>
                    <a:srgbClr val="C0C0C0"/>
                  </a:solidFill>
                  <a:round/>
                  <a:headEnd type="none" w="sm" len="sm"/>
                  <a:tailEnd type="none" w="sm" len="sm"/>
                </a:ln>
                <a:solidFill>
                  <a:srgbClr val="FF9900"/>
                </a:solidFill>
                <a:effectLst>
                  <a:outerShdw dist="35921" dir="2700000" algn="ctr" rotWithShape="0">
                    <a:srgbClr val="990000"/>
                  </a:outerShdw>
                </a:effectLst>
                <a:latin typeface="Arial"/>
                <a:cs typeface="Arial"/>
              </a:rPr>
              <a:t>הגדלת מחזורי המסחר ועליית שווי החברה</a:t>
            </a:r>
          </a:p>
          <a:p>
            <a:endParaRPr lang="he-IL" altLang="he-IL" b="1" dirty="0" smtClean="0">
              <a:solidFill>
                <a:srgbClr val="0070C0"/>
              </a:solidFill>
            </a:endParaRPr>
          </a:p>
          <a:p>
            <a:endParaRPr lang="he-IL" dirty="0"/>
          </a:p>
        </p:txBody>
      </p:sp>
    </p:spTree>
    <p:extLst>
      <p:ext uri="{BB962C8B-B14F-4D97-AF65-F5344CB8AC3E}">
        <p14:creationId xmlns:p14="http://schemas.microsoft.com/office/powerpoint/2010/main" val="168175785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404664"/>
            <a:ext cx="7772400" cy="871737"/>
          </a:xfrm>
        </p:spPr>
        <p:txBody>
          <a:bodyPr/>
          <a:lstStyle/>
          <a:p>
            <a:pPr algn="ctr"/>
            <a:r>
              <a:rPr lang="he-IL" sz="4400" dirty="0" smtClean="0"/>
              <a:t>היתרונות למשקיעים </a:t>
            </a:r>
            <a:endParaRPr lang="he-IL" sz="4400" dirty="0"/>
          </a:p>
        </p:txBody>
      </p:sp>
      <p:sp>
        <p:nvSpPr>
          <p:cNvPr id="3" name="כותרת משנה 2"/>
          <p:cNvSpPr>
            <a:spLocks noGrp="1"/>
          </p:cNvSpPr>
          <p:nvPr>
            <p:ph type="subTitle" idx="1"/>
          </p:nvPr>
        </p:nvSpPr>
        <p:spPr>
          <a:xfrm>
            <a:off x="683568" y="1700808"/>
            <a:ext cx="8064896" cy="2544688"/>
          </a:xfrm>
        </p:spPr>
        <p:txBody>
          <a:bodyPr>
            <a:normAutofit fontScale="92500" lnSpcReduction="10000"/>
          </a:bodyPr>
          <a:lstStyle/>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נגישות.</a:t>
            </a:r>
            <a:endParaRPr lang="en-US" altLang="en-US" sz="3200" b="1" dirty="0">
              <a:solidFill>
                <a:schemeClr val="tx1"/>
              </a:solidFill>
              <a:latin typeface="Arial" pitchFamily="34" charset="0"/>
            </a:endParaRPr>
          </a:p>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עמלות מסחר נמוכות.</a:t>
            </a:r>
            <a:endParaRPr lang="en-US" altLang="en-US" sz="3200" b="1" dirty="0">
              <a:solidFill>
                <a:schemeClr val="tx1"/>
              </a:solidFill>
              <a:latin typeface="Arial" pitchFamily="34" charset="0"/>
            </a:endParaRPr>
          </a:p>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שעות מסחר נוחות.</a:t>
            </a:r>
            <a:endParaRPr lang="en-US" altLang="en-US" sz="3200" b="1" dirty="0">
              <a:solidFill>
                <a:schemeClr val="tx1"/>
              </a:solidFill>
              <a:latin typeface="Arial" pitchFamily="34" charset="0"/>
            </a:endParaRPr>
          </a:p>
          <a:p>
            <a:pPr>
              <a:lnSpc>
                <a:spcPct val="130000"/>
              </a:lnSpc>
              <a:spcBef>
                <a:spcPct val="15000"/>
              </a:spcBef>
              <a:buClr>
                <a:srgbClr val="FFCC66"/>
              </a:buClr>
              <a:buFont typeface="Wingdings" pitchFamily="2" charset="2"/>
              <a:buChar char="§"/>
            </a:pPr>
            <a:r>
              <a:rPr lang="he-IL" altLang="en-US" sz="3200" b="1" dirty="0">
                <a:solidFill>
                  <a:schemeClr val="tx1"/>
                </a:solidFill>
                <a:latin typeface="Arial" pitchFamily="34" charset="0"/>
              </a:rPr>
              <a:t>גיוון תיק ההשקעות בבורסה בתל-אביב.</a:t>
            </a:r>
            <a:endParaRPr lang="en-US" altLang="en-US" sz="3200" b="1" dirty="0">
              <a:solidFill>
                <a:schemeClr val="tx1"/>
              </a:solidFill>
              <a:latin typeface="Arial" pitchFamily="34" charset="0"/>
            </a:endParaRPr>
          </a:p>
          <a:p>
            <a:endParaRPr lang="he-IL" dirty="0">
              <a:solidFill>
                <a:schemeClr val="tx1"/>
              </a:solidFill>
            </a:endParaRPr>
          </a:p>
        </p:txBody>
      </p:sp>
    </p:spTree>
    <p:extLst>
      <p:ext uri="{BB962C8B-B14F-4D97-AF65-F5344CB8AC3E}">
        <p14:creationId xmlns:p14="http://schemas.microsoft.com/office/powerpoint/2010/main" val="413336677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b="1" u="sng" dirty="0"/>
              <a:t>יתרונות לציבור המשקיעים: </a:t>
            </a:r>
            <a:r>
              <a:rPr lang="en-US" dirty="0"/>
              <a:t/>
            </a:r>
            <a:br>
              <a:rPr lang="en-US" dirty="0"/>
            </a:br>
            <a:endParaRPr lang="he-IL" dirty="0"/>
          </a:p>
        </p:txBody>
      </p:sp>
      <p:sp>
        <p:nvSpPr>
          <p:cNvPr id="3" name="מציין מיקום תוכן 2"/>
          <p:cNvSpPr>
            <a:spLocks noGrp="1"/>
          </p:cNvSpPr>
          <p:nvPr>
            <p:ph idx="1"/>
          </p:nvPr>
        </p:nvSpPr>
        <p:spPr/>
        <p:txBody>
          <a:bodyPr>
            <a:normAutofit fontScale="62500" lnSpcReduction="20000"/>
          </a:bodyPr>
          <a:lstStyle/>
          <a:p>
            <a:pPr lvl="0"/>
            <a:r>
              <a:rPr lang="he-IL" u="sng" dirty="0" smtClean="0"/>
              <a:t>עמלות </a:t>
            </a:r>
            <a:r>
              <a:rPr lang="he-IL" u="sng" dirty="0"/>
              <a:t>המסחר </a:t>
            </a:r>
            <a:r>
              <a:rPr lang="he-IL" u="sng" dirty="0" smtClean="0"/>
              <a:t>וסליקה </a:t>
            </a:r>
            <a:r>
              <a:rPr lang="he-IL" u="sng" dirty="0"/>
              <a:t>נמוכות</a:t>
            </a:r>
            <a:r>
              <a:rPr lang="he-IL" dirty="0"/>
              <a:t>- עמלות המחר וסליקה בת"א הן נמוכות מאוד בהשוואה לעליות בחו"ל זאת בגלל שיעור עמלות נמוך יותר, שגובים הבנקים הבוקרים בת"א, בגלל אי הצורך לשלם עמלות לברוקרים בחו"ל, בגלל העדר </a:t>
            </a:r>
            <a:r>
              <a:rPr lang="he-IL" dirty="0" smtClean="0"/>
              <a:t>מרווח </a:t>
            </a:r>
            <a:r>
              <a:rPr lang="he-IL" dirty="0"/>
              <a:t>(</a:t>
            </a:r>
            <a:r>
              <a:rPr lang="en-US" dirty="0"/>
              <a:t>(Spread</a:t>
            </a:r>
            <a:r>
              <a:rPr lang="he-IL" dirty="0"/>
              <a:t> של עושי שוק בין שער הקניה לבין שער המכירה ובגלל העדר הצורך להמיר ₪  למט"ח ומט"ח לש"ח. </a:t>
            </a:r>
            <a:endParaRPr lang="en-US" dirty="0"/>
          </a:p>
          <a:p>
            <a:r>
              <a:rPr lang="he-IL" dirty="0"/>
              <a:t>יתרון זה בולט במיוחד בחברות שמחיר המניה שלהן נמוך יחסית, לאחר </a:t>
            </a:r>
            <a:r>
              <a:rPr lang="he-IL" dirty="0" smtClean="0"/>
              <a:t>שבארה"ב הוחל לגבות עמלות בסנטים.</a:t>
            </a:r>
            <a:endParaRPr lang="en-US" dirty="0" smtClean="0"/>
          </a:p>
          <a:p>
            <a:r>
              <a:rPr lang="en-US" dirty="0" smtClean="0"/>
              <a:t> </a:t>
            </a:r>
          </a:p>
          <a:p>
            <a:pPr lvl="0"/>
            <a:r>
              <a:rPr lang="he-IL" u="sng" dirty="0" smtClean="0"/>
              <a:t>משך </a:t>
            </a:r>
            <a:r>
              <a:rPr lang="he-IL" u="sng" dirty="0"/>
              <a:t>המסחר</a:t>
            </a:r>
            <a:r>
              <a:rPr lang="he-IL" dirty="0"/>
              <a:t>-רישום כפול מכפיל את משך יום המסחר ומאריך את שבוע נמסחר ביום נוסף.</a:t>
            </a:r>
            <a:endParaRPr lang="en-US" dirty="0"/>
          </a:p>
          <a:p>
            <a:r>
              <a:rPr lang="he-IL" dirty="0"/>
              <a:t>יתר על כן, בגלל פער השעות ביו ארה"ב וישראל ניתן לבצע עסקאות בת"א בשעות בנוחות למשקיעים המוסדיים מאירופה ולמשקיעים הישראלים. כמו כן מתאפשר כמובן מסחר ביום ראשון ובחגי אומות העולם.</a:t>
            </a:r>
            <a:endParaRPr lang="en-US" dirty="0"/>
          </a:p>
          <a:p>
            <a:r>
              <a:rPr lang="he-IL" dirty="0"/>
              <a:t> </a:t>
            </a:r>
            <a:endParaRPr lang="en-US" dirty="0"/>
          </a:p>
          <a:p>
            <a:pPr lvl="0"/>
            <a:r>
              <a:rPr lang="he-IL" dirty="0"/>
              <a:t> </a:t>
            </a:r>
            <a:r>
              <a:rPr lang="he-IL" u="sng" dirty="0"/>
              <a:t>סליקה מהירה-</a:t>
            </a:r>
            <a:r>
              <a:rPr lang="he-IL" dirty="0"/>
              <a:t> ביום שבו מתבצע המסחר מתעדכנים חשבון ניירות הערך של הלקוח וחשבונו הכספי, בסוף אותו יום. המשקיעים הישראלים רגילים לסליקה המהירה הזאת, מה גם שיש בה נוחות רבה לעומת המצב בארה"ב, בו הסליקה המהירה הזאת, מתבצעת רק אחרי 3 ימים.</a:t>
            </a:r>
            <a:endParaRPr lang="en-US" dirty="0"/>
          </a:p>
          <a:p>
            <a:pPr lvl="0"/>
            <a:r>
              <a:rPr lang="he-IL" u="sng" dirty="0"/>
              <a:t>הקלות בחסימה</a:t>
            </a:r>
            <a:r>
              <a:rPr lang="he-IL" dirty="0"/>
              <a:t>- בהקצאת פרטיות מסוימות כללי החסימה בבורסה בת"א מקלים בהשוואה לכללי החסימה בארה"ב , כך שניתן למכור את המניות בתל אביב ללא מגבלות , בעוד שבארה"ב מכירתן רק בכפוף למגבלות 144 </a:t>
            </a:r>
            <a:r>
              <a:rPr lang="en-US" dirty="0"/>
              <a:t>RULE</a:t>
            </a:r>
            <a:r>
              <a:rPr lang="he-IL" dirty="0"/>
              <a:t>.</a:t>
            </a:r>
            <a:endParaRPr lang="en-US" dirty="0"/>
          </a:p>
          <a:p>
            <a:r>
              <a:rPr lang="he-IL" dirty="0"/>
              <a:t> </a:t>
            </a:r>
            <a:endParaRPr lang="en-US" dirty="0"/>
          </a:p>
          <a:p>
            <a:r>
              <a:rPr lang="he-IL" dirty="0"/>
              <a:t> </a:t>
            </a:r>
            <a:endParaRPr lang="en-US" dirty="0"/>
          </a:p>
          <a:p>
            <a:r>
              <a:rPr lang="he-IL" b="1" u="sng" dirty="0"/>
              <a:t>החשיבות לתעשיית ניירות הערך בישראל:</a:t>
            </a:r>
            <a:endParaRPr lang="en-US" dirty="0"/>
          </a:p>
          <a:p>
            <a:r>
              <a:rPr lang="he-IL" dirty="0"/>
              <a:t> </a:t>
            </a:r>
            <a:endParaRPr lang="en-US" dirty="0"/>
          </a:p>
          <a:p>
            <a:r>
              <a:rPr lang="he-IL" u="sng" dirty="0"/>
              <a:t>מחזור המסחר ואיכות החברות</a:t>
            </a:r>
            <a:r>
              <a:rPr lang="he-IL" dirty="0"/>
              <a:t>- המסחר הדואלי יגדיל את היקף הפעילות של תעשיית ניירות הערך בישראל ואת היצע החברות הגדולות והאיכותיות . הגידול בפעילות ,כולל של משקיעים זרים, צפוי להתרחב לכלל ביירות הערך הנסחרים.</a:t>
            </a:r>
            <a:endParaRPr lang="en-US" dirty="0"/>
          </a:p>
          <a:p>
            <a:endParaRPr lang="he-IL" dirty="0"/>
          </a:p>
        </p:txBody>
      </p:sp>
    </p:spTree>
    <p:extLst>
      <p:ext uri="{BB962C8B-B14F-4D97-AF65-F5344CB8AC3E}">
        <p14:creationId xmlns:p14="http://schemas.microsoft.com/office/powerpoint/2010/main" val="377585727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316632"/>
            <a:ext cx="8229600" cy="1600200"/>
          </a:xfrm>
        </p:spPr>
        <p:txBody>
          <a:bodyPr>
            <a:normAutofit/>
          </a:bodyPr>
          <a:lstStyle/>
          <a:p>
            <a:pPr algn="ctr"/>
            <a:r>
              <a:rPr lang="he-IL" b="1" u="sng" dirty="0"/>
              <a:t>חסרונות ובעיות:</a:t>
            </a:r>
            <a:r>
              <a:rPr lang="en-US" dirty="0"/>
              <a:t/>
            </a:r>
            <a:br>
              <a:rPr lang="en-US" dirty="0"/>
            </a:br>
            <a:endParaRPr lang="he-IL" dirty="0"/>
          </a:p>
        </p:txBody>
      </p:sp>
      <p:sp>
        <p:nvSpPr>
          <p:cNvPr id="3" name="מציין מיקום תוכן 2"/>
          <p:cNvSpPr>
            <a:spLocks noGrp="1"/>
          </p:cNvSpPr>
          <p:nvPr>
            <p:ph idx="1"/>
          </p:nvPr>
        </p:nvSpPr>
        <p:spPr>
          <a:xfrm>
            <a:off x="457200" y="1340768"/>
            <a:ext cx="8363272" cy="5114040"/>
          </a:xfrm>
        </p:spPr>
        <p:txBody>
          <a:bodyPr>
            <a:noAutofit/>
          </a:bodyPr>
          <a:lstStyle/>
          <a:p>
            <a:r>
              <a:rPr lang="he-IL" sz="1100" dirty="0"/>
              <a:t> </a:t>
            </a:r>
            <a:endParaRPr lang="en-US" sz="1100" dirty="0"/>
          </a:p>
          <a:p>
            <a:r>
              <a:rPr lang="he-IL" sz="1100" dirty="0"/>
              <a:t>חוק הרישום הכפול שנכנס לתוקפו לפני כ-11 שנים, אכן גרם למחצית מהחברות הישראליות הנסחרות בשוק ההון האמריקני חרשום את מניותיהן למסחר גם בשוק המקומי. אולם ספק רב אם הוא טומן בחובו רק יתרונות ,עבור המשקיע  הקטן שרוצה להיחשף לחברות  הישראליות שנסחרות מעבר לים.</a:t>
            </a:r>
            <a:endParaRPr lang="en-US" sz="1100" dirty="0"/>
          </a:p>
          <a:p>
            <a:r>
              <a:rPr lang="he-IL" sz="1100" dirty="0"/>
              <a:t>חוק הרישום הכפול חגג כבר עשור לקיומו .למרות השיווק הרב לו הוא זוכה, מי שבעיקר מרוויח ממנו הן החברות עצמן ופחות המשקיע הקטן.</a:t>
            </a:r>
            <a:endParaRPr lang="en-US" sz="1100" dirty="0"/>
          </a:p>
          <a:p>
            <a:r>
              <a:rPr lang="he-IL" sz="1100" dirty="0"/>
              <a:t> </a:t>
            </a:r>
            <a:endParaRPr lang="en-US" sz="1100" dirty="0"/>
          </a:p>
          <a:p>
            <a:pPr lvl="0"/>
            <a:r>
              <a:rPr lang="he-IL" sz="1100" dirty="0"/>
              <a:t>חוק הרישום הכפול יוצר בעיה מהותית שעלולה לפגוע במשקיע הקטן. מכיוון שהחברות הדואליות אינן כפופת לרגולטור הישראלי, הן אינן מחויבות להגיב כאשר " מידע צופה פני עתיד" כפי שמוגדר ע"י דולף לתקשורת הכלכלית בארץ ומשפיע על המסחר במניות.</a:t>
            </a:r>
            <a:endParaRPr lang="en-US" sz="1100" dirty="0"/>
          </a:p>
          <a:p>
            <a:r>
              <a:rPr lang="he-IL" sz="1100" dirty="0"/>
              <a:t>המשקיע הקטן שזכותו לדעת האם נכון או לא , לא יקבל תגובה מהחברה מכיוון שזו אינה מחויבת להגיב.</a:t>
            </a:r>
            <a:endParaRPr lang="en-US" sz="1100" dirty="0"/>
          </a:p>
          <a:p>
            <a:r>
              <a:rPr lang="he-IL" sz="1100" dirty="0"/>
              <a:t> </a:t>
            </a:r>
            <a:endParaRPr lang="en-US" sz="1100" dirty="0"/>
          </a:p>
          <a:p>
            <a:pPr lvl="0"/>
            <a:r>
              <a:rPr lang="he-IL" sz="1100" dirty="0"/>
              <a:t>המניה נמחקת עמלת המכירה עולה-כשמניה דואלית נמחקת מהסחר בשוק המקומי, יש למשקיע בה שלושה חודשיים להחליט האם הוא רוצה למכור אותה בשוק כאן או לוותר לאחר המכירה עם המינה שנסחרת בחו"ל. אם יחליט להישאר עם המניה ייאלץ לשלם ברגע מכירתה במסחר בחו"ל עמלת מכירה גובהה יותר מזו שהיה משלם אילו נסחרה בארץ.</a:t>
            </a:r>
            <a:endParaRPr lang="en-US" sz="1100" dirty="0"/>
          </a:p>
          <a:p>
            <a:pPr lvl="0"/>
            <a:r>
              <a:rPr lang="he-IL" sz="1100" dirty="0"/>
              <a:t>האנליזה המקומית לא מספיק טובה- יתרון תאורטי הוא שבתי השקעות מקומיים מתחילים לכסות את המניה הדואלית, אך זה לא בהכרח יתרון והסבר לכך הוא שמשקיעי סמול-אפ אמריקאים מתמודדים עם מספר קטן יותר של מניות ולכן רמת האנליזה שלהם הרבה יותר טובה ממקביליהם בישראל. האנליסטים בארץ יותר כללים ופחות ממוקדים על החברה או סקטור. ייתכן מצב שבחברת קרנות נאמנות  גדולה בעולם יש אנליסט שמתמחה בענף של חברה מסוימת ולפעמים הוא יודע הרבה יותר ממנכ"ל החברה על מה שקורה בענף. בארץ אין מדבר כזה, לכן המשקיעים האמריקנים באופן יחסי יותר כחמים מהישראלים בבואם להבין את החברה.</a:t>
            </a:r>
            <a:endParaRPr lang="en-US" sz="1100" dirty="0"/>
          </a:p>
          <a:p>
            <a:pPr lvl="0"/>
            <a:r>
              <a:rPr lang="he-IL" sz="1100" dirty="0"/>
              <a:t>המחזורים גדלים אך לא מספיק גדולים- אין ספק שהרישום הכפול תורם לגידול במחזורי המסחר במניות הדואליות, אך רוב המסחר בהן עדיין מתבצע בשוק האמריקני</a:t>
            </a:r>
            <a:r>
              <a:rPr lang="he-IL" sz="1100" dirty="0" smtClean="0"/>
              <a:t>. לעיתים </a:t>
            </a:r>
            <a:r>
              <a:rPr lang="he-IL" sz="1100" dirty="0"/>
              <a:t>הגידול איננו מספיק כדי לגרום לעובדי החברה לממש אופציות למניות בארץ. הגידול במחזורי המסחר- אם אכן קורה- הוא פועל יוצא של כניסת המניות למדדים ומסחר במוצרים מבוססי מדדים.</a:t>
            </a:r>
            <a:endParaRPr lang="en-US" sz="1100" dirty="0"/>
          </a:p>
          <a:p>
            <a:r>
              <a:rPr lang="he-IL" sz="1100" dirty="0"/>
              <a:t>כשהקטנה רוצה להפוך לדגולה- רוב החברות שמבצעות רישום כפול הן חברות יחסית קטנות עד בינוניות, שלא זוכות לתשומת לב רבה בשוק ההון האמריקני </a:t>
            </a:r>
            <a:r>
              <a:rPr lang="he-IL" sz="1100" dirty="0" smtClean="0"/>
              <a:t>המעוניינות </a:t>
            </a:r>
            <a:r>
              <a:rPr lang="he-IL" sz="1100" dirty="0"/>
              <a:t>להגדיל את חשיפתן לציבור המשקיעים מוסדיים מקומיים  אך יהיו שיראו בכך יתרון תאורטי-בכירי חברות ישראליות בעלות ותק במסחר בשוק המקומי והדואלי לא ממהרים להצהיר כי החברות לא היו מסתדרות </a:t>
            </a:r>
            <a:r>
              <a:rPr lang="he-IL" sz="1100" dirty="0" smtClean="0"/>
              <a:t>בלעדי </a:t>
            </a:r>
            <a:r>
              <a:rPr lang="he-IL" sz="1100" dirty="0"/>
              <a:t>חוק זה אלא טוענים שהיו משקיעים ישראלים גם לפני הרישום הכפול. בעידן האינטרנט לא בטוח שרישום כפול מאפשר למשקיע הקטן לדעת יותר על החברה.</a:t>
            </a:r>
          </a:p>
        </p:txBody>
      </p:sp>
    </p:spTree>
    <p:extLst>
      <p:ext uri="{BB962C8B-B14F-4D97-AF65-F5344CB8AC3E}">
        <p14:creationId xmlns:p14="http://schemas.microsoft.com/office/powerpoint/2010/main" val="309572677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2102991"/>
            <a:ext cx="8062912" cy="1470025"/>
          </a:xfrm>
        </p:spPr>
        <p:txBody>
          <a:bodyPr/>
          <a:lstStyle/>
          <a:p>
            <a:r>
              <a:rPr lang="he-IL" dirty="0" smtClean="0"/>
              <a:t>מי יכול? רישום כפול - הכללים</a:t>
            </a:r>
            <a:endParaRPr lang="he-IL" dirty="0"/>
          </a:p>
        </p:txBody>
      </p:sp>
      <p:sp>
        <p:nvSpPr>
          <p:cNvPr id="3" name="כותרת משנה 2"/>
          <p:cNvSpPr>
            <a:spLocks noGrp="1"/>
          </p:cNvSpPr>
          <p:nvPr>
            <p:ph type="subTitle" idx="1"/>
          </p:nvPr>
        </p:nvSpPr>
        <p:spPr/>
        <p:txBody>
          <a:bodyPr>
            <a:noAutofit/>
          </a:bodyPr>
          <a:lstStyle/>
          <a:p>
            <a:pPr algn="ctr">
              <a:spcAft>
                <a:spcPct val="0"/>
              </a:spcAft>
              <a:buClr>
                <a:srgbClr val="FFCC66"/>
              </a:buClr>
              <a:buFont typeface="Wingdings" pitchFamily="2" charset="2"/>
              <a:buChar char="§"/>
            </a:pPr>
            <a:endParaRPr lang="en-US" altLang="en-US" sz="1800" b="1" dirty="0">
              <a:solidFill>
                <a:schemeClr val="bg1"/>
              </a:solidFill>
            </a:endParaRPr>
          </a:p>
          <a:p>
            <a:pPr lvl="1">
              <a:spcAft>
                <a:spcPct val="0"/>
              </a:spcAft>
              <a:buClr>
                <a:srgbClr val="FFCC66"/>
              </a:buClr>
              <a:buFont typeface="Wingdings" pitchFamily="2" charset="2"/>
              <a:buChar char="§"/>
            </a:pPr>
            <a:r>
              <a:rPr lang="he-IL" altLang="en-US" sz="1800" b="1" dirty="0">
                <a:solidFill>
                  <a:schemeClr val="bg1"/>
                </a:solidFill>
              </a:rPr>
              <a:t>חברות הרשומות למסחר באחת הבורסות בארה”ב או ברשימה הראשית בבורסה של לונדון מזה שנה לפחות, או חברות, כאמור, בעלות שווי שוק של 150 מיליון $ לפחות.</a:t>
            </a:r>
          </a:p>
          <a:p>
            <a:pPr lvl="1">
              <a:spcAft>
                <a:spcPct val="0"/>
              </a:spcAft>
              <a:buClr>
                <a:srgbClr val="FFCC66"/>
              </a:buClr>
              <a:buFont typeface="Wingdings" pitchFamily="2" charset="2"/>
              <a:buChar char="§"/>
            </a:pPr>
            <a:endParaRPr lang="he-IL" altLang="en-US" sz="1800" b="1" dirty="0">
              <a:solidFill>
                <a:schemeClr val="bg1"/>
              </a:solidFill>
            </a:endParaRPr>
          </a:p>
          <a:p>
            <a:pPr lvl="1">
              <a:spcAft>
                <a:spcPct val="0"/>
              </a:spcAft>
              <a:buClr>
                <a:srgbClr val="FFCC66"/>
              </a:buClr>
              <a:buFont typeface="Wingdings" pitchFamily="2" charset="2"/>
              <a:buChar char="§"/>
            </a:pPr>
            <a:r>
              <a:rPr lang="he-IL" altLang="en-US" sz="1800" b="1" dirty="0">
                <a:solidFill>
                  <a:schemeClr val="bg1"/>
                </a:solidFill>
              </a:rPr>
              <a:t> לגבי חברות הנסחרות ב- </a:t>
            </a:r>
            <a:r>
              <a:rPr lang="en-US" altLang="en-US" sz="1800" b="1" dirty="0">
                <a:solidFill>
                  <a:schemeClr val="bg1"/>
                </a:solidFill>
              </a:rPr>
              <a:t>Nasdaq Capital Market</a:t>
            </a:r>
            <a:r>
              <a:rPr lang="he-IL" altLang="en-US" sz="1800" b="1" dirty="0">
                <a:solidFill>
                  <a:schemeClr val="bg1"/>
                </a:solidFill>
              </a:rPr>
              <a:t> נדרש בנוסף שווי שוק מינימלי של 135 מיליון ₪ בעת הרישום בת"א.</a:t>
            </a:r>
          </a:p>
          <a:p>
            <a:pPr lvl="1">
              <a:spcAft>
                <a:spcPct val="0"/>
              </a:spcAft>
              <a:buClr>
                <a:srgbClr val="FFCC66"/>
              </a:buClr>
              <a:buFont typeface="Wingdings" pitchFamily="2" charset="2"/>
              <a:buChar char="§"/>
            </a:pPr>
            <a:endParaRPr lang="he-IL" altLang="en-US" sz="1800" b="1" dirty="0">
              <a:solidFill>
                <a:schemeClr val="bg1"/>
              </a:solidFill>
            </a:endParaRPr>
          </a:p>
          <a:p>
            <a:pPr lvl="1">
              <a:spcAft>
                <a:spcPct val="0"/>
              </a:spcAft>
              <a:buClr>
                <a:srgbClr val="FFCC66"/>
              </a:buClr>
              <a:buFont typeface="Wingdings" pitchFamily="2" charset="2"/>
              <a:buChar char="§"/>
            </a:pPr>
            <a:r>
              <a:rPr lang="he-IL" altLang="en-US" sz="1800" b="1" dirty="0">
                <a:solidFill>
                  <a:schemeClr val="bg1"/>
                </a:solidFill>
              </a:rPr>
              <a:t>תנאי נוסף, לכל החברות, קיומו של סוג מניות אחד בהון המונפק של החברה.</a:t>
            </a:r>
            <a:endParaRPr lang="en-US" altLang="en-US" sz="1800" b="1" dirty="0">
              <a:solidFill>
                <a:schemeClr val="bg1"/>
              </a:solidFill>
            </a:endParaRPr>
          </a:p>
          <a:p>
            <a:pPr algn="ctr"/>
            <a:endParaRPr lang="he-IL" sz="1800" b="1" dirty="0">
              <a:solidFill>
                <a:schemeClr val="bg1"/>
              </a:solidFill>
            </a:endParaRPr>
          </a:p>
        </p:txBody>
      </p:sp>
    </p:spTree>
    <p:extLst>
      <p:ext uri="{BB962C8B-B14F-4D97-AF65-F5344CB8AC3E}">
        <p14:creationId xmlns:p14="http://schemas.microsoft.com/office/powerpoint/2010/main" val="456333090"/>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043608" y="260648"/>
            <a:ext cx="6912768" cy="822505"/>
          </a:xfrm>
        </p:spPr>
        <p:txBody>
          <a:bodyPr>
            <a:normAutofit fontScale="90000"/>
          </a:bodyPr>
          <a:lstStyle/>
          <a:p>
            <a:r>
              <a:rPr lang="he-IL" dirty="0" smtClean="0"/>
              <a:t>רישום כפול - הכללים</a:t>
            </a:r>
            <a:endParaRPr lang="he-IL" dirty="0"/>
          </a:p>
        </p:txBody>
      </p:sp>
      <p:sp>
        <p:nvSpPr>
          <p:cNvPr id="3" name="כותרת משנה 2"/>
          <p:cNvSpPr>
            <a:spLocks noGrp="1"/>
          </p:cNvSpPr>
          <p:nvPr>
            <p:ph type="subTitle" idx="1"/>
          </p:nvPr>
        </p:nvSpPr>
        <p:spPr>
          <a:xfrm>
            <a:off x="539552" y="1268760"/>
            <a:ext cx="8062912" cy="5256584"/>
          </a:xfrm>
        </p:spPr>
        <p:txBody>
          <a:bodyPr>
            <a:normAutofit/>
          </a:bodyPr>
          <a:lstStyle/>
          <a:p>
            <a:pPr algn="just">
              <a:spcBef>
                <a:spcPct val="15000"/>
              </a:spcBef>
              <a:buClr>
                <a:srgbClr val="FFCC66"/>
              </a:buClr>
              <a:buFont typeface="Wingdings" pitchFamily="2" charset="2"/>
              <a:buChar char="§"/>
            </a:pPr>
            <a:r>
              <a:rPr lang="he-IL" altLang="en-US" sz="1800" b="1" dirty="0">
                <a:solidFill>
                  <a:schemeClr val="tx1"/>
                </a:solidFill>
                <a:latin typeface="Arial" pitchFamily="34" charset="0"/>
              </a:rPr>
              <a:t>איך נרשמים למסחר בבורסה?</a:t>
            </a:r>
          </a:p>
          <a:p>
            <a:pPr algn="just">
              <a:spcBef>
                <a:spcPct val="15000"/>
              </a:spcBef>
              <a:buClr>
                <a:srgbClr val="FFCC66"/>
              </a:buClr>
              <a:buFont typeface="Wingdings" pitchFamily="2" charset="2"/>
              <a:buChar char="§"/>
            </a:pPr>
            <a:endParaRPr lang="en-US" altLang="en-US" sz="1800" b="1" dirty="0">
              <a:solidFill>
                <a:schemeClr val="tx1"/>
              </a:solidFill>
              <a:latin typeface="Arial" pitchFamily="34" charset="0"/>
            </a:endParaRPr>
          </a:p>
          <a:p>
            <a:pPr lvl="1" algn="just">
              <a:spcBef>
                <a:spcPct val="15000"/>
              </a:spcBef>
              <a:buClr>
                <a:srgbClr val="FFCC66"/>
              </a:buClr>
              <a:buFont typeface="Wingdings" pitchFamily="2" charset="2"/>
              <a:buChar char="§"/>
            </a:pPr>
            <a:r>
              <a:rPr lang="he-IL" altLang="en-US" sz="1800" b="1" dirty="0">
                <a:solidFill>
                  <a:schemeClr val="tx1"/>
                </a:solidFill>
                <a:latin typeface="Arial" pitchFamily="34" charset="0"/>
              </a:rPr>
              <a:t>מפרסמים מסמך רישום פשוט, הכולל פרטים טכניים בלבד.</a:t>
            </a:r>
          </a:p>
          <a:p>
            <a:pPr lvl="1" algn="just">
              <a:spcBef>
                <a:spcPct val="15000"/>
              </a:spcBef>
              <a:buClr>
                <a:srgbClr val="FFCC66"/>
              </a:buClr>
              <a:buFont typeface="Wingdings" pitchFamily="2" charset="2"/>
              <a:buChar char="§"/>
            </a:pPr>
            <a:endParaRPr lang="he-IL" altLang="en-US" sz="1800" b="1" dirty="0">
              <a:solidFill>
                <a:schemeClr val="tx1"/>
              </a:solidFill>
              <a:latin typeface="Arial" pitchFamily="34" charset="0"/>
            </a:endParaRPr>
          </a:p>
          <a:p>
            <a:pPr lvl="1" algn="just">
              <a:spcBef>
                <a:spcPct val="15000"/>
              </a:spcBef>
              <a:buClr>
                <a:srgbClr val="FFCC66"/>
              </a:buClr>
              <a:buFont typeface="Wingdings" pitchFamily="2" charset="2"/>
              <a:buChar char="§"/>
            </a:pPr>
            <a:r>
              <a:rPr lang="he-IL" altLang="en-US" sz="1800" b="1" u="sng" dirty="0">
                <a:solidFill>
                  <a:schemeClr val="tx1"/>
                </a:solidFill>
                <a:latin typeface="Arial" pitchFamily="34" charset="0"/>
              </a:rPr>
              <a:t>לחברות בבורסות בארה"ב</a:t>
            </a:r>
            <a:r>
              <a:rPr lang="he-IL" altLang="en-US" sz="1800" b="1" dirty="0">
                <a:solidFill>
                  <a:schemeClr val="tx1"/>
                </a:solidFill>
                <a:latin typeface="Arial" pitchFamily="34" charset="0"/>
              </a:rPr>
              <a:t> - מצרפים למסמך הרישום את הדו”ח התקופתי האחרון שהוגש בארה”ב ועותק מהדיווחים שפורסמו מאז פרסום הדו”ח התקופתי. (אם טרם חלה חובת פרסום דו”ח תקופתי יצורף התשקיף ששימש להנפקה הראשונה בארה”ב) .</a:t>
            </a:r>
          </a:p>
          <a:p>
            <a:pPr lvl="1" algn="just">
              <a:spcBef>
                <a:spcPct val="15000"/>
              </a:spcBef>
              <a:buClr>
                <a:srgbClr val="FFCC66"/>
              </a:buClr>
              <a:buFont typeface="Wingdings" pitchFamily="2" charset="2"/>
              <a:buChar char="§"/>
            </a:pPr>
            <a:endParaRPr lang="he-IL" altLang="en-US" sz="1800" b="1" dirty="0">
              <a:solidFill>
                <a:schemeClr val="tx1"/>
              </a:solidFill>
              <a:latin typeface="Arial" pitchFamily="34" charset="0"/>
            </a:endParaRPr>
          </a:p>
          <a:p>
            <a:pPr lvl="1" algn="just">
              <a:spcBef>
                <a:spcPct val="15000"/>
              </a:spcBef>
              <a:buClr>
                <a:srgbClr val="FFCC66"/>
              </a:buClr>
              <a:buFont typeface="Wingdings" pitchFamily="2" charset="2"/>
              <a:buChar char="§"/>
            </a:pPr>
            <a:r>
              <a:rPr lang="he-IL" altLang="en-US" sz="1800" b="1" dirty="0">
                <a:solidFill>
                  <a:schemeClr val="tx1"/>
                </a:solidFill>
                <a:latin typeface="Arial" pitchFamily="34" charset="0"/>
              </a:rPr>
              <a:t>אם פורסם תשקיף במהלך השנה שקדמה לשנת הדו”ח התקופתי או במועד המאוחר למועד הדו”ח התקופתי יצורף גם התשקיף למסמך הרישום.</a:t>
            </a:r>
          </a:p>
          <a:p>
            <a:pPr lvl="1" algn="just">
              <a:spcBef>
                <a:spcPct val="15000"/>
              </a:spcBef>
              <a:buClr>
                <a:srgbClr val="FFCC66"/>
              </a:buClr>
              <a:buFont typeface="Wingdings" pitchFamily="2" charset="2"/>
              <a:buChar char="§"/>
            </a:pPr>
            <a:endParaRPr lang="he-IL" altLang="en-US" sz="1800" b="1" dirty="0">
              <a:solidFill>
                <a:schemeClr val="tx1"/>
              </a:solidFill>
              <a:latin typeface="Arial" pitchFamily="34" charset="0"/>
            </a:endParaRPr>
          </a:p>
          <a:p>
            <a:pPr lvl="1" algn="just">
              <a:spcBef>
                <a:spcPct val="15000"/>
              </a:spcBef>
              <a:buClr>
                <a:srgbClr val="FFCC66"/>
              </a:buClr>
              <a:buFont typeface="Wingdings" pitchFamily="2" charset="2"/>
              <a:buChar char="§"/>
            </a:pPr>
            <a:r>
              <a:rPr lang="he-IL" altLang="en-US" sz="1800" b="1" u="sng" dirty="0">
                <a:solidFill>
                  <a:schemeClr val="tx1"/>
                </a:solidFill>
                <a:latin typeface="Arial" pitchFamily="34" charset="0"/>
              </a:rPr>
              <a:t>לחברות בבורסה בלונדון</a:t>
            </a:r>
            <a:r>
              <a:rPr lang="he-IL" altLang="en-US" sz="1800" b="1" dirty="0">
                <a:solidFill>
                  <a:schemeClr val="tx1"/>
                </a:solidFill>
                <a:latin typeface="Arial" pitchFamily="34" charset="0"/>
              </a:rPr>
              <a:t> - מצרפים למסמך הרישום את הדו"ח התקופתי האחרון שפורסם באנגליה ואת התשקיף האחרון, שאושר ע"י ה- </a:t>
            </a:r>
            <a:r>
              <a:rPr lang="en-US" altLang="en-US" sz="1800" b="1" dirty="0">
                <a:solidFill>
                  <a:schemeClr val="tx1"/>
                </a:solidFill>
                <a:latin typeface="Arial" pitchFamily="34" charset="0"/>
              </a:rPr>
              <a:t>UK listing Authority</a:t>
            </a:r>
            <a:r>
              <a:rPr lang="he-IL" altLang="en-US" sz="1800" b="1" dirty="0">
                <a:solidFill>
                  <a:schemeClr val="tx1"/>
                </a:solidFill>
                <a:latin typeface="Arial" pitchFamily="34" charset="0"/>
              </a:rPr>
              <a:t> (או דיווח מאוחר יותר הכולל גילוי זהה במהותו לגילוי בתשקיף, שאושר ע"י ה- </a:t>
            </a:r>
            <a:r>
              <a:rPr lang="en-US" altLang="en-US" sz="1800" b="1" dirty="0">
                <a:solidFill>
                  <a:schemeClr val="tx1"/>
                </a:solidFill>
                <a:latin typeface="Arial" pitchFamily="34" charset="0"/>
              </a:rPr>
              <a:t>U.K. Listing Authority</a:t>
            </a:r>
            <a:r>
              <a:rPr lang="he-IL" altLang="en-US" sz="1800" b="1" dirty="0">
                <a:solidFill>
                  <a:schemeClr val="tx1"/>
                </a:solidFill>
                <a:latin typeface="Arial" pitchFamily="34" charset="0"/>
              </a:rPr>
              <a:t>) וכן עותק מהדיווחים שפורסמו מאז פרסום הדו"ח התקופתי האחרון.</a:t>
            </a:r>
          </a:p>
          <a:p>
            <a:endParaRPr lang="he-IL" sz="1800" b="1" dirty="0">
              <a:solidFill>
                <a:schemeClr val="tx1"/>
              </a:solidFill>
            </a:endParaRPr>
          </a:p>
        </p:txBody>
      </p:sp>
    </p:spTree>
    <p:extLst>
      <p:ext uri="{BB962C8B-B14F-4D97-AF65-F5344CB8AC3E}">
        <p14:creationId xmlns:p14="http://schemas.microsoft.com/office/powerpoint/2010/main" val="969280170"/>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043608" y="260648"/>
            <a:ext cx="6912768" cy="822505"/>
          </a:xfrm>
        </p:spPr>
        <p:txBody>
          <a:bodyPr>
            <a:normAutofit fontScale="90000"/>
          </a:bodyPr>
          <a:lstStyle/>
          <a:p>
            <a:pPr algn="ctr"/>
            <a:r>
              <a:rPr lang="he-IL" b="1" u="sng" dirty="0"/>
              <a:t>מיסוי אופציות עובדים בחברות דואליות</a:t>
            </a:r>
            <a:endParaRPr lang="en-US" dirty="0"/>
          </a:p>
        </p:txBody>
      </p:sp>
      <p:sp>
        <p:nvSpPr>
          <p:cNvPr id="3" name="כותרת משנה 2"/>
          <p:cNvSpPr>
            <a:spLocks noGrp="1"/>
          </p:cNvSpPr>
          <p:nvPr>
            <p:ph type="subTitle" idx="1"/>
          </p:nvPr>
        </p:nvSpPr>
        <p:spPr>
          <a:xfrm>
            <a:off x="539552" y="1268760"/>
            <a:ext cx="8062912" cy="5256584"/>
          </a:xfrm>
        </p:spPr>
        <p:txBody>
          <a:bodyPr>
            <a:normAutofit fontScale="77500" lnSpcReduction="20000"/>
          </a:bodyPr>
          <a:lstStyle/>
          <a:p>
            <a:r>
              <a:rPr lang="he-IL" sz="1800" b="1" u="sng" dirty="0">
                <a:solidFill>
                  <a:schemeClr val="tx1"/>
                </a:solidFill>
              </a:rPr>
              <a:t>מיסוי אופציות עובדים בחברות דואליות</a:t>
            </a:r>
            <a:endParaRPr lang="en-US" sz="1800" b="1" dirty="0">
              <a:solidFill>
                <a:schemeClr val="tx1"/>
              </a:solidFill>
            </a:endParaRPr>
          </a:p>
          <a:p>
            <a:r>
              <a:rPr lang="he-IL" sz="1800" b="1" dirty="0">
                <a:solidFill>
                  <a:schemeClr val="tx1"/>
                </a:solidFill>
              </a:rPr>
              <a:t> </a:t>
            </a:r>
            <a:endParaRPr lang="en-US" sz="1800" b="1" dirty="0">
              <a:solidFill>
                <a:schemeClr val="tx1"/>
              </a:solidFill>
            </a:endParaRPr>
          </a:p>
          <a:p>
            <a:r>
              <a:rPr lang="he-IL" sz="1800" b="1" dirty="0">
                <a:solidFill>
                  <a:schemeClr val="tx1"/>
                </a:solidFill>
              </a:rPr>
              <a:t> </a:t>
            </a:r>
            <a:endParaRPr lang="en-US" sz="1800" b="1" dirty="0">
              <a:solidFill>
                <a:schemeClr val="tx1"/>
              </a:solidFill>
            </a:endParaRPr>
          </a:p>
          <a:p>
            <a:r>
              <a:rPr lang="he-IL" sz="1800" b="1" dirty="0">
                <a:solidFill>
                  <a:schemeClr val="tx1"/>
                </a:solidFill>
              </a:rPr>
              <a:t>ככלל, מדד ההתאמה לשם חישוב שווי ההטבה הריאלי בעת מימוש אופציות שהוקצו לעובדים הינו מדד המחירים לצרכן. יחד עם זאת רשות המיסים התירה, במקרים מסוימים לחברות הנסחרות בחו"ל בלבד, כי מדד ההתאמה יהיה השינוי בשערו היציג של המט"ח.</a:t>
            </a:r>
            <a:endParaRPr lang="en-US" sz="1800" b="1" dirty="0">
              <a:solidFill>
                <a:schemeClr val="tx1"/>
              </a:solidFill>
            </a:endParaRPr>
          </a:p>
          <a:p>
            <a:r>
              <a:rPr lang="he-IL" sz="1800" b="1" dirty="0">
                <a:solidFill>
                  <a:schemeClr val="tx1"/>
                </a:solidFill>
              </a:rPr>
              <a:t>הירידה המתמשכת השנים האחרונות של שערי החליפין של המטבעות הזרים בכלל ושל דולר בפרט ביחס לשקל, יצרה מצב בו בעת מימוש מניות של חברות דואליות הרשומות למסחר הן בבורסה בישראל והן בבורסה מחוץ לישראל, ואשר שערי מניותיהן נקובות גם במט"ח, השימוש במדד המחירים לצרכן, הגדיל במקרים מסוימים את שווי ההטבה הריאלי, מהסוג כהכנסת עבודה וכפועל יוצא גם את חבות נמס של העובד.</a:t>
            </a:r>
            <a:endParaRPr lang="en-US" sz="1800" b="1" dirty="0">
              <a:solidFill>
                <a:schemeClr val="tx1"/>
              </a:solidFill>
            </a:endParaRPr>
          </a:p>
          <a:p>
            <a:r>
              <a:rPr lang="he-IL" sz="1800" b="1" dirty="0">
                <a:solidFill>
                  <a:schemeClr val="tx1"/>
                </a:solidFill>
              </a:rPr>
              <a:t> </a:t>
            </a:r>
            <a:endParaRPr lang="en-US" sz="1800" b="1" dirty="0">
              <a:solidFill>
                <a:schemeClr val="tx1"/>
              </a:solidFill>
            </a:endParaRPr>
          </a:p>
          <a:p>
            <a:r>
              <a:rPr lang="he-IL" sz="1800" b="1" dirty="0">
                <a:solidFill>
                  <a:schemeClr val="tx1"/>
                </a:solidFill>
              </a:rPr>
              <a:t>לפיכך, במענה להשוות את מצבם של עובדי החברות הדואליות למצבם של עובדי חברות ישראליות הנסחרות בחו"ל בלבד, פרסמה רשות המיסים ביום 21 ביוני 2010 הנחיה,</a:t>
            </a:r>
            <a:endParaRPr lang="en-US" sz="1800" b="1" dirty="0">
              <a:solidFill>
                <a:schemeClr val="tx1"/>
              </a:solidFill>
            </a:endParaRPr>
          </a:p>
          <a:p>
            <a:r>
              <a:rPr lang="he-IL" sz="1800" b="1" dirty="0">
                <a:solidFill>
                  <a:schemeClr val="tx1"/>
                </a:solidFill>
              </a:rPr>
              <a:t>המתירה בין ביתר לחברות דואליות לבחור </a:t>
            </a:r>
            <a:r>
              <a:rPr lang="he-IL" sz="1800" b="1" dirty="0" smtClean="0">
                <a:solidFill>
                  <a:schemeClr val="tx1"/>
                </a:solidFill>
              </a:rPr>
              <a:t>כמדד </a:t>
            </a:r>
            <a:r>
              <a:rPr lang="he-IL" sz="1800" b="1" dirty="0">
                <a:solidFill>
                  <a:schemeClr val="tx1"/>
                </a:solidFill>
              </a:rPr>
              <a:t>ההתאמה, לצורך יישום הוראות סעיף 102 לפקודה, את השינוי בשער היציג של מטבע החוץ בו נקוב שער מניית החברה בבורסה מחוץ לישראל , וזאת חלף מדד המחירים לצרכן.</a:t>
            </a:r>
            <a:endParaRPr lang="en-US" sz="1800" b="1" dirty="0">
              <a:solidFill>
                <a:schemeClr val="tx1"/>
              </a:solidFill>
            </a:endParaRPr>
          </a:p>
          <a:p>
            <a:r>
              <a:rPr lang="he-IL" sz="1800" b="1" dirty="0">
                <a:solidFill>
                  <a:schemeClr val="tx1"/>
                </a:solidFill>
              </a:rPr>
              <a:t> </a:t>
            </a:r>
            <a:endParaRPr lang="en-US" sz="1800" b="1" dirty="0">
              <a:solidFill>
                <a:schemeClr val="tx1"/>
              </a:solidFill>
            </a:endParaRPr>
          </a:p>
          <a:p>
            <a:r>
              <a:rPr lang="he-IL" sz="1800" b="1" dirty="0">
                <a:solidFill>
                  <a:schemeClr val="tx1"/>
                </a:solidFill>
              </a:rPr>
              <a:t>בחירת המדד </a:t>
            </a:r>
            <a:r>
              <a:rPr lang="he-IL" sz="1800" b="1" dirty="0" smtClean="0">
                <a:solidFill>
                  <a:schemeClr val="tx1"/>
                </a:solidFill>
              </a:rPr>
              <a:t>המט"ח </a:t>
            </a:r>
            <a:r>
              <a:rPr lang="he-IL" sz="1800" b="1" dirty="0">
                <a:solidFill>
                  <a:schemeClr val="tx1"/>
                </a:solidFill>
              </a:rPr>
              <a:t>כאמור ע"י חברת דואלית תעשה בכפוף לעמידה בתנאים המפורטים בהנחיה.</a:t>
            </a:r>
            <a:endParaRPr lang="en-US" sz="1800" b="1" dirty="0">
              <a:solidFill>
                <a:schemeClr val="tx1"/>
              </a:solidFill>
            </a:endParaRPr>
          </a:p>
          <a:p>
            <a:r>
              <a:rPr lang="he-IL" sz="1800" b="1" dirty="0">
                <a:solidFill>
                  <a:schemeClr val="tx1"/>
                </a:solidFill>
              </a:rPr>
              <a:t>יודגש כי במסגרת ההנחיה נעשתה הבחנה בין מניות/אופציות שהוקצו במסגרת </a:t>
            </a:r>
            <a:r>
              <a:rPr lang="he-IL" sz="1800" b="1" dirty="0" smtClean="0">
                <a:solidFill>
                  <a:schemeClr val="tx1"/>
                </a:solidFill>
              </a:rPr>
              <a:t>תוכניות  </a:t>
            </a:r>
            <a:r>
              <a:rPr lang="he-IL" sz="1800" b="1" dirty="0">
                <a:solidFill>
                  <a:schemeClr val="tx1"/>
                </a:solidFill>
              </a:rPr>
              <a:t>אופציות לאישור פקיד השומה, בטרם פורסמה ההנחיה, לבין מניות/אופציות שיוקצו בעתיד במסגרת </a:t>
            </a:r>
            <a:r>
              <a:rPr lang="he-IL" sz="1800" b="1" dirty="0" smtClean="0">
                <a:solidFill>
                  <a:schemeClr val="tx1"/>
                </a:solidFill>
              </a:rPr>
              <a:t>תוכניות </a:t>
            </a:r>
            <a:r>
              <a:rPr lang="he-IL" sz="1800" b="1" dirty="0">
                <a:solidFill>
                  <a:schemeClr val="tx1"/>
                </a:solidFill>
              </a:rPr>
              <a:t>אופציות חדשות.</a:t>
            </a:r>
            <a:endParaRPr lang="en-US" sz="1800" b="1" dirty="0">
              <a:solidFill>
                <a:schemeClr val="tx1"/>
              </a:solidFill>
            </a:endParaRPr>
          </a:p>
          <a:p>
            <a:r>
              <a:rPr lang="he-IL" sz="1800" b="1" dirty="0">
                <a:solidFill>
                  <a:schemeClr val="tx1"/>
                </a:solidFill>
              </a:rPr>
              <a:t> </a:t>
            </a:r>
            <a:endParaRPr lang="en-US" sz="1800" b="1" dirty="0">
              <a:solidFill>
                <a:schemeClr val="tx1"/>
              </a:solidFill>
            </a:endParaRPr>
          </a:p>
          <a:p>
            <a:r>
              <a:rPr lang="he-IL" sz="1800" b="1" dirty="0">
                <a:solidFill>
                  <a:schemeClr val="tx1"/>
                </a:solidFill>
              </a:rPr>
              <a:t>תשומת הלב לכך שביחס למקרה הראשון , המתייחס למניות/אופציות שהוקצו/יוקצו על פי תוכניות אופציות שהוגשו לאישור פקיד השומה-על חברה הדואלית לפנות תוך 45 יום ממועד פרסום ההנחיה בבקשה לחטיבה המקצועית שברשות המיסים, לשם קבלת אישור מראש כי מדד ההתאמה לשם חישוב חבות המס הנצמחת לעובדים במועד מימוש המניות, יהא מדד מטבע החוץ הרלוונטי, ולקבל אישור חכך מרשות המיסים. ביוד שביחס למקרה השני, המתייחס לתוכניות חדשות  , החברה הדואלית צריכה לצרף הודעה בדבר מדד ההתאמה שנבחר, וזאת כחלק מהמסמכים המוגשים לפקיד השומה לשם אישור תוכנית ההקצאה.</a:t>
            </a:r>
            <a:endParaRPr lang="en-US" sz="1800" b="1" dirty="0">
              <a:solidFill>
                <a:schemeClr val="tx1"/>
              </a:solidFill>
            </a:endParaRPr>
          </a:p>
          <a:p>
            <a:r>
              <a:rPr lang="he-IL" sz="1800" b="1" dirty="0">
                <a:solidFill>
                  <a:schemeClr val="tx1"/>
                </a:solidFill>
              </a:rPr>
              <a:t>ההנחיה התייחסת גם לחברות הנסחרות כיום בחו"ל בלבד, וכן חברות המתעדות לבתי רישום כפול בבורסה ת"א בסעיפים הרלוונטיים.</a:t>
            </a:r>
            <a:endParaRPr lang="en-US" sz="1800" b="1" dirty="0">
              <a:solidFill>
                <a:schemeClr val="tx1"/>
              </a:solidFill>
            </a:endParaRPr>
          </a:p>
          <a:p>
            <a:endParaRPr lang="he-IL" sz="1800" b="1" dirty="0">
              <a:solidFill>
                <a:schemeClr val="tx1"/>
              </a:solidFill>
            </a:endParaRPr>
          </a:p>
        </p:txBody>
      </p:sp>
    </p:spTree>
    <p:extLst>
      <p:ext uri="{BB962C8B-B14F-4D97-AF65-F5344CB8AC3E}">
        <p14:creationId xmlns:p14="http://schemas.microsoft.com/office/powerpoint/2010/main" val="2450904652"/>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u="sng" dirty="0"/>
              <a:t>חברות בורסה זרה</a:t>
            </a:r>
            <a:r>
              <a:rPr lang="en-US" dirty="0"/>
              <a:t/>
            </a:r>
            <a:br>
              <a:rPr lang="en-US" dirty="0"/>
            </a:br>
            <a:endParaRPr lang="he-IL" dirty="0"/>
          </a:p>
        </p:txBody>
      </p:sp>
      <p:sp>
        <p:nvSpPr>
          <p:cNvPr id="3" name="מציין מיקום תוכן 2"/>
          <p:cNvSpPr>
            <a:spLocks noGrp="1"/>
          </p:cNvSpPr>
          <p:nvPr>
            <p:ph idx="1"/>
          </p:nvPr>
        </p:nvSpPr>
        <p:spPr/>
        <p:txBody>
          <a:bodyPr>
            <a:normAutofit/>
          </a:bodyPr>
          <a:lstStyle/>
          <a:p>
            <a:r>
              <a:rPr lang="he-IL" dirty="0" smtClean="0"/>
              <a:t>חבורת </a:t>
            </a:r>
            <a:r>
              <a:rPr lang="he-IL" dirty="0"/>
              <a:t>"בורסה זרה"  הינן חברות הנסחרות בחו"ל ואינן יכולות להירשם על פי חוק הרישום הכפול חבורת </a:t>
            </a:r>
            <a:r>
              <a:rPr lang="he-IL" dirty="0" smtClean="0"/>
              <a:t>הלו </a:t>
            </a:r>
            <a:r>
              <a:rPr lang="he-IL" dirty="0"/>
              <a:t>יכולות להירשם למסחר בבורסה בתל אביב על פי הכללים החלים על רישום חברה חדשה, בשינויים הבאים:</a:t>
            </a:r>
            <a:endParaRPr lang="en-US" dirty="0"/>
          </a:p>
          <a:p>
            <a:r>
              <a:rPr lang="he-IL" dirty="0" smtClean="0"/>
              <a:t>א. חסימה- </a:t>
            </a:r>
            <a:r>
              <a:rPr lang="he-IL" dirty="0"/>
              <a:t>בעלים מניותיה של חברה הנסחרת בבורסה זרה למעלה משנה פטורים מהוראות החסימה.</a:t>
            </a:r>
            <a:endParaRPr lang="en-US" dirty="0"/>
          </a:p>
          <a:p>
            <a:r>
              <a:rPr lang="he-IL" dirty="0"/>
              <a:t>ב. שווי ושיעור החזקות הציבור-  בחישוב שווי ושיעור החזקות הציבור בחו"ל. הדירקטוריון הרשאי להתנות את הרישום בהעמדת מלאי של ניירות ערך, שיאפשר את המסחר בתל- אביב.</a:t>
            </a:r>
            <a:endParaRPr lang="en-US" dirty="0"/>
          </a:p>
          <a:p>
            <a:r>
              <a:rPr lang="he-IL" dirty="0"/>
              <a:t>ג. דמי בדיקה ודמי רישום- פטור לחברת בורסה זרה חדשה.</a:t>
            </a:r>
            <a:endParaRPr lang="en-US" dirty="0"/>
          </a:p>
          <a:p>
            <a:endParaRPr lang="he-IL" dirty="0"/>
          </a:p>
        </p:txBody>
      </p:sp>
    </p:spTree>
    <p:extLst>
      <p:ext uri="{BB962C8B-B14F-4D97-AF65-F5344CB8AC3E}">
        <p14:creationId xmlns:p14="http://schemas.microsoft.com/office/powerpoint/2010/main" val="98119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dirty="0" smtClean="0"/>
              <a:t>הבורסה</a:t>
            </a:r>
            <a:r>
              <a:rPr lang="he-IL" dirty="0"/>
              <a:t> לניירות </a:t>
            </a:r>
            <a:r>
              <a:rPr lang="he-IL" dirty="0" smtClean="0"/>
              <a:t>ערך</a:t>
            </a:r>
            <a:r>
              <a:rPr lang="he-IL" dirty="0"/>
              <a:t> נאסד"ק </a:t>
            </a:r>
            <a:r>
              <a:rPr lang="en-US" dirty="0" smtClean="0"/>
              <a:t>NASDAQ</a:t>
            </a:r>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2685655826"/>
              </p:ext>
            </p:extLst>
          </p:nvPr>
        </p:nvGraphicFramePr>
        <p:xfrm>
          <a:off x="395536" y="1412775"/>
          <a:ext cx="8208912" cy="5184579"/>
        </p:xfrm>
        <a:graphic>
          <a:graphicData uri="http://schemas.openxmlformats.org/drawingml/2006/table">
            <a:tbl>
              <a:tblPr rtl="1" firstRow="1" firstCol="1" bandRow="1">
                <a:tableStyleId>{5C22544A-7EE6-4342-B048-85BDC9FD1C3A}</a:tableStyleId>
              </a:tblPr>
              <a:tblGrid>
                <a:gridCol w="1899542"/>
                <a:gridCol w="3155506"/>
                <a:gridCol w="3153864"/>
              </a:tblGrid>
              <a:tr h="741431">
                <a:tc>
                  <a:txBody>
                    <a:bodyPr/>
                    <a:lstStyle/>
                    <a:p>
                      <a:pPr algn="r" rtl="1">
                        <a:lnSpc>
                          <a:spcPct val="115000"/>
                        </a:lnSpc>
                        <a:spcAft>
                          <a:spcPts val="0"/>
                        </a:spcAft>
                      </a:pPr>
                      <a:r>
                        <a:rPr lang="he-IL" sz="2000" dirty="0">
                          <a:effectLst/>
                        </a:rPr>
                        <a:t>סימול</a:t>
                      </a:r>
                      <a:r>
                        <a:rPr lang="en-US" sz="2000" dirty="0">
                          <a:effectLst/>
                        </a:rPr>
                        <a:t>:</a:t>
                      </a:r>
                      <a:endParaRPr lang="en-US" sz="2000" dirty="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a:effectLst/>
                        </a:rPr>
                        <a:t>NASDAQ</a:t>
                      </a:r>
                      <a:endParaRPr lang="en-US" sz="2000">
                        <a:effectLst/>
                        <a:latin typeface="Calibri"/>
                        <a:ea typeface="Calibri"/>
                        <a:cs typeface="Arial"/>
                      </a:endParaRPr>
                    </a:p>
                  </a:txBody>
                  <a:tcPr marL="0" marR="152400" marT="60960" marB="60960"/>
                </a:tc>
                <a:tc rowSpan="7">
                  <a:txBody>
                    <a:bodyPr/>
                    <a:lstStyle/>
                    <a:p>
                      <a:pPr algn="r" rtl="1">
                        <a:lnSpc>
                          <a:spcPct val="115000"/>
                        </a:lnSpc>
                        <a:spcAft>
                          <a:spcPts val="0"/>
                        </a:spcAft>
                      </a:pPr>
                      <a:endParaRPr lang="en-US" sz="2000" dirty="0">
                        <a:effectLst/>
                        <a:latin typeface="Calibri"/>
                        <a:ea typeface="Calibri"/>
                        <a:cs typeface="Arial"/>
                      </a:endParaRPr>
                    </a:p>
                  </a:txBody>
                  <a:tcPr marL="38100" marR="38100" marT="38100" marB="38100"/>
                </a:tc>
              </a:tr>
              <a:tr h="741431">
                <a:tc>
                  <a:txBody>
                    <a:bodyPr/>
                    <a:lstStyle/>
                    <a:p>
                      <a:pPr algn="r" rtl="1">
                        <a:lnSpc>
                          <a:spcPct val="115000"/>
                        </a:lnSpc>
                        <a:spcAft>
                          <a:spcPts val="0"/>
                        </a:spcAft>
                      </a:pPr>
                      <a:r>
                        <a:rPr lang="he-IL" sz="2000">
                          <a:effectLst/>
                        </a:rPr>
                        <a:t>שנת ייסוד</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1971</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738712">
                <a:tc>
                  <a:txBody>
                    <a:bodyPr/>
                    <a:lstStyle/>
                    <a:p>
                      <a:pPr algn="r" rtl="1">
                        <a:lnSpc>
                          <a:spcPct val="115000"/>
                        </a:lnSpc>
                        <a:spcAft>
                          <a:spcPts val="0"/>
                        </a:spcAft>
                      </a:pPr>
                      <a:r>
                        <a:rPr lang="he-IL" sz="2000" dirty="0">
                          <a:effectLst/>
                        </a:rPr>
                        <a:t>עיר</a:t>
                      </a:r>
                      <a:r>
                        <a:rPr lang="en-US" sz="2000" dirty="0">
                          <a:effectLst/>
                        </a:rPr>
                        <a:t>:</a:t>
                      </a:r>
                      <a:endParaRPr lang="en-US" sz="2000" dirty="0">
                        <a:effectLst/>
                        <a:latin typeface="Calibri"/>
                        <a:ea typeface="Calibri"/>
                        <a:cs typeface="Arial"/>
                      </a:endParaRPr>
                    </a:p>
                  </a:txBody>
                  <a:tcPr marL="0" marR="152400" marT="60960" marB="60960"/>
                </a:tc>
                <a:tc>
                  <a:txBody>
                    <a:bodyPr/>
                    <a:lstStyle/>
                    <a:p>
                      <a:pPr algn="r" rtl="1">
                        <a:lnSpc>
                          <a:spcPct val="115000"/>
                        </a:lnSpc>
                        <a:spcAft>
                          <a:spcPts val="0"/>
                        </a:spcAft>
                      </a:pPr>
                      <a:r>
                        <a:rPr lang="he-IL" sz="2000" dirty="0">
                          <a:effectLst/>
                        </a:rPr>
                        <a:t>ניו-יורק</a:t>
                      </a:r>
                      <a:r>
                        <a:rPr lang="en-US" sz="2000" dirty="0">
                          <a:effectLst/>
                        </a:rPr>
                        <a:t>, </a:t>
                      </a:r>
                      <a:r>
                        <a:rPr lang="he-IL" sz="2000" dirty="0">
                          <a:effectLst/>
                        </a:rPr>
                        <a:t>ניו-יורק</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741431">
                <a:tc>
                  <a:txBody>
                    <a:bodyPr/>
                    <a:lstStyle/>
                    <a:p>
                      <a:pPr algn="r" rtl="1">
                        <a:lnSpc>
                          <a:spcPct val="115000"/>
                        </a:lnSpc>
                        <a:spcAft>
                          <a:spcPts val="0"/>
                        </a:spcAft>
                      </a:pPr>
                      <a:r>
                        <a:rPr lang="he-IL" sz="2000" dirty="0">
                          <a:effectLst/>
                        </a:rPr>
                        <a:t>בעלים</a:t>
                      </a:r>
                      <a:r>
                        <a:rPr lang="en-US" sz="2000" dirty="0">
                          <a:effectLst/>
                        </a:rPr>
                        <a:t>:</a:t>
                      </a:r>
                      <a:endParaRPr lang="en-US" sz="2000" dirty="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a:effectLst/>
                        </a:rPr>
                        <a:t>NASDAQ OMX Group</a:t>
                      </a:r>
                      <a:endParaRPr lang="en-US" sz="2000">
                        <a:effectLst/>
                        <a:latin typeface="Calibri"/>
                        <a:ea typeface="Calibri"/>
                        <a:cs typeface="Arial"/>
                      </a:endParaRPr>
                    </a:p>
                  </a:txBody>
                  <a:tcPr marL="0" marR="152400" marT="60960" marB="60960"/>
                </a:tc>
                <a:tc vMerge="1">
                  <a:txBody>
                    <a:bodyPr/>
                    <a:lstStyle/>
                    <a:p>
                      <a:pPr rtl="1"/>
                      <a:endParaRPr lang="he-IL"/>
                    </a:p>
                  </a:txBody>
                  <a:tcPr/>
                </a:tc>
              </a:tr>
              <a:tr h="738712">
                <a:tc>
                  <a:txBody>
                    <a:bodyPr/>
                    <a:lstStyle/>
                    <a:p>
                      <a:pPr algn="r" rtl="1">
                        <a:lnSpc>
                          <a:spcPct val="115000"/>
                        </a:lnSpc>
                        <a:spcAft>
                          <a:spcPts val="0"/>
                        </a:spcAft>
                      </a:pPr>
                      <a:r>
                        <a:rPr lang="he-IL" sz="2000">
                          <a:effectLst/>
                        </a:rPr>
                        <a:t>מטבע</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he-IL" sz="2000" dirty="0">
                          <a:effectLst/>
                        </a:rPr>
                        <a:t>דולר אמריקני</a:t>
                      </a:r>
                      <a:r>
                        <a:rPr lang="en-US" sz="2000" dirty="0">
                          <a:effectLst/>
                        </a:rPr>
                        <a:t> (USD)</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741431">
                <a:tc>
                  <a:txBody>
                    <a:bodyPr/>
                    <a:lstStyle/>
                    <a:p>
                      <a:pPr algn="r" rtl="1">
                        <a:lnSpc>
                          <a:spcPct val="115000"/>
                        </a:lnSpc>
                        <a:spcAft>
                          <a:spcPts val="0"/>
                        </a:spcAft>
                      </a:pPr>
                      <a:r>
                        <a:rPr lang="he-IL" sz="2000" dirty="0">
                          <a:effectLst/>
                        </a:rPr>
                        <a:t>חברות רשומות</a:t>
                      </a:r>
                      <a:r>
                        <a:rPr lang="en-US" sz="2000" dirty="0">
                          <a:effectLst/>
                        </a:rPr>
                        <a:t>:</a:t>
                      </a:r>
                      <a:endParaRPr lang="en-US" sz="2000" dirty="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2,709</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741431">
                <a:tc gridSpan="2">
                  <a:txBody>
                    <a:bodyPr/>
                    <a:lstStyle/>
                    <a:p>
                      <a:pPr algn="ctr" rtl="1">
                        <a:lnSpc>
                          <a:spcPct val="115000"/>
                        </a:lnSpc>
                        <a:spcAft>
                          <a:spcPts val="0"/>
                        </a:spcAft>
                      </a:pPr>
                      <a:r>
                        <a:rPr lang="en-US" sz="2000" dirty="0">
                          <a:effectLst/>
                          <a:hlinkClick r:id="rId3"/>
                        </a:rPr>
                        <a:t>NASDAQOMX.com</a:t>
                      </a:r>
                      <a:endParaRPr lang="en-US" sz="2000" dirty="0">
                        <a:effectLst/>
                        <a:latin typeface="Calibri"/>
                        <a:ea typeface="Calibri"/>
                        <a:cs typeface="Arial"/>
                      </a:endParaRPr>
                    </a:p>
                  </a:txBody>
                  <a:tcPr marL="60960" marR="60960" marT="60960" marB="60960"/>
                </a:tc>
                <a:tc hMerge="1">
                  <a:txBody>
                    <a:bodyPr/>
                    <a:lstStyle/>
                    <a:p>
                      <a:pPr rtl="1"/>
                      <a:endParaRPr lang="he-IL"/>
                    </a:p>
                  </a:txBody>
                  <a:tcPr/>
                </a:tc>
                <a:tc vMerge="1">
                  <a:txBody>
                    <a:bodyPr/>
                    <a:lstStyle/>
                    <a:p>
                      <a:pPr rtl="1"/>
                      <a:endParaRPr lang="he-IL"/>
                    </a:p>
                  </a:txBody>
                  <a:tcPr/>
                </a:tc>
              </a:tr>
            </a:tbl>
          </a:graphicData>
        </a:graphic>
      </p:graphicFrame>
      <p:pic>
        <p:nvPicPr>
          <p:cNvPr id="3073" name="תמונה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988840"/>
            <a:ext cx="3017929" cy="9145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oi\Desktop\בניין הנאסדק.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63" y="3470223"/>
            <a:ext cx="2007674" cy="3016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6375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dirty="0"/>
              <a:t>שירותי המסלקה הדואליות</a:t>
            </a:r>
            <a:r>
              <a:rPr lang="en-US" dirty="0"/>
              <a:t/>
            </a:r>
            <a:br>
              <a:rPr lang="en-US" dirty="0"/>
            </a:br>
            <a:endParaRPr lang="he-IL" dirty="0"/>
          </a:p>
        </p:txBody>
      </p:sp>
      <p:sp>
        <p:nvSpPr>
          <p:cNvPr id="3" name="מציין מיקום תוכן 2"/>
          <p:cNvSpPr>
            <a:spLocks noGrp="1"/>
          </p:cNvSpPr>
          <p:nvPr>
            <p:ph idx="1"/>
          </p:nvPr>
        </p:nvSpPr>
        <p:spPr/>
        <p:txBody>
          <a:bodyPr>
            <a:normAutofit fontScale="70000" lnSpcReduction="20000"/>
          </a:bodyPr>
          <a:lstStyle/>
          <a:p>
            <a:r>
              <a:rPr lang="he-IL" dirty="0" smtClean="0"/>
              <a:t>בעקבות </a:t>
            </a:r>
            <a:r>
              <a:rPr lang="he-IL" dirty="0"/>
              <a:t>חוק הרישום הכפול עלה מספר החברות הנסחרות במקביל גם בארה"ב וגם בישראל ליום מ- 40. המסלקה מקלה על המשקיעים, הישראליים והזרים, בביצוע עסקאות בישראל ובארה"ב ומאפשרת לחברות הדואליות לבצע תשלומי דיבידנד ואחרים למשקעים בחו"ל.</a:t>
            </a:r>
            <a:endParaRPr lang="en-US" dirty="0"/>
          </a:p>
          <a:p>
            <a:r>
              <a:rPr lang="he-IL" dirty="0"/>
              <a:t>בערב, העברת ניירות ערך מישראל לארה"ב ולהיפך </a:t>
            </a:r>
            <a:r>
              <a:rPr lang="he-IL" dirty="0" smtClean="0"/>
              <a:t>הייתה </a:t>
            </a:r>
            <a:r>
              <a:rPr lang="he-IL" dirty="0"/>
              <a:t>מתבצעת, על ידי העברת תעודות מניה "פיזיות". תהליך זה היה מסורבל ויקר ונמשך כשבועיים. ביצוע קנייה בבורסה אחת ומכירת המניות בבורסה אחרת הותיר את הלקוחות ביתרת חסר (שורט) עד הגעת המניות . בנוסף, הטיל הנושא עומס רב על מזכירות החברה שנאלצה לנהל באופן יומי שני ספרי בעלת מניות.</a:t>
            </a:r>
            <a:endParaRPr lang="en-US" dirty="0"/>
          </a:p>
          <a:p>
            <a:r>
              <a:rPr lang="he-IL" dirty="0"/>
              <a:t>בספטמבר 2001 התקבלה מסלקת הבורסה כחברה ב- </a:t>
            </a:r>
            <a:r>
              <a:rPr lang="en-US" dirty="0"/>
              <a:t>DTCC </a:t>
            </a:r>
            <a:r>
              <a:rPr lang="he-IL" dirty="0"/>
              <a:t> בארה"ב, מסלקת ניירות ערך הגדולה בעולם חשבון המסלקה ב-</a:t>
            </a:r>
            <a:r>
              <a:rPr lang="en-US" dirty="0"/>
              <a:t>DTCC</a:t>
            </a:r>
            <a:r>
              <a:rPr lang="he-IL" dirty="0"/>
              <a:t> משמש לצורך העברת ניירות ערך דואליים בין ישראל לארה"ב, וכן לצורך תשלומים של חברות דואליות בחו"ל.</a:t>
            </a:r>
            <a:endParaRPr lang="en-US" dirty="0"/>
          </a:p>
          <a:p>
            <a:r>
              <a:rPr lang="he-IL" dirty="0"/>
              <a:t>העברת מניות דואליות באמצעות החשבון ב- </a:t>
            </a:r>
            <a:r>
              <a:rPr lang="en-US" dirty="0"/>
              <a:t>DTCC</a:t>
            </a:r>
            <a:r>
              <a:rPr lang="he-IL" dirty="0"/>
              <a:t> מאפשר העברת המניות ברישומים ממוחשבים באופן זול, מהיר ויעיל. שירות זה מקטין את סיכון המסלקה ומשפר את דירוגה בחו"ל, מצמצם את יתרונות המכירות בחסר וכן מסיר עומס ממזכירות החברה הדואלית.</a:t>
            </a:r>
            <a:endParaRPr lang="en-US" dirty="0"/>
          </a:p>
          <a:p>
            <a:r>
              <a:rPr lang="he-IL" dirty="0"/>
              <a:t>חשבון המסלקה ב-</a:t>
            </a:r>
            <a:r>
              <a:rPr lang="en-US" dirty="0"/>
              <a:t>DTCC </a:t>
            </a:r>
            <a:r>
              <a:rPr lang="he-IL" dirty="0"/>
              <a:t> מוגדר על פי צו האוצר כ"חברה לרישומים" ולכן הלקוח אדיש בין מניותיו המוחזקות בחברה לרישומים בישראל לבין מניותיו המוחזקות בארה"ב. באמצעות החשבון נסלקים ניירות ערך ישראליים וזרים.</a:t>
            </a:r>
            <a:endParaRPr lang="en-US" dirty="0"/>
          </a:p>
          <a:p>
            <a:r>
              <a:rPr lang="he-IL" dirty="0"/>
              <a:t>השירותים אינם ניתנים לניירות ערך דואליים הנסחרים בארצות הברית כ- </a:t>
            </a:r>
            <a:r>
              <a:rPr lang="en-US" dirty="0"/>
              <a:t>ADR</a:t>
            </a:r>
            <a:r>
              <a:rPr lang="he-IL" dirty="0"/>
              <a:t> (</a:t>
            </a:r>
            <a:r>
              <a:rPr lang="en-US" dirty="0"/>
              <a:t>American Receipt Depository</a:t>
            </a:r>
            <a:r>
              <a:rPr lang="he-IL" dirty="0"/>
              <a:t>).</a:t>
            </a:r>
            <a:r>
              <a:rPr lang="en-US" dirty="0"/>
              <a:t>   </a:t>
            </a:r>
          </a:p>
          <a:p>
            <a:endParaRPr lang="he-IL" dirty="0"/>
          </a:p>
        </p:txBody>
      </p:sp>
    </p:spTree>
    <p:extLst>
      <p:ext uri="{BB962C8B-B14F-4D97-AF65-F5344CB8AC3E}">
        <p14:creationId xmlns:p14="http://schemas.microsoft.com/office/powerpoint/2010/main" val="280185975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הרישום הכפול – כמה מספרים...</a:t>
            </a:r>
            <a:endParaRPr lang="he-IL" dirty="0"/>
          </a:p>
        </p:txBody>
      </p:sp>
      <p:graphicFrame>
        <p:nvGraphicFramePr>
          <p:cNvPr id="5" name="Group 94"/>
          <p:cNvGraphicFramePr>
            <a:graphicFrameLocks/>
          </p:cNvGraphicFramePr>
          <p:nvPr>
            <p:extLst>
              <p:ext uri="{D42A27DB-BD31-4B8C-83A1-F6EECF244321}">
                <p14:modId xmlns:p14="http://schemas.microsoft.com/office/powerpoint/2010/main" val="2528730121"/>
              </p:ext>
            </p:extLst>
          </p:nvPr>
        </p:nvGraphicFramePr>
        <p:xfrm>
          <a:off x="827584" y="2420888"/>
          <a:ext cx="7200899" cy="2789237"/>
        </p:xfrm>
        <a:graphic>
          <a:graphicData uri="http://schemas.openxmlformats.org/drawingml/2006/table">
            <a:tbl>
              <a:tblPr/>
              <a:tblGrid>
                <a:gridCol w="1152128"/>
                <a:gridCol w="2231727"/>
                <a:gridCol w="1440747"/>
                <a:gridCol w="864108"/>
                <a:gridCol w="1512189"/>
              </a:tblGrid>
              <a:tr h="1298549">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חלק המסחר </a:t>
                      </a:r>
                    </a:p>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בת“א</a:t>
                      </a:r>
                      <a:endPar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endPar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2014</a:t>
                      </a:r>
                      <a:endPar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86729" marR="86729" horzOverflow="overflow">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9933"/>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a:r>
                        <a:rPr kumimoji="0" lang="he-IL" sz="16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סך מחזור מסחר ממוצע</a:t>
                      </a:r>
                    </a:p>
                    <a:p>
                      <a:pPr algn="ctr" rtl="1"/>
                      <a:r>
                        <a:rPr kumimoji="0" lang="he-IL" sz="16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ת"א + ארה"ב</a:t>
                      </a:r>
                    </a:p>
                    <a:p>
                      <a:pPr algn="ctr" rtl="1"/>
                      <a:r>
                        <a:rPr kumimoji="0" lang="he-IL" sz="16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באלפי $</a:t>
                      </a:r>
                    </a:p>
                    <a:p>
                      <a:pPr algn="ctr" rtl="1"/>
                      <a:r>
                        <a:rPr kumimoji="0" lang="he-IL" sz="16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שנת 2014</a:t>
                      </a:r>
                      <a:endParaRPr kumimoji="0" lang="he-IL" sz="1600" b="1" i="0" u="none" strike="noStrike" kern="1200" cap="none" normalizeH="0" baseline="0" dirty="0">
                        <a:ln>
                          <a:noFill/>
                        </a:ln>
                        <a:solidFill>
                          <a:schemeClr val="tx1"/>
                        </a:solidFill>
                        <a:effectLst/>
                        <a:latin typeface="Arial" pitchFamily="34" charset="0"/>
                        <a:ea typeface="MS PGothic" pitchFamily="34" charset="-128"/>
                        <a:cs typeface="Arial" pitchFamily="34" charset="0"/>
                      </a:endParaRPr>
                    </a:p>
                  </a:txBody>
                  <a:tcPr marL="86729" marR="86729" horzOverflow="overflow">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9933"/>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שווי שוק</a:t>
                      </a:r>
                    </a:p>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endPar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במיליוני $</a:t>
                      </a:r>
                      <a:endPar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0" marR="0" lvl="0" indent="0" algn="ctr" defTabSz="674688" rtl="0" eaLnBrk="1" fontAlgn="base" latinLnBrk="0" hangingPunct="1">
                        <a:lnSpc>
                          <a:spcPct val="90000"/>
                        </a:lnSpc>
                        <a:spcBef>
                          <a:spcPct val="15000"/>
                        </a:spcBef>
                        <a:spcAft>
                          <a:spcPct val="0"/>
                        </a:spcAft>
                        <a:buClr>
                          <a:schemeClr val="folHlink"/>
                        </a:buClr>
                        <a:buSzTx/>
                        <a:buFont typeface="Arial" pitchFamily="34" charset="0"/>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28/2/2015</a:t>
                      </a:r>
                    </a:p>
                  </a:txBody>
                  <a:tcPr marL="86729" marR="86729" horzOverflow="overflow">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9933"/>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סימבול</a:t>
                      </a:r>
                      <a:endPar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91597" marR="91597" horzOverflow="overflow">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9933"/>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החברה</a:t>
                      </a:r>
                      <a:endPar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91597" marR="91597" horzOverflow="overflow">
                    <a:lnL w="6350" cap="flat" cmpd="sng" algn="ctr">
                      <a:solidFill>
                        <a:sysClr val="windowText" lastClr="000000"/>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9933"/>
                    </a:solidFill>
                  </a:tcPr>
                </a:tc>
              </a:tr>
              <a:tr h="251480">
                <a:tc gridSpan="5">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fontAlgn="t"/>
                      <a:r>
                        <a:rPr lang="he-IL" sz="1600" b="1" i="0" u="none" strike="noStrike" dirty="0" smtClean="0">
                          <a:solidFill>
                            <a:srgbClr val="000000"/>
                          </a:solidFill>
                          <a:latin typeface="Arial" pitchFamily="34" charset="0"/>
                          <a:cs typeface="Arial" pitchFamily="34" charset="0"/>
                        </a:rPr>
                        <a:t>חברות </a:t>
                      </a:r>
                      <a:r>
                        <a:rPr lang="he-IL" sz="1600" b="1" i="0" u="none" strike="noStrike" baseline="0" dirty="0" smtClean="0">
                          <a:solidFill>
                            <a:srgbClr val="000000"/>
                          </a:solidFill>
                          <a:latin typeface="Arial" pitchFamily="34" charset="0"/>
                          <a:cs typeface="Arial" pitchFamily="34" charset="0"/>
                        </a:rPr>
                        <a:t>עם פעילות </a:t>
                      </a:r>
                      <a:r>
                        <a:rPr lang="en-US" sz="1600" b="1" i="0" u="none" strike="noStrike" baseline="0" dirty="0" smtClean="0">
                          <a:solidFill>
                            <a:srgbClr val="000000"/>
                          </a:solidFill>
                          <a:latin typeface="Arial" pitchFamily="34" charset="0"/>
                          <a:cs typeface="Arial" pitchFamily="34" charset="0"/>
                        </a:rPr>
                        <a:t> </a:t>
                      </a:r>
                      <a:r>
                        <a:rPr lang="he-IL" sz="1600" b="1" i="0" u="none" strike="noStrike" baseline="0" dirty="0" smtClean="0">
                          <a:solidFill>
                            <a:srgbClr val="000000"/>
                          </a:solidFill>
                          <a:latin typeface="Arial" pitchFamily="34" charset="0"/>
                          <a:cs typeface="Arial" pitchFamily="34" charset="0"/>
                        </a:rPr>
                        <a:t>מקומית</a:t>
                      </a:r>
                      <a:endParaRPr lang="he-IL" sz="1600" b="1" i="0" u="none" strike="noStrike" dirty="0">
                        <a:solidFill>
                          <a:srgbClr val="000000"/>
                        </a:solidFill>
                        <a:latin typeface="Arial" pitchFamily="34" charset="0"/>
                        <a:cs typeface="Arial" pitchFamily="34" charset="0"/>
                      </a:endParaRPr>
                    </a:p>
                  </a:txBody>
                  <a:tcPr marL="7633" marR="7633" marT="7620" marB="0">
                    <a:lnL w="12700" cap="flat" cmpd="sng" algn="ctr">
                      <a:solidFill>
                        <a:srgbClr val="FF9900"/>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r>
              <a:tr h="309802">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fontAlgn="t"/>
                      <a:r>
                        <a:rPr lang="he-IL" sz="1600" b="0" i="0" u="none" strike="noStrike" dirty="0" smtClean="0">
                          <a:solidFill>
                            <a:srgbClr val="000000"/>
                          </a:solidFill>
                          <a:latin typeface="Arial" pitchFamily="34" charset="0"/>
                          <a:cs typeface="Arial" pitchFamily="34" charset="0"/>
                        </a:rPr>
                        <a:t>88%</a:t>
                      </a:r>
                      <a:endParaRPr lang="he-IL" sz="1600" b="0" i="0" u="none" strike="noStrike" dirty="0">
                        <a:solidFill>
                          <a:srgbClr val="000000"/>
                        </a:solidFill>
                        <a:latin typeface="Arial" pitchFamily="34" charset="0"/>
                        <a:cs typeface="Arial" pitchFamily="34" charset="0"/>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CC99"/>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a:r>
                        <a:rPr lang="he-IL" sz="1600" dirty="0" smtClean="0">
                          <a:solidFill>
                            <a:schemeClr val="accent1"/>
                          </a:solidFill>
                        </a:rPr>
                        <a:t>2,957</a:t>
                      </a:r>
                      <a:endParaRPr lang="he-IL" sz="1600" dirty="0">
                        <a:solidFill>
                          <a:schemeClr val="accent1"/>
                        </a:solidFill>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CC99"/>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fontAlgn="t"/>
                      <a:r>
                        <a:rPr lang="he-IL" sz="1600" b="0" i="0" u="none" strike="noStrike" dirty="0" smtClean="0">
                          <a:solidFill>
                            <a:srgbClr val="000000"/>
                          </a:solidFill>
                          <a:latin typeface="Arial" pitchFamily="34" charset="0"/>
                          <a:cs typeface="Arial" pitchFamily="34" charset="0"/>
                        </a:rPr>
                        <a:t>612</a:t>
                      </a:r>
                      <a:endParaRPr lang="he-IL" sz="1600" b="0" i="0" u="none" strike="noStrike" dirty="0">
                        <a:solidFill>
                          <a:srgbClr val="000000"/>
                        </a:solidFill>
                        <a:latin typeface="Arial" pitchFamily="34" charset="0"/>
                        <a:cs typeface="Arial" pitchFamily="34" charset="0"/>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a:r>
                        <a:rPr lang="en-US" sz="1800" dirty="0" smtClean="0"/>
                        <a:t>PTNR</a:t>
                      </a:r>
                      <a:endParaRPr lang="he-IL" sz="1800" dirty="0"/>
                    </a:p>
                  </a:txBody>
                  <a:tcPr marL="7633" marR="7633"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r" rtl="1" fontAlgn="t"/>
                      <a:r>
                        <a:rPr lang="he-IL" sz="1600" b="1" i="0" u="none" strike="noStrike" dirty="0" smtClean="0">
                          <a:solidFill>
                            <a:srgbClr val="000000"/>
                          </a:solidFill>
                          <a:latin typeface="Arial" pitchFamily="34" charset="0"/>
                          <a:cs typeface="Arial" pitchFamily="34" charset="0"/>
                        </a:rPr>
                        <a:t>פרטנר</a:t>
                      </a:r>
                      <a:endParaRPr lang="he-IL" sz="1600" b="1" i="0" u="none" strike="noStrike" dirty="0">
                        <a:solidFill>
                          <a:srgbClr val="000000"/>
                        </a:solidFill>
                        <a:latin typeface="Arial" pitchFamily="34" charset="0"/>
                        <a:cs typeface="Arial" pitchFamily="34" charset="0"/>
                      </a:endParaRPr>
                    </a:p>
                  </a:txBody>
                  <a:tcPr marL="7633" marR="7633" marT="7620" marB="0">
                    <a:lnL w="6350" cap="flat" cmpd="sng" algn="ctr">
                      <a:solidFill>
                        <a:sysClr val="windowText" lastClr="000000"/>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r>
              <a:tr h="309802">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fontAlgn="t"/>
                      <a:r>
                        <a:rPr lang="he-IL" sz="1600" b="0" i="0" u="none" strike="noStrike" dirty="0" smtClean="0">
                          <a:solidFill>
                            <a:srgbClr val="000000"/>
                          </a:solidFill>
                          <a:latin typeface="Arial" pitchFamily="34" charset="0"/>
                          <a:cs typeface="Arial" pitchFamily="34" charset="0"/>
                        </a:rPr>
                        <a:t>78%</a:t>
                      </a:r>
                      <a:endParaRPr lang="he-IL" sz="1600" b="0" i="0" u="none" strike="noStrike" dirty="0">
                        <a:solidFill>
                          <a:srgbClr val="000000"/>
                        </a:solidFill>
                        <a:latin typeface="Arial" pitchFamily="34" charset="0"/>
                        <a:cs typeface="Arial" pitchFamily="34" charset="0"/>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CC99"/>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a:r>
                        <a:rPr lang="he-IL" sz="1600" dirty="0" smtClean="0">
                          <a:solidFill>
                            <a:schemeClr val="accent1"/>
                          </a:solidFill>
                        </a:rPr>
                        <a:t>2,852</a:t>
                      </a:r>
                      <a:endParaRPr lang="he-IL" sz="1600" dirty="0">
                        <a:solidFill>
                          <a:schemeClr val="accent1"/>
                        </a:solidFill>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CC99"/>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fontAlgn="t"/>
                      <a:r>
                        <a:rPr lang="he-IL" sz="1600" b="0" i="0" u="none" strike="noStrike" dirty="0" smtClean="0">
                          <a:solidFill>
                            <a:srgbClr val="000000"/>
                          </a:solidFill>
                          <a:latin typeface="Arial" pitchFamily="34" charset="0"/>
                          <a:cs typeface="Arial" pitchFamily="34" charset="0"/>
                        </a:rPr>
                        <a:t>597</a:t>
                      </a:r>
                      <a:endParaRPr lang="he-IL" sz="1600" b="0" i="0" u="none" strike="noStrike" dirty="0">
                        <a:solidFill>
                          <a:srgbClr val="000000"/>
                        </a:solidFill>
                        <a:latin typeface="Arial" pitchFamily="34" charset="0"/>
                        <a:cs typeface="Arial" pitchFamily="34" charset="0"/>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a:r>
                        <a:rPr lang="en-US" sz="1800" dirty="0" smtClean="0"/>
                        <a:t>CEL</a:t>
                      </a:r>
                      <a:endParaRPr lang="he-IL" sz="1800" dirty="0"/>
                    </a:p>
                  </a:txBody>
                  <a:tcPr marL="7633" marR="7633"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r" rtl="1" fontAlgn="t"/>
                      <a:r>
                        <a:rPr lang="he-IL" sz="1600" b="1" i="0" u="none" strike="noStrike" dirty="0" smtClean="0">
                          <a:solidFill>
                            <a:srgbClr val="000000"/>
                          </a:solidFill>
                          <a:latin typeface="Arial" pitchFamily="34" charset="0"/>
                          <a:cs typeface="Arial" pitchFamily="34" charset="0"/>
                        </a:rPr>
                        <a:t>סלקום</a:t>
                      </a:r>
                      <a:endParaRPr lang="he-IL" sz="1600" b="1" i="0" u="none" strike="noStrike" dirty="0">
                        <a:solidFill>
                          <a:srgbClr val="000000"/>
                        </a:solidFill>
                        <a:latin typeface="Arial" pitchFamily="34" charset="0"/>
                        <a:cs typeface="Arial" pitchFamily="34" charset="0"/>
                      </a:endParaRPr>
                    </a:p>
                  </a:txBody>
                  <a:tcPr marL="7633" marR="7633" marT="7620" marB="0">
                    <a:lnL w="6350" cap="flat" cmpd="sng" algn="ctr">
                      <a:solidFill>
                        <a:sysClr val="windowText" lastClr="000000"/>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r>
              <a:tr h="309802">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marL="0" algn="ctr" defTabSz="914400" rtl="1" eaLnBrk="1" fontAlgn="t" latinLnBrk="0" hangingPunct="1"/>
                      <a:r>
                        <a:rPr lang="he-IL" sz="1600" b="0" i="0" u="none" strike="noStrike" kern="1200" dirty="0" smtClean="0">
                          <a:solidFill>
                            <a:srgbClr val="000000"/>
                          </a:solidFill>
                          <a:latin typeface="Arial" pitchFamily="34" charset="0"/>
                          <a:ea typeface="+mn-ea"/>
                          <a:cs typeface="Arial" pitchFamily="34" charset="0"/>
                        </a:rPr>
                        <a:t>95%</a:t>
                      </a:r>
                      <a:endParaRPr lang="he-IL" sz="1600" b="0" i="0" u="none" strike="noStrike" kern="1200" dirty="0">
                        <a:solidFill>
                          <a:srgbClr val="000000"/>
                        </a:solidFill>
                        <a:latin typeface="Arial" pitchFamily="34" charset="0"/>
                        <a:ea typeface="+mn-ea"/>
                        <a:cs typeface="Arial" pitchFamily="34" charset="0"/>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CC99"/>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a:r>
                        <a:rPr lang="he-IL" sz="1600" dirty="0" smtClean="0">
                          <a:solidFill>
                            <a:schemeClr val="accent1"/>
                          </a:solidFill>
                        </a:rPr>
                        <a:t>1,067</a:t>
                      </a:r>
                      <a:endParaRPr lang="he-IL" sz="1600" dirty="0">
                        <a:solidFill>
                          <a:schemeClr val="accent1"/>
                        </a:solidFill>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CC99"/>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marL="0" algn="ctr" defTabSz="914400" rtl="1" eaLnBrk="1" fontAlgn="t" latinLnBrk="0" hangingPunct="1"/>
                      <a:r>
                        <a:rPr lang="he-IL" sz="1600" b="0" i="0" u="none" strike="noStrike" kern="1200" dirty="0" smtClean="0">
                          <a:solidFill>
                            <a:srgbClr val="000000"/>
                          </a:solidFill>
                          <a:latin typeface="Arial" pitchFamily="34" charset="0"/>
                          <a:ea typeface="+mn-ea"/>
                          <a:cs typeface="Arial" pitchFamily="34" charset="0"/>
                        </a:rPr>
                        <a:t>453</a:t>
                      </a:r>
                      <a:endParaRPr lang="he-IL" sz="1600" b="0" i="0" u="none" strike="noStrike" kern="1200" dirty="0">
                        <a:solidFill>
                          <a:srgbClr val="000000"/>
                        </a:solidFill>
                        <a:latin typeface="Arial" pitchFamily="34" charset="0"/>
                        <a:ea typeface="+mn-ea"/>
                        <a:cs typeface="Arial" pitchFamily="34" charset="0"/>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a:r>
                        <a:rPr lang="en-US" sz="1800" dirty="0" smtClean="0"/>
                        <a:t>BCOM</a:t>
                      </a:r>
                      <a:endParaRPr lang="he-IL" sz="1800" dirty="0"/>
                    </a:p>
                  </a:txBody>
                  <a:tcPr marL="7633" marR="7633"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r" rtl="1" fontAlgn="t"/>
                      <a:r>
                        <a:rPr lang="he-IL" sz="1600" b="1" i="0" u="none" strike="noStrike" dirty="0" smtClean="0">
                          <a:solidFill>
                            <a:srgbClr val="000000"/>
                          </a:solidFill>
                          <a:latin typeface="Arial" pitchFamily="34" charset="0"/>
                          <a:cs typeface="Arial" pitchFamily="34" charset="0"/>
                        </a:rPr>
                        <a:t>בי </a:t>
                      </a:r>
                      <a:r>
                        <a:rPr lang="he-IL" sz="1600" b="1" i="0" u="none" strike="noStrike" dirty="0" err="1" smtClean="0">
                          <a:solidFill>
                            <a:srgbClr val="000000"/>
                          </a:solidFill>
                          <a:latin typeface="Arial" pitchFamily="34" charset="0"/>
                          <a:cs typeface="Arial" pitchFamily="34" charset="0"/>
                        </a:rPr>
                        <a:t>קומיוניקיישנס</a:t>
                      </a:r>
                      <a:endParaRPr lang="he-IL" sz="1600" b="1" i="0" u="none" strike="noStrike" dirty="0">
                        <a:solidFill>
                          <a:srgbClr val="000000"/>
                        </a:solidFill>
                        <a:latin typeface="Arial" pitchFamily="34" charset="0"/>
                        <a:cs typeface="Arial" pitchFamily="34" charset="0"/>
                      </a:endParaRPr>
                    </a:p>
                  </a:txBody>
                  <a:tcPr marL="7633" marR="7633" marT="7620" marB="0">
                    <a:lnL w="6350" cap="flat" cmpd="sng" algn="ctr">
                      <a:solidFill>
                        <a:sysClr val="windowText" lastClr="000000"/>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r>
              <a:tr h="309802">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marL="0" algn="ctr" defTabSz="914400" rtl="1" eaLnBrk="1" fontAlgn="t" latinLnBrk="0" hangingPunct="1"/>
                      <a:r>
                        <a:rPr lang="he-IL" sz="1600" b="0" i="0" u="none" strike="noStrike" kern="1200" dirty="0" smtClean="0">
                          <a:solidFill>
                            <a:srgbClr val="000000"/>
                          </a:solidFill>
                          <a:latin typeface="Arial" pitchFamily="34" charset="0"/>
                          <a:ea typeface="+mn-ea"/>
                          <a:cs typeface="Arial" pitchFamily="34" charset="0"/>
                        </a:rPr>
                        <a:t>93%</a:t>
                      </a:r>
                      <a:endParaRPr lang="he-IL" sz="1600" b="0" i="0" u="none" strike="noStrike" kern="1200" dirty="0">
                        <a:solidFill>
                          <a:srgbClr val="000000"/>
                        </a:solidFill>
                        <a:latin typeface="Arial" pitchFamily="34" charset="0"/>
                        <a:ea typeface="+mn-ea"/>
                        <a:cs typeface="Arial" pitchFamily="34" charset="0"/>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CC99"/>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a:r>
                        <a:rPr lang="he-IL" sz="1600" dirty="0" smtClean="0">
                          <a:solidFill>
                            <a:schemeClr val="accent1"/>
                          </a:solidFill>
                        </a:rPr>
                        <a:t>210</a:t>
                      </a:r>
                      <a:endParaRPr lang="he-IL" sz="1600" dirty="0">
                        <a:solidFill>
                          <a:schemeClr val="accent1"/>
                        </a:solidFill>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CC99"/>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marL="0" algn="ctr" defTabSz="914400" rtl="1" eaLnBrk="1" fontAlgn="t" latinLnBrk="0" hangingPunct="1"/>
                      <a:r>
                        <a:rPr lang="he-IL" sz="1600" b="0" i="0" u="none" strike="noStrike" kern="1200" dirty="0" smtClean="0">
                          <a:solidFill>
                            <a:srgbClr val="000000"/>
                          </a:solidFill>
                          <a:latin typeface="Arial" pitchFamily="34" charset="0"/>
                          <a:ea typeface="+mn-ea"/>
                          <a:cs typeface="Arial" pitchFamily="34" charset="0"/>
                        </a:rPr>
                        <a:t>181</a:t>
                      </a:r>
                      <a:endParaRPr lang="he-IL" sz="1600" b="0" i="0" u="none" strike="noStrike" kern="1200" dirty="0">
                        <a:solidFill>
                          <a:srgbClr val="000000"/>
                        </a:solidFill>
                        <a:latin typeface="Arial" pitchFamily="34" charset="0"/>
                        <a:ea typeface="+mn-ea"/>
                        <a:cs typeface="Arial" pitchFamily="34" charset="0"/>
                      </a:endParaRPr>
                    </a:p>
                  </a:txBody>
                  <a:tcPr marL="6660" marR="6660"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ctr" rtl="1"/>
                      <a:r>
                        <a:rPr lang="en-US" sz="1800" dirty="0" smtClean="0"/>
                        <a:t>BSI</a:t>
                      </a:r>
                      <a:endParaRPr lang="he-IL" sz="1800" dirty="0"/>
                    </a:p>
                  </a:txBody>
                  <a:tcPr marL="7633" marR="7633" marT="7620" marB="0">
                    <a:lnL w="6350" cap="flat" cmpd="sng" algn="ctr">
                      <a:solidFill>
                        <a:sysClr val="windowText" lastClr="000000"/>
                      </a:solidFill>
                      <a:prstDash val="solid"/>
                      <a:round/>
                      <a:headEnd type="none" w="sm" len="sm"/>
                      <a:tailEnd type="none" w="sm" len="sm"/>
                    </a:lnL>
                    <a:lnR w="6350" cap="flat" cmpd="sng" algn="ctr">
                      <a:solidFill>
                        <a:sysClr val="windowText" lastClr="0000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r" rtl="1" eaLnBrk="1" latinLnBrk="0" hangingPunct="1">
                        <a:defRPr kumimoji="0" kern="1200">
                          <a:solidFill>
                            <a:schemeClr val="tx1"/>
                          </a:solidFill>
                          <a:latin typeface="Calibri"/>
                        </a:defRPr>
                      </a:lvl1pPr>
                      <a:lvl2pPr marL="457200" algn="r" rtl="1" eaLnBrk="1" latinLnBrk="0" hangingPunct="1">
                        <a:defRPr kumimoji="0" kern="1200">
                          <a:solidFill>
                            <a:schemeClr val="tx1"/>
                          </a:solidFill>
                          <a:latin typeface="Calibri"/>
                        </a:defRPr>
                      </a:lvl2pPr>
                      <a:lvl3pPr marL="914400" algn="r" rtl="1" eaLnBrk="1" latinLnBrk="0" hangingPunct="1">
                        <a:defRPr kumimoji="0" kern="1200">
                          <a:solidFill>
                            <a:schemeClr val="tx1"/>
                          </a:solidFill>
                          <a:latin typeface="Calibri"/>
                        </a:defRPr>
                      </a:lvl3pPr>
                      <a:lvl4pPr marL="1371600" algn="r" rtl="1" eaLnBrk="1" latinLnBrk="0" hangingPunct="1">
                        <a:defRPr kumimoji="0" kern="1200">
                          <a:solidFill>
                            <a:schemeClr val="tx1"/>
                          </a:solidFill>
                          <a:latin typeface="Calibri"/>
                        </a:defRPr>
                      </a:lvl4pPr>
                      <a:lvl5pPr marL="1828800" algn="r" rtl="1" eaLnBrk="1" latinLnBrk="0" hangingPunct="1">
                        <a:defRPr kumimoji="0" kern="1200">
                          <a:solidFill>
                            <a:schemeClr val="tx1"/>
                          </a:solidFill>
                          <a:latin typeface="Calibri"/>
                        </a:defRPr>
                      </a:lvl5pPr>
                      <a:lvl6pPr marL="2286000" algn="r" rtl="1" eaLnBrk="1" latinLnBrk="0" hangingPunct="1">
                        <a:defRPr kumimoji="0" kern="1200">
                          <a:solidFill>
                            <a:schemeClr val="tx1"/>
                          </a:solidFill>
                          <a:latin typeface="Calibri"/>
                        </a:defRPr>
                      </a:lvl6pPr>
                      <a:lvl7pPr marL="2743200" algn="r" rtl="1" eaLnBrk="1" latinLnBrk="0" hangingPunct="1">
                        <a:defRPr kumimoji="0" kern="1200">
                          <a:solidFill>
                            <a:schemeClr val="tx1"/>
                          </a:solidFill>
                          <a:latin typeface="Calibri"/>
                        </a:defRPr>
                      </a:lvl7pPr>
                      <a:lvl8pPr marL="3200400" algn="r" rtl="1" eaLnBrk="1" latinLnBrk="0" hangingPunct="1">
                        <a:defRPr kumimoji="0" kern="1200">
                          <a:solidFill>
                            <a:schemeClr val="tx1"/>
                          </a:solidFill>
                          <a:latin typeface="Calibri"/>
                        </a:defRPr>
                      </a:lvl8pPr>
                      <a:lvl9pPr marL="3657600" algn="r" rtl="1" eaLnBrk="1" latinLnBrk="0" hangingPunct="1">
                        <a:defRPr kumimoji="0" kern="1200">
                          <a:solidFill>
                            <a:schemeClr val="tx1"/>
                          </a:solidFill>
                          <a:latin typeface="Calibri"/>
                        </a:defRPr>
                      </a:lvl9pPr>
                    </a:lstStyle>
                    <a:p>
                      <a:pPr algn="r" rtl="1" fontAlgn="t"/>
                      <a:r>
                        <a:rPr lang="he-IL" sz="1600" b="1" i="0" u="none" strike="noStrike" dirty="0" smtClean="0">
                          <a:solidFill>
                            <a:srgbClr val="000000"/>
                          </a:solidFill>
                          <a:latin typeface="Arial" pitchFamily="34" charset="0"/>
                          <a:cs typeface="Arial" pitchFamily="34" charset="0"/>
                        </a:rPr>
                        <a:t>אלון רבוע</a:t>
                      </a:r>
                      <a:r>
                        <a:rPr lang="he-IL" sz="1600" b="1" i="0" u="none" strike="noStrike" baseline="0" dirty="0" smtClean="0">
                          <a:solidFill>
                            <a:srgbClr val="000000"/>
                          </a:solidFill>
                          <a:latin typeface="Arial" pitchFamily="34" charset="0"/>
                          <a:cs typeface="Arial" pitchFamily="34" charset="0"/>
                        </a:rPr>
                        <a:t> כחול</a:t>
                      </a:r>
                      <a:endParaRPr lang="he-IL" sz="1600" b="1" i="0" u="none" strike="noStrike" dirty="0">
                        <a:solidFill>
                          <a:srgbClr val="000000"/>
                        </a:solidFill>
                        <a:latin typeface="Arial" pitchFamily="34" charset="0"/>
                        <a:cs typeface="Arial" pitchFamily="34" charset="0"/>
                      </a:endParaRPr>
                    </a:p>
                  </a:txBody>
                  <a:tcPr marL="7633" marR="7633" marT="7620" marB="0">
                    <a:lnL w="6350" cap="flat" cmpd="sng" algn="ctr">
                      <a:solidFill>
                        <a:sysClr val="windowText" lastClr="000000"/>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911637519"/>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67544" y="14933"/>
            <a:ext cx="8062912" cy="1224136"/>
          </a:xfrm>
        </p:spPr>
        <p:txBody>
          <a:bodyPr>
            <a:normAutofit fontScale="90000"/>
          </a:bodyPr>
          <a:lstStyle/>
          <a:p>
            <a:r>
              <a:rPr lang="he-IL" dirty="0" smtClean="0"/>
              <a:t>הרישום הכפול – כמה מספרים...</a:t>
            </a:r>
            <a:endParaRPr lang="he-IL" dirty="0"/>
          </a:p>
        </p:txBody>
      </p:sp>
      <p:graphicFrame>
        <p:nvGraphicFramePr>
          <p:cNvPr id="4" name="Group 94"/>
          <p:cNvGraphicFramePr>
            <a:graphicFrameLocks/>
          </p:cNvGraphicFramePr>
          <p:nvPr>
            <p:extLst>
              <p:ext uri="{D42A27DB-BD31-4B8C-83A1-F6EECF244321}">
                <p14:modId xmlns:p14="http://schemas.microsoft.com/office/powerpoint/2010/main" val="3895697278"/>
              </p:ext>
            </p:extLst>
          </p:nvPr>
        </p:nvGraphicFramePr>
        <p:xfrm>
          <a:off x="395536" y="1412776"/>
          <a:ext cx="8096250" cy="5316554"/>
        </p:xfrm>
        <a:graphic>
          <a:graphicData uri="http://schemas.openxmlformats.org/drawingml/2006/table">
            <a:tbl>
              <a:tblPr/>
              <a:tblGrid>
                <a:gridCol w="1224038"/>
                <a:gridCol w="2016063"/>
                <a:gridCol w="1512048"/>
                <a:gridCol w="1008032"/>
                <a:gridCol w="2336069"/>
              </a:tblGrid>
              <a:tr h="1310636">
                <a:tc>
                  <a:txBody>
                    <a:bodyPr/>
                    <a:lstStyle/>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חלק המסחר </a:t>
                      </a:r>
                    </a:p>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בת“א</a:t>
                      </a:r>
                      <a:endPar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endPar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2014</a:t>
                      </a:r>
                      <a:endPar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86729" marR="86729" marT="45728" marB="45728" horzOverflow="overflow">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9933"/>
                    </a:solidFill>
                  </a:tcPr>
                </a:tc>
                <a:tc>
                  <a:txBody>
                    <a:bodyPr/>
                    <a:lstStyle/>
                    <a:p>
                      <a:pPr algn="ctr" rtl="1"/>
                      <a:r>
                        <a:rPr kumimoji="0" lang="he-IL" sz="16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סך מחזור מסחר ממוצע</a:t>
                      </a:r>
                    </a:p>
                    <a:p>
                      <a:pPr algn="ctr" rtl="1"/>
                      <a:r>
                        <a:rPr kumimoji="0" lang="he-IL" sz="16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ת"א + ארה"ב</a:t>
                      </a:r>
                    </a:p>
                    <a:p>
                      <a:pPr algn="ctr" rtl="1"/>
                      <a:r>
                        <a:rPr kumimoji="0" lang="he-IL" sz="16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באלפי $</a:t>
                      </a:r>
                    </a:p>
                    <a:p>
                      <a:pPr algn="ctr" rtl="1"/>
                      <a:r>
                        <a:rPr kumimoji="0" lang="he-IL" sz="16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שנת 2014</a:t>
                      </a:r>
                      <a:endParaRPr lang="he-IL" sz="1800" b="1" dirty="0"/>
                    </a:p>
                  </a:txBody>
                  <a:tcPr marL="86729" marR="86729" marT="45728" marB="45728" horzOverflow="overflow">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שווי שוק</a:t>
                      </a:r>
                    </a:p>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endPar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במיליוני $</a:t>
                      </a:r>
                      <a:endPar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0" marR="0" lvl="0" indent="0" algn="ctr" defTabSz="674688" rtl="0"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28/2/2015</a:t>
                      </a:r>
                      <a:endPar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86729" marR="86729" marT="45728" marB="45728" horzOverflow="overflow">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674688" rtl="0"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סימבול</a:t>
                      </a:r>
                      <a:endPar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86729" marR="86729" marT="45728" marB="45728" horzOverflow="overflow">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r>
                        <a:rPr kumimoji="0" lang="he-IL"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החברה</a:t>
                      </a:r>
                      <a:endPar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0" marR="0" lvl="0" indent="0" algn="ctr" defTabSz="674688" rtl="1" eaLnBrk="1" fontAlgn="base" latinLnBrk="0" hangingPunct="1">
                        <a:lnSpc>
                          <a:spcPct val="90000"/>
                        </a:lnSpc>
                        <a:spcBef>
                          <a:spcPct val="15000"/>
                        </a:spcBef>
                        <a:spcAft>
                          <a:spcPct val="0"/>
                        </a:spcAft>
                        <a:buClr>
                          <a:schemeClr val="folHlink"/>
                        </a:buClr>
                        <a:buSzTx/>
                        <a:buFont typeface="Arial" pitchFamily="34" charset="0"/>
                        <a:buNone/>
                        <a:tabLst/>
                      </a:pPr>
                      <a:endParaRPr kumimoji="0" 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91597" marR="91597" marT="45728" marB="45728" horzOverflow="overflow">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9933"/>
                    </a:solidFill>
                  </a:tcPr>
                </a:tc>
              </a:tr>
              <a:tr h="254004">
                <a:tc gridSpan="5">
                  <a:txBody>
                    <a:bodyPr/>
                    <a:lstStyle/>
                    <a:p>
                      <a:pPr algn="ctr" rtl="1" fontAlgn="t"/>
                      <a:r>
                        <a:rPr lang="he-IL" sz="1600" b="1" i="0" u="none" strike="noStrike" dirty="0" smtClean="0">
                          <a:solidFill>
                            <a:srgbClr val="000000"/>
                          </a:solidFill>
                          <a:latin typeface="Arial" pitchFamily="34" charset="0"/>
                          <a:cs typeface="Arial" pitchFamily="34" charset="0"/>
                        </a:rPr>
                        <a:t>חברות עם פעילות בינלאומית</a:t>
                      </a:r>
                      <a:endParaRPr lang="he-IL" sz="1600" b="1" i="0" u="none" strike="noStrike" dirty="0">
                        <a:solidFill>
                          <a:srgbClr val="000000"/>
                        </a:solidFill>
                        <a:latin typeface="Arial" pitchFamily="34" charset="0"/>
                        <a:cs typeface="Arial" pitchFamily="34" charset="0"/>
                      </a:endParaRPr>
                    </a:p>
                  </a:txBody>
                  <a:tcPr marL="7633" marR="7633" marT="7622" marB="0">
                    <a:lnL w="12700" cap="flat" cmpd="sng" algn="ctr">
                      <a:solidFill>
                        <a:srgbClr val="FF9900"/>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FFFF"/>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r>
              <a:tr h="281536">
                <a:tc>
                  <a:txBody>
                    <a:bodyPr/>
                    <a:lstStyle/>
                    <a:p>
                      <a:pPr algn="ctr" rtl="1" fontAlgn="t"/>
                      <a:r>
                        <a:rPr lang="he-IL" sz="1600" b="0" i="0" u="none" strike="noStrike" dirty="0" smtClean="0">
                          <a:solidFill>
                            <a:schemeClr val="accent1"/>
                          </a:solidFill>
                          <a:latin typeface="Arial" pitchFamily="34" charset="0"/>
                          <a:cs typeface="Arial" pitchFamily="34" charset="0"/>
                        </a:rPr>
                        <a:t>8%</a:t>
                      </a:r>
                      <a:endParaRPr lang="he-IL" sz="1600" b="0" i="0" u="none" strike="noStrike" dirty="0">
                        <a:solidFill>
                          <a:schemeClr val="accent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CC99"/>
                    </a:solidFill>
                  </a:tcPr>
                </a:tc>
                <a:tc>
                  <a:txBody>
                    <a:bodyPr/>
                    <a:lstStyle/>
                    <a:p>
                      <a:pPr algn="ctr" rtl="1" fontAlgn="t"/>
                      <a:r>
                        <a:rPr lang="he-IL" sz="1600" b="0" i="0" u="none" strike="noStrike" dirty="0" smtClean="0">
                          <a:solidFill>
                            <a:schemeClr val="accent1"/>
                          </a:solidFill>
                          <a:latin typeface="Arial" pitchFamily="34" charset="0"/>
                          <a:cs typeface="Arial" pitchFamily="34" charset="0"/>
                        </a:rPr>
                        <a:t>278,323</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CC99"/>
                    </a:solidFill>
                  </a:tcPr>
                </a:tc>
                <a:tc>
                  <a:txBody>
                    <a:bodyPr/>
                    <a:lstStyle/>
                    <a:p>
                      <a:pPr algn="ctr" rtl="1" fontAlgn="t"/>
                      <a:r>
                        <a:rPr lang="he-IL" sz="1600" b="0" i="0" u="none" strike="noStrike" dirty="0" smtClean="0">
                          <a:solidFill>
                            <a:schemeClr val="tx1"/>
                          </a:solidFill>
                          <a:latin typeface="Arial" pitchFamily="34" charset="0"/>
                          <a:cs typeface="Arial" pitchFamily="34" charset="0"/>
                        </a:rPr>
                        <a:t>53,905</a:t>
                      </a:r>
                      <a:endParaRPr lang="he-IL" sz="1600" b="0" i="0" u="none" strike="noStrike" dirty="0">
                        <a:solidFill>
                          <a:schemeClr val="tx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TEVA</a:t>
                      </a:r>
                      <a:endParaRPr lang="he-IL" sz="1600" b="0" i="0" u="none" strike="noStrike" dirty="0">
                        <a:solidFill>
                          <a:srgbClr val="000000"/>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FFFF"/>
                    </a:solidFill>
                  </a:tcPr>
                </a:tc>
                <a:tc>
                  <a:txBody>
                    <a:bodyPr/>
                    <a:lstStyle/>
                    <a:p>
                      <a:pPr algn="r" rtl="1" fontAlgn="t"/>
                      <a:r>
                        <a:rPr lang="he-IL" sz="1600" b="1" i="0" u="none" strike="noStrike" dirty="0" smtClean="0">
                          <a:solidFill>
                            <a:srgbClr val="000000"/>
                          </a:solidFill>
                          <a:latin typeface="Arial" pitchFamily="34" charset="0"/>
                          <a:cs typeface="Arial" pitchFamily="34" charset="0"/>
                        </a:rPr>
                        <a:t>טבע</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rgbClr val="FF9900"/>
                      </a:solidFill>
                      <a:prstDash val="solid"/>
                      <a:round/>
                      <a:headEnd type="none" w="sm" len="sm"/>
                      <a:tailEnd type="none" w="sm" len="sm"/>
                    </a:lnB>
                    <a:lnTlToBr>
                      <a:noFill/>
                    </a:lnTlToBr>
                    <a:lnBlToTr>
                      <a:noFill/>
                    </a:lnBlToTr>
                    <a:solidFill>
                      <a:srgbClr val="FFFFFF"/>
                    </a:solidFill>
                  </a:tcPr>
                </a:tc>
              </a:tr>
              <a:tr h="290922">
                <a:tc>
                  <a:txBody>
                    <a:bodyPr/>
                    <a:lstStyle/>
                    <a:p>
                      <a:pPr algn="ctr" rtl="1" fontAlgn="t"/>
                      <a:r>
                        <a:rPr lang="he-IL" sz="1600" b="0" i="0" u="none" strike="noStrike" dirty="0" smtClean="0">
                          <a:solidFill>
                            <a:schemeClr val="accent1"/>
                          </a:solidFill>
                          <a:latin typeface="Arial" pitchFamily="34" charset="0"/>
                          <a:cs typeface="Arial" pitchFamily="34" charset="0"/>
                        </a:rPr>
                        <a:t>6%</a:t>
                      </a:r>
                      <a:endParaRPr lang="he-IL" sz="1600" b="0" i="0" u="none" strike="noStrike" dirty="0">
                        <a:solidFill>
                          <a:schemeClr val="accent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dirty="0" smtClean="0">
                          <a:solidFill>
                            <a:schemeClr val="accent1"/>
                          </a:solidFill>
                          <a:latin typeface="Arial" pitchFamily="34" charset="0"/>
                          <a:cs typeface="Arial" pitchFamily="34" charset="0"/>
                        </a:rPr>
                        <a:t>179,323</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dirty="0" smtClean="0">
                          <a:solidFill>
                            <a:schemeClr val="tx1"/>
                          </a:solidFill>
                          <a:latin typeface="Arial" pitchFamily="34" charset="0"/>
                          <a:cs typeface="Arial" pitchFamily="34" charset="0"/>
                        </a:rPr>
                        <a:t>21,538</a:t>
                      </a:r>
                      <a:endParaRPr lang="he-IL" sz="1600" b="0" i="0" u="none" strike="noStrike" dirty="0">
                        <a:solidFill>
                          <a:schemeClr val="tx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PRGO</a:t>
                      </a:r>
                      <a:endParaRPr lang="he-IL" sz="1600" b="0" i="0" u="none" strike="noStrike" dirty="0">
                        <a:solidFill>
                          <a:srgbClr val="000000"/>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smtClean="0">
                          <a:solidFill>
                            <a:srgbClr val="000000"/>
                          </a:solidFill>
                          <a:latin typeface="Arial" pitchFamily="34" charset="0"/>
                          <a:cs typeface="Arial" pitchFamily="34" charset="0"/>
                        </a:rPr>
                        <a:t>פריגו</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rgbClr val="FF9900"/>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12937">
                <a:tc>
                  <a:txBody>
                    <a:bodyPr/>
                    <a:lstStyle/>
                    <a:p>
                      <a:pPr algn="ctr" rtl="1" fontAlgn="t"/>
                      <a:r>
                        <a:rPr lang="he-IL" sz="1600" b="0" i="0" u="none" strike="noStrike" dirty="0" smtClean="0">
                          <a:solidFill>
                            <a:schemeClr val="accent1"/>
                          </a:solidFill>
                          <a:latin typeface="Arial" pitchFamily="34" charset="0"/>
                          <a:cs typeface="Arial" pitchFamily="34" charset="0"/>
                        </a:rPr>
                        <a:t>33%</a:t>
                      </a:r>
                      <a:endParaRPr lang="he-IL" sz="1600" b="0" i="0" u="none" strike="noStrike" dirty="0">
                        <a:solidFill>
                          <a:schemeClr val="accent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dirty="0" smtClean="0">
                          <a:solidFill>
                            <a:schemeClr val="accent1"/>
                          </a:solidFill>
                          <a:latin typeface="Arial" pitchFamily="34" charset="0"/>
                          <a:cs typeface="Arial" pitchFamily="34" charset="0"/>
                        </a:rPr>
                        <a:t>12,017</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dirty="0" smtClean="0">
                          <a:solidFill>
                            <a:schemeClr val="tx1"/>
                          </a:solidFill>
                          <a:latin typeface="Arial" pitchFamily="34" charset="0"/>
                          <a:cs typeface="Arial" pitchFamily="34" charset="0"/>
                        </a:rPr>
                        <a:t>3,551</a:t>
                      </a:r>
                      <a:endParaRPr lang="he-IL" sz="1600" b="0" i="0" u="none" strike="noStrike" dirty="0">
                        <a:solidFill>
                          <a:schemeClr val="tx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NICE</a:t>
                      </a:r>
                      <a:endParaRPr lang="he-IL" sz="1600" b="0" i="0" u="none" strike="noStrike" dirty="0">
                        <a:solidFill>
                          <a:srgbClr val="000000"/>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smtClean="0">
                          <a:solidFill>
                            <a:srgbClr val="000000"/>
                          </a:solidFill>
                          <a:latin typeface="Arial" pitchFamily="34" charset="0"/>
                          <a:cs typeface="Arial" pitchFamily="34" charset="0"/>
                        </a:rPr>
                        <a:t>נייס</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12937">
                <a:tc>
                  <a:txBody>
                    <a:bodyPr/>
                    <a:lstStyle/>
                    <a:p>
                      <a:pPr algn="ctr" rtl="1" fontAlgn="t"/>
                      <a:r>
                        <a:rPr lang="he-IL" sz="1600" b="0" i="0" u="none" strike="noStrike" dirty="0" smtClean="0">
                          <a:solidFill>
                            <a:schemeClr val="accent1"/>
                          </a:solidFill>
                          <a:latin typeface="Arial" pitchFamily="34" charset="0"/>
                          <a:cs typeface="Arial" pitchFamily="34" charset="0"/>
                        </a:rPr>
                        <a:t>72%</a:t>
                      </a:r>
                      <a:endParaRPr lang="he-IL" sz="1600" b="0" i="0" u="none" strike="noStrike" dirty="0">
                        <a:solidFill>
                          <a:schemeClr val="accent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dirty="0" smtClean="0">
                          <a:solidFill>
                            <a:schemeClr val="accent1"/>
                          </a:solidFill>
                          <a:latin typeface="Arial" pitchFamily="34" charset="0"/>
                          <a:cs typeface="Arial" pitchFamily="34" charset="0"/>
                        </a:rPr>
                        <a:t>4,182</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dirty="0" smtClean="0">
                          <a:solidFill>
                            <a:schemeClr val="tx1"/>
                          </a:solidFill>
                          <a:latin typeface="Arial" pitchFamily="34" charset="0"/>
                          <a:cs typeface="Arial" pitchFamily="34" charset="0"/>
                        </a:rPr>
                        <a:t>2,750</a:t>
                      </a:r>
                      <a:endParaRPr lang="he-IL" sz="1600" b="0" i="0" u="none" strike="noStrike" dirty="0">
                        <a:solidFill>
                          <a:schemeClr val="tx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ESLT</a:t>
                      </a:r>
                      <a:endParaRPr lang="he-IL" sz="1600" b="0" i="0" u="none" strike="noStrike" dirty="0">
                        <a:solidFill>
                          <a:srgbClr val="000000"/>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smtClean="0">
                          <a:solidFill>
                            <a:srgbClr val="000000"/>
                          </a:solidFill>
                          <a:latin typeface="Arial" pitchFamily="34" charset="0"/>
                          <a:cs typeface="Arial" pitchFamily="34" charset="0"/>
                        </a:rPr>
                        <a:t>אלביט מערכות</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12937">
                <a:tc>
                  <a:txBody>
                    <a:bodyPr/>
                    <a:lstStyle/>
                    <a:p>
                      <a:pPr algn="ctr" rtl="1" fontAlgn="t"/>
                      <a:r>
                        <a:rPr lang="en-US" sz="1600" b="0" i="0" u="none" strike="noStrike" dirty="0" smtClean="0">
                          <a:solidFill>
                            <a:schemeClr val="accent1"/>
                          </a:solidFill>
                          <a:latin typeface="Arial" pitchFamily="34" charset="0"/>
                          <a:cs typeface="Arial" pitchFamily="34" charset="0"/>
                        </a:rPr>
                        <a:t>32%</a:t>
                      </a:r>
                      <a:endParaRPr lang="he-IL" sz="1600" b="0" i="0" u="none" strike="noStrike" dirty="0">
                        <a:solidFill>
                          <a:schemeClr val="accent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en-US" sz="1600" b="0" i="0" u="none" strike="noStrike" dirty="0" smtClean="0">
                          <a:solidFill>
                            <a:schemeClr val="accent1"/>
                          </a:solidFill>
                          <a:latin typeface="Arial" pitchFamily="34" charset="0"/>
                          <a:cs typeface="Arial" pitchFamily="34" charset="0"/>
                        </a:rPr>
                        <a:t>8,621</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en-US" sz="1600" b="0" i="0" u="none" strike="noStrike" kern="1200" dirty="0" smtClean="0">
                          <a:solidFill>
                            <a:schemeClr val="tx1"/>
                          </a:solidFill>
                          <a:latin typeface="Arial" pitchFamily="34" charset="0"/>
                          <a:ea typeface="+mn-ea"/>
                          <a:cs typeface="Arial" pitchFamily="34" charset="0"/>
                        </a:rPr>
                        <a:t>1,022</a:t>
                      </a:r>
                      <a:endParaRPr lang="he-IL" sz="1600" b="0" i="0" u="none" strike="noStrike" kern="1200" dirty="0">
                        <a:solidFill>
                          <a:schemeClr val="tx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he-IL" sz="1600" b="0" i="0" u="none" strike="noStrike" dirty="0" smtClean="0">
                          <a:solidFill>
                            <a:srgbClr val="000000"/>
                          </a:solidFill>
                          <a:latin typeface="Arial" pitchFamily="34" charset="0"/>
                          <a:cs typeface="Arial" pitchFamily="34" charset="0"/>
                        </a:rPr>
                        <a:t> </a:t>
                      </a:r>
                      <a:r>
                        <a:rPr lang="en-US" sz="1600" b="0" i="0" u="none" strike="noStrike" dirty="0" smtClean="0">
                          <a:solidFill>
                            <a:srgbClr val="000000"/>
                          </a:solidFill>
                          <a:latin typeface="Arial" pitchFamily="34" charset="0"/>
                          <a:cs typeface="Arial" pitchFamily="34" charset="0"/>
                        </a:rPr>
                        <a:t>TSEM</a:t>
                      </a:r>
                      <a:endParaRPr lang="he-IL" sz="1600" b="0" i="0" u="none" strike="noStrike" dirty="0">
                        <a:solidFill>
                          <a:srgbClr val="000000"/>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smtClean="0">
                          <a:solidFill>
                            <a:srgbClr val="000000"/>
                          </a:solidFill>
                          <a:latin typeface="Arial" pitchFamily="34" charset="0"/>
                          <a:cs typeface="Arial" pitchFamily="34" charset="0"/>
                        </a:rPr>
                        <a:t>טאואר</a:t>
                      </a:r>
                      <a:r>
                        <a:rPr lang="en-US" sz="1600" b="1" i="0" u="none" strike="noStrike" dirty="0" smtClean="0">
                          <a:solidFill>
                            <a:srgbClr val="000000"/>
                          </a:solidFill>
                          <a:latin typeface="Arial" pitchFamily="34" charset="0"/>
                          <a:cs typeface="Arial" pitchFamily="34" charset="0"/>
                        </a:rPr>
                        <a:t> </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12937">
                <a:tc>
                  <a:txBody>
                    <a:bodyPr/>
                    <a:lstStyle/>
                    <a:p>
                      <a:pPr algn="ctr" rtl="1" fontAlgn="t"/>
                      <a:r>
                        <a:rPr lang="he-IL" sz="1600" b="0" i="0" u="none" strike="noStrike" dirty="0" smtClean="0">
                          <a:solidFill>
                            <a:schemeClr val="accent1"/>
                          </a:solidFill>
                          <a:latin typeface="Arial" pitchFamily="34" charset="0"/>
                          <a:cs typeface="Arial" pitchFamily="34" charset="0"/>
                        </a:rPr>
                        <a:t>14%</a:t>
                      </a:r>
                      <a:endParaRPr lang="he-IL" sz="1600" b="0" i="0" u="none" strike="noStrike" dirty="0">
                        <a:solidFill>
                          <a:schemeClr val="accent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dirty="0" smtClean="0">
                          <a:solidFill>
                            <a:schemeClr val="accent1"/>
                          </a:solidFill>
                          <a:latin typeface="Arial" pitchFamily="34" charset="0"/>
                          <a:cs typeface="Arial" pitchFamily="34" charset="0"/>
                        </a:rPr>
                        <a:t>4,799</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dirty="0" smtClean="0">
                          <a:solidFill>
                            <a:schemeClr val="tx1"/>
                          </a:solidFill>
                          <a:latin typeface="Arial" pitchFamily="34" charset="0"/>
                          <a:cs typeface="Arial" pitchFamily="34" charset="0"/>
                        </a:rPr>
                        <a:t>640</a:t>
                      </a:r>
                      <a:endParaRPr lang="he-IL" sz="1600" b="0" i="0" u="none" strike="noStrike" dirty="0">
                        <a:solidFill>
                          <a:schemeClr val="tx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EZCH</a:t>
                      </a:r>
                      <a:endParaRPr lang="he-IL" sz="1600" b="0" i="0" u="none" strike="noStrike" dirty="0">
                        <a:solidFill>
                          <a:srgbClr val="000000"/>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err="1" smtClean="0">
                          <a:solidFill>
                            <a:srgbClr val="000000"/>
                          </a:solidFill>
                          <a:latin typeface="Arial" pitchFamily="34" charset="0"/>
                          <a:cs typeface="Arial" pitchFamily="34" charset="0"/>
                        </a:rPr>
                        <a:t>איזיצ'יפ</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75384">
                <a:tc>
                  <a:txBody>
                    <a:bodyPr/>
                    <a:lstStyle/>
                    <a:p>
                      <a:pPr algn="ctr" rtl="1"/>
                      <a:r>
                        <a:rPr lang="en-US" sz="1600" b="0" i="0" u="none" strike="noStrike" kern="1200" dirty="0" smtClean="0">
                          <a:solidFill>
                            <a:schemeClr val="accent1"/>
                          </a:solidFill>
                          <a:latin typeface="Arial" pitchFamily="34" charset="0"/>
                          <a:ea typeface="+mn-ea"/>
                          <a:cs typeface="Arial" pitchFamily="34" charset="0"/>
                        </a:rPr>
                        <a:t>57%</a:t>
                      </a:r>
                      <a:endParaRPr lang="he-IL" sz="1600" b="0" i="0" u="none" strike="noStrike" kern="1200" dirty="0">
                        <a:solidFill>
                          <a:schemeClr val="accent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en-US" sz="1600" b="0" i="0" u="none" strike="noStrike" dirty="0" smtClean="0">
                          <a:solidFill>
                            <a:schemeClr val="accent1"/>
                          </a:solidFill>
                          <a:latin typeface="Arial" pitchFamily="34" charset="0"/>
                          <a:cs typeface="Arial" pitchFamily="34" charset="0"/>
                        </a:rPr>
                        <a:t>1,079</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a:r>
                        <a:rPr lang="en-US" sz="1600" b="0" i="0" u="none" strike="noStrike" kern="1200" dirty="0" smtClean="0">
                          <a:solidFill>
                            <a:schemeClr val="tx1"/>
                          </a:solidFill>
                          <a:latin typeface="Arial" pitchFamily="34" charset="0"/>
                          <a:ea typeface="+mn-ea"/>
                          <a:cs typeface="Arial" pitchFamily="34" charset="0"/>
                        </a:rPr>
                        <a:t>489</a:t>
                      </a:r>
                      <a:endParaRPr lang="he-IL" sz="1600" b="0" i="0" u="none" strike="noStrike" kern="1200" dirty="0">
                        <a:solidFill>
                          <a:schemeClr val="tx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ITRN</a:t>
                      </a: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smtClean="0">
                          <a:solidFill>
                            <a:srgbClr val="000000"/>
                          </a:solidFill>
                          <a:latin typeface="Arial" pitchFamily="34" charset="0"/>
                          <a:cs typeface="Arial" pitchFamily="34" charset="0"/>
                        </a:rPr>
                        <a:t>איתוראן</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75384">
                <a:tc>
                  <a:txBody>
                    <a:bodyPr/>
                    <a:lstStyle/>
                    <a:p>
                      <a:pPr marL="0" algn="ctr" defTabSz="914400" rtl="1" eaLnBrk="1" fontAlgn="t" latinLnBrk="0" hangingPunct="1"/>
                      <a:r>
                        <a:rPr lang="he-IL" sz="1600" b="0" i="0" u="none" strike="noStrike" kern="1200" dirty="0" smtClean="0">
                          <a:solidFill>
                            <a:schemeClr val="accent1"/>
                          </a:solidFill>
                          <a:latin typeface="Arial" pitchFamily="34" charset="0"/>
                          <a:ea typeface="+mn-ea"/>
                          <a:cs typeface="Arial" pitchFamily="34" charset="0"/>
                        </a:rPr>
                        <a:t>26%</a:t>
                      </a:r>
                      <a:endParaRPr lang="he-IL" sz="1600" b="0" i="0" u="none" strike="noStrike" kern="1200" dirty="0">
                        <a:solidFill>
                          <a:schemeClr val="accent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dirty="0" smtClean="0">
                          <a:solidFill>
                            <a:schemeClr val="accent1"/>
                          </a:solidFill>
                          <a:latin typeface="Arial" pitchFamily="34" charset="0"/>
                          <a:cs typeface="Arial" pitchFamily="34" charset="0"/>
                        </a:rPr>
                        <a:t>3,349</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a:r>
                        <a:rPr lang="en-US" sz="1600" b="0" i="0" u="none" strike="noStrike" kern="1200" dirty="0" smtClean="0">
                          <a:solidFill>
                            <a:schemeClr val="tx1"/>
                          </a:solidFill>
                          <a:latin typeface="Arial" pitchFamily="34" charset="0"/>
                          <a:ea typeface="+mn-ea"/>
                          <a:cs typeface="Arial" pitchFamily="34" charset="0"/>
                        </a:rPr>
                        <a:t>436</a:t>
                      </a:r>
                      <a:endParaRPr lang="he-IL" sz="1600" b="0" i="0" u="none" strike="noStrike" kern="1200" dirty="0">
                        <a:solidFill>
                          <a:schemeClr val="tx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CGEN</a:t>
                      </a:r>
                      <a:endParaRPr lang="he-IL" sz="1600" b="0" i="0" u="none" strike="noStrike" dirty="0">
                        <a:solidFill>
                          <a:srgbClr val="000000"/>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err="1" smtClean="0">
                          <a:solidFill>
                            <a:srgbClr val="000000"/>
                          </a:solidFill>
                          <a:latin typeface="Arial" pitchFamily="34" charset="0"/>
                          <a:cs typeface="Arial" pitchFamily="34" charset="0"/>
                        </a:rPr>
                        <a:t>קומפיוג'ן</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75384">
                <a:tc>
                  <a:txBody>
                    <a:bodyPr/>
                    <a:lstStyle/>
                    <a:p>
                      <a:pPr marL="0" algn="ctr" defTabSz="914400" rtl="1" eaLnBrk="1" fontAlgn="t" latinLnBrk="0" hangingPunct="1"/>
                      <a:r>
                        <a:rPr lang="en-US" sz="1600" b="0" i="0" u="none" strike="noStrike" kern="1200" dirty="0" smtClean="0">
                          <a:solidFill>
                            <a:schemeClr val="accent1"/>
                          </a:solidFill>
                          <a:latin typeface="Arial" pitchFamily="34" charset="0"/>
                          <a:ea typeface="+mn-ea"/>
                          <a:cs typeface="Arial" pitchFamily="34" charset="0"/>
                        </a:rPr>
                        <a:t>35%</a:t>
                      </a:r>
                      <a:endParaRPr lang="he-IL" sz="1600" b="0" i="0" u="none" strike="noStrike" kern="1200" dirty="0">
                        <a:solidFill>
                          <a:schemeClr val="accent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en-US" sz="1600" b="0" i="0" u="none" strike="noStrike" dirty="0" smtClean="0">
                          <a:solidFill>
                            <a:schemeClr val="accent1"/>
                          </a:solidFill>
                          <a:latin typeface="Arial" pitchFamily="34" charset="0"/>
                          <a:cs typeface="Arial" pitchFamily="34" charset="0"/>
                        </a:rPr>
                        <a:t>1,131</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a:r>
                        <a:rPr lang="en-US" sz="1600" b="0" i="0" u="none" strike="noStrike" kern="1200" dirty="0" smtClean="0">
                          <a:solidFill>
                            <a:schemeClr val="tx1"/>
                          </a:solidFill>
                          <a:latin typeface="Arial" pitchFamily="34" charset="0"/>
                          <a:ea typeface="+mn-ea"/>
                          <a:cs typeface="Arial" pitchFamily="34" charset="0"/>
                        </a:rPr>
                        <a:t>374</a:t>
                      </a:r>
                      <a:endParaRPr lang="he-IL" sz="1600" b="0" i="0" u="none" strike="noStrike" kern="1200" dirty="0">
                        <a:solidFill>
                          <a:schemeClr val="tx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SPNS</a:t>
                      </a:r>
                      <a:endParaRPr lang="he-IL" sz="1600" b="0" i="0" u="none" strike="noStrike" dirty="0">
                        <a:solidFill>
                          <a:srgbClr val="000000"/>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smtClean="0">
                          <a:solidFill>
                            <a:srgbClr val="000000"/>
                          </a:solidFill>
                          <a:latin typeface="Arial" pitchFamily="34" charset="0"/>
                          <a:cs typeface="Arial" pitchFamily="34" charset="0"/>
                        </a:rPr>
                        <a:t>סאפיינס</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75384">
                <a:tc>
                  <a:txBody>
                    <a:bodyPr/>
                    <a:lstStyle/>
                    <a:p>
                      <a:pPr marL="0" algn="ctr" defTabSz="914400" rtl="1" eaLnBrk="1" fontAlgn="t" latinLnBrk="0" hangingPunct="1"/>
                      <a:r>
                        <a:rPr lang="he-IL" sz="1600" b="0" i="0" u="none" strike="noStrike" kern="1200" dirty="0" smtClean="0">
                          <a:solidFill>
                            <a:schemeClr val="accent1"/>
                          </a:solidFill>
                          <a:latin typeface="Arial" pitchFamily="34" charset="0"/>
                          <a:ea typeface="+mn-ea"/>
                          <a:cs typeface="Arial" pitchFamily="34" charset="0"/>
                        </a:rPr>
                        <a:t>33%</a:t>
                      </a:r>
                      <a:endParaRPr lang="he-IL" sz="1600" b="0" i="0" u="none" strike="noStrike" kern="1200" dirty="0">
                        <a:solidFill>
                          <a:schemeClr val="accent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en-US" sz="1600" b="0" i="0" u="none" strike="noStrike" dirty="0" smtClean="0">
                          <a:solidFill>
                            <a:schemeClr val="accent1"/>
                          </a:solidFill>
                          <a:latin typeface="Arial" pitchFamily="34" charset="0"/>
                          <a:cs typeface="Arial" pitchFamily="34" charset="0"/>
                        </a:rPr>
                        <a:t>1,337</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a:r>
                        <a:rPr lang="he-IL" sz="1600" b="0" i="0" u="none" strike="noStrike" kern="1200" dirty="0" smtClean="0">
                          <a:solidFill>
                            <a:schemeClr val="tx1"/>
                          </a:solidFill>
                          <a:latin typeface="Arial" pitchFamily="34" charset="0"/>
                          <a:ea typeface="+mn-ea"/>
                          <a:cs typeface="Arial" pitchFamily="34" charset="0"/>
                        </a:rPr>
                        <a:t>304</a:t>
                      </a:r>
                      <a:endParaRPr lang="he-IL" sz="1600" b="0" i="0" u="none" strike="noStrike" kern="1200" dirty="0">
                        <a:solidFill>
                          <a:schemeClr val="tx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NVMI</a:t>
                      </a:r>
                      <a:endParaRPr lang="he-IL" sz="1600" b="0" i="0" u="none" strike="noStrike" dirty="0">
                        <a:solidFill>
                          <a:srgbClr val="000000"/>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smtClean="0">
                          <a:solidFill>
                            <a:srgbClr val="000000"/>
                          </a:solidFill>
                          <a:latin typeface="Arial" pitchFamily="34" charset="0"/>
                          <a:cs typeface="Arial" pitchFamily="34" charset="0"/>
                        </a:rPr>
                        <a:t>נובה</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75384">
                <a:tc>
                  <a:txBody>
                    <a:bodyPr/>
                    <a:lstStyle/>
                    <a:p>
                      <a:pPr marL="0" algn="ctr" defTabSz="914400" rtl="1" eaLnBrk="1" fontAlgn="t" latinLnBrk="0" hangingPunct="1"/>
                      <a:r>
                        <a:rPr lang="he-IL" sz="1600" b="0" i="0" u="none" strike="noStrike" kern="1200" dirty="0" smtClean="0">
                          <a:solidFill>
                            <a:schemeClr val="accent1"/>
                          </a:solidFill>
                          <a:latin typeface="Arial" pitchFamily="34" charset="0"/>
                          <a:ea typeface="+mn-ea"/>
                          <a:cs typeface="Arial" pitchFamily="34" charset="0"/>
                        </a:rPr>
                        <a:t>47%</a:t>
                      </a:r>
                      <a:endParaRPr lang="he-IL" sz="1600" b="0" i="0" u="none" strike="noStrike" kern="1200" dirty="0">
                        <a:solidFill>
                          <a:schemeClr val="accent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dirty="0" smtClean="0">
                          <a:solidFill>
                            <a:schemeClr val="accent1"/>
                          </a:solidFill>
                          <a:latin typeface="Arial" pitchFamily="34" charset="0"/>
                          <a:cs typeface="Arial" pitchFamily="34" charset="0"/>
                        </a:rPr>
                        <a:t>3,040</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a:r>
                        <a:rPr lang="en-US" sz="1600" b="0" i="0" u="none" strike="noStrike" kern="1200" dirty="0" smtClean="0">
                          <a:solidFill>
                            <a:schemeClr val="tx1"/>
                          </a:solidFill>
                          <a:latin typeface="Arial" pitchFamily="34" charset="0"/>
                          <a:ea typeface="+mn-ea"/>
                          <a:cs typeface="Arial" pitchFamily="34" charset="0"/>
                        </a:rPr>
                        <a:t>251</a:t>
                      </a:r>
                      <a:endParaRPr lang="he-IL" sz="1600" b="0" i="0" u="none" strike="noStrike" kern="1200" dirty="0">
                        <a:solidFill>
                          <a:schemeClr val="tx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MZOR</a:t>
                      </a:r>
                      <a:endParaRPr lang="he-IL" sz="1600" b="0" i="0" u="none" strike="noStrike" dirty="0">
                        <a:solidFill>
                          <a:srgbClr val="000000"/>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smtClean="0">
                          <a:solidFill>
                            <a:srgbClr val="000000"/>
                          </a:solidFill>
                          <a:latin typeface="Arial" pitchFamily="34" charset="0"/>
                          <a:cs typeface="Arial" pitchFamily="34" charset="0"/>
                        </a:rPr>
                        <a:t>מזור</a:t>
                      </a:r>
                      <a:r>
                        <a:rPr lang="he-IL" sz="1600" b="1" i="0" u="none" strike="noStrike" baseline="0" dirty="0" smtClean="0">
                          <a:solidFill>
                            <a:srgbClr val="000000"/>
                          </a:solidFill>
                          <a:latin typeface="Arial" pitchFamily="34" charset="0"/>
                          <a:cs typeface="Arial" pitchFamily="34" charset="0"/>
                        </a:rPr>
                        <a:t> רובוטיקה</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75384">
                <a:tc>
                  <a:txBody>
                    <a:bodyPr/>
                    <a:lstStyle/>
                    <a:p>
                      <a:pPr algn="ctr" rtl="1"/>
                      <a:r>
                        <a:rPr lang="en-US" sz="1600" b="0" i="0" u="none" strike="noStrike" kern="1200" dirty="0" smtClean="0">
                          <a:solidFill>
                            <a:schemeClr val="accent1"/>
                          </a:solidFill>
                          <a:latin typeface="Arial" pitchFamily="34" charset="0"/>
                          <a:ea typeface="+mn-ea"/>
                          <a:cs typeface="Arial" pitchFamily="34" charset="0"/>
                        </a:rPr>
                        <a:t>50%</a:t>
                      </a:r>
                      <a:endParaRPr lang="he-IL" sz="1600" b="0" i="0" u="none" strike="noStrike" kern="1200" dirty="0">
                        <a:solidFill>
                          <a:schemeClr val="accent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en-US" sz="1600" b="0" i="0" u="none" strike="noStrike" dirty="0" smtClean="0">
                          <a:solidFill>
                            <a:schemeClr val="accent1"/>
                          </a:solidFill>
                          <a:latin typeface="Arial" pitchFamily="34" charset="0"/>
                          <a:cs typeface="Arial" pitchFamily="34" charset="0"/>
                        </a:rPr>
                        <a:t>299</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a:r>
                        <a:rPr lang="en-US" sz="1600" b="0" i="0" u="none" strike="noStrike" kern="1200" dirty="0" smtClean="0">
                          <a:solidFill>
                            <a:schemeClr val="tx1"/>
                          </a:solidFill>
                          <a:latin typeface="Arial" pitchFamily="34" charset="0"/>
                          <a:ea typeface="+mn-ea"/>
                          <a:cs typeface="Arial" pitchFamily="34" charset="0"/>
                        </a:rPr>
                        <a:t>204</a:t>
                      </a:r>
                      <a:endParaRPr lang="he-IL" sz="1600" b="0" i="0" u="none" strike="noStrike" kern="1200" dirty="0">
                        <a:solidFill>
                          <a:schemeClr val="tx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GILT</a:t>
                      </a: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smtClean="0">
                          <a:solidFill>
                            <a:srgbClr val="000000"/>
                          </a:solidFill>
                          <a:latin typeface="Arial" pitchFamily="34" charset="0"/>
                          <a:cs typeface="Arial" pitchFamily="34" charset="0"/>
                        </a:rPr>
                        <a:t>גילת</a:t>
                      </a:r>
                      <a:r>
                        <a:rPr lang="he-IL" sz="1600" b="1" i="0" u="none" strike="noStrike" baseline="0" dirty="0" smtClean="0">
                          <a:solidFill>
                            <a:srgbClr val="000000"/>
                          </a:solidFill>
                          <a:latin typeface="Arial" pitchFamily="34" charset="0"/>
                          <a:cs typeface="Arial" pitchFamily="34" charset="0"/>
                        </a:rPr>
                        <a:t> רשתות </a:t>
                      </a:r>
                      <a:r>
                        <a:rPr lang="he-IL" sz="1600" b="1" i="0" u="none" strike="noStrike" baseline="0" dirty="0" err="1" smtClean="0">
                          <a:solidFill>
                            <a:srgbClr val="000000"/>
                          </a:solidFill>
                          <a:latin typeface="Arial" pitchFamily="34" charset="0"/>
                          <a:cs typeface="Arial" pitchFamily="34" charset="0"/>
                        </a:rPr>
                        <a:t>לווין</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75384">
                <a:tc>
                  <a:txBody>
                    <a:bodyPr/>
                    <a:lstStyle/>
                    <a:p>
                      <a:pPr algn="ctr" rtl="1" fontAlgn="t"/>
                      <a:r>
                        <a:rPr lang="he-IL" sz="1600" b="0" i="0" u="none" strike="noStrike" dirty="0" smtClean="0">
                          <a:solidFill>
                            <a:schemeClr val="accent1"/>
                          </a:solidFill>
                          <a:latin typeface="Arial" pitchFamily="34" charset="0"/>
                          <a:cs typeface="Arial" pitchFamily="34" charset="0"/>
                        </a:rPr>
                        <a:t>31%</a:t>
                      </a:r>
                      <a:endParaRPr lang="he-IL" sz="1600" b="0" i="0" u="none" strike="noStrike" dirty="0">
                        <a:solidFill>
                          <a:schemeClr val="accent1"/>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dirty="0" smtClean="0">
                          <a:solidFill>
                            <a:schemeClr val="accent1"/>
                          </a:solidFill>
                          <a:latin typeface="Arial" pitchFamily="34" charset="0"/>
                          <a:cs typeface="Arial" pitchFamily="34" charset="0"/>
                        </a:rPr>
                        <a:t>1,348</a:t>
                      </a:r>
                      <a:endParaRPr lang="he-IL" sz="1600" b="0" i="0" u="none" strike="noStrike" dirty="0">
                        <a:solidFill>
                          <a:schemeClr val="accent1"/>
                        </a:solidFill>
                        <a:latin typeface="Arial" pitchFamily="34" charset="0"/>
                        <a:cs typeface="Arial" pitchFamily="34" charset="0"/>
                      </a:endParaRPr>
                    </a:p>
                  </a:txBody>
                  <a:tcPr marL="6661" marR="6661" marT="7619" marB="0" anchor="ctr">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algn="ctr" rtl="1" fontAlgn="t"/>
                      <a:r>
                        <a:rPr lang="he-IL" sz="1600" b="0" i="0" u="none" strike="noStrike" kern="1200" dirty="0" smtClean="0">
                          <a:solidFill>
                            <a:schemeClr val="tx1"/>
                          </a:solidFill>
                          <a:latin typeface="Arial" pitchFamily="34" charset="0"/>
                          <a:ea typeface="+mn-ea"/>
                          <a:cs typeface="Arial" pitchFamily="34" charset="0"/>
                        </a:rPr>
                        <a:t>187</a:t>
                      </a:r>
                      <a:endParaRPr lang="he-IL" sz="1600" b="0" i="0" u="none" strike="noStrike" kern="1200" dirty="0">
                        <a:solidFill>
                          <a:schemeClr val="tx1"/>
                        </a:solidFill>
                        <a:latin typeface="Arial" pitchFamily="34" charset="0"/>
                        <a:ea typeface="+mn-ea"/>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rtl="1" fontAlgn="t"/>
                      <a:r>
                        <a:rPr lang="en-US" sz="1600" b="0" i="0" u="none" strike="noStrike" dirty="0" smtClean="0">
                          <a:solidFill>
                            <a:srgbClr val="000000"/>
                          </a:solidFill>
                          <a:latin typeface="Arial" pitchFamily="34" charset="0"/>
                          <a:cs typeface="Arial" pitchFamily="34" charset="0"/>
                        </a:rPr>
                        <a:t>PLX</a:t>
                      </a:r>
                      <a:endParaRPr lang="he-IL" sz="1600" b="0" i="0" u="none" strike="noStrike" dirty="0">
                        <a:solidFill>
                          <a:srgbClr val="000000"/>
                        </a:solidFill>
                        <a:latin typeface="Arial" pitchFamily="34" charset="0"/>
                        <a:cs typeface="Arial" pitchFamily="34" charset="0"/>
                      </a:endParaRPr>
                    </a:p>
                  </a:txBody>
                  <a:tcPr marL="6660" marR="6660" marT="7622" marB="0">
                    <a:lnL w="6350" cap="flat" cmpd="sng" algn="ctr">
                      <a:solidFill>
                        <a:schemeClr val="tx1"/>
                      </a:solidFill>
                      <a:prstDash val="solid"/>
                      <a:round/>
                      <a:headEnd type="none" w="sm" len="sm"/>
                      <a:tailEnd type="none" w="sm" len="sm"/>
                    </a:lnL>
                    <a:lnR w="635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1" fontAlgn="t"/>
                      <a:r>
                        <a:rPr lang="he-IL" sz="1600" b="1" i="0" u="none" strike="noStrike" dirty="0" err="1" smtClean="0">
                          <a:solidFill>
                            <a:srgbClr val="000000"/>
                          </a:solidFill>
                          <a:latin typeface="Arial" pitchFamily="34" charset="0"/>
                          <a:cs typeface="Arial" pitchFamily="34" charset="0"/>
                        </a:rPr>
                        <a:t>פרוטליקס</a:t>
                      </a:r>
                      <a:endParaRPr lang="he-IL" sz="1600" b="1" i="0" u="none" strike="noStrike" dirty="0">
                        <a:solidFill>
                          <a:srgbClr val="000000"/>
                        </a:solidFill>
                        <a:latin typeface="Arial" pitchFamily="34" charset="0"/>
                        <a:cs typeface="Arial" pitchFamily="34" charset="0"/>
                      </a:endParaRPr>
                    </a:p>
                  </a:txBody>
                  <a:tcPr marL="7633" marR="7633" marT="7622" marB="0">
                    <a:lnL w="6350" cap="flat" cmpd="sng" algn="ctr">
                      <a:solidFill>
                        <a:schemeClr val="tx1"/>
                      </a:solidFill>
                      <a:prstDash val="solid"/>
                      <a:round/>
                      <a:headEnd type="none" w="sm" len="sm"/>
                      <a:tailEnd type="none" w="sm" len="sm"/>
                    </a:lnL>
                    <a:lnR w="12700" cap="flat" cmpd="sng" algn="ctr">
                      <a:solidFill>
                        <a:srgbClr val="FF99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97584643"/>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224119"/>
            <a:ext cx="4585228" cy="6618672"/>
          </a:xfrm>
          <a:prstGeom prst="rect">
            <a:avLst/>
          </a:prstGeom>
          <a:noFill/>
          <a:ln>
            <a:noFill/>
          </a:ln>
        </p:spPr>
      </p:pic>
    </p:spTree>
    <p:extLst>
      <p:ext uri="{BB962C8B-B14F-4D97-AF65-F5344CB8AC3E}">
        <p14:creationId xmlns:p14="http://schemas.microsoft.com/office/powerpoint/2010/main" val="922483752"/>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u="sng" dirty="0"/>
              <a:t>ביבליוגרפיה </a:t>
            </a:r>
            <a:r>
              <a:rPr lang="en-US" dirty="0"/>
              <a:t/>
            </a:r>
            <a:br>
              <a:rPr lang="en-US" dirty="0"/>
            </a:br>
            <a:endParaRPr lang="he-IL" dirty="0"/>
          </a:p>
        </p:txBody>
      </p:sp>
      <p:sp>
        <p:nvSpPr>
          <p:cNvPr id="3" name="מציין מיקום תוכן 2"/>
          <p:cNvSpPr>
            <a:spLocks noGrp="1"/>
          </p:cNvSpPr>
          <p:nvPr>
            <p:ph idx="1"/>
          </p:nvPr>
        </p:nvSpPr>
        <p:spPr/>
        <p:txBody>
          <a:bodyPr/>
          <a:lstStyle/>
          <a:p>
            <a:pPr lvl="0"/>
            <a:r>
              <a:rPr lang="he-IL" dirty="0" smtClean="0"/>
              <a:t>אתר </a:t>
            </a:r>
            <a:r>
              <a:rPr lang="he-IL" dirty="0"/>
              <a:t>הבורסה לניירות ערך-</a:t>
            </a:r>
            <a:r>
              <a:rPr lang="en-US" dirty="0"/>
              <a:t>WWW.tase.co.il</a:t>
            </a:r>
          </a:p>
          <a:p>
            <a:pPr lvl="0"/>
            <a:r>
              <a:rPr lang="he-IL" dirty="0"/>
              <a:t>הבורסה לניירות ערך ושוקי ההון בישראל ובעולם, דורון שלפר, מהדורה חמישית 2008 , ספריית גלובס</a:t>
            </a:r>
            <a:endParaRPr lang="en-US" dirty="0"/>
          </a:p>
          <a:p>
            <a:pPr lvl="0"/>
            <a:r>
              <a:rPr lang="he-IL" dirty="0"/>
              <a:t>מאמר חוק הרישום הכפול- הבורסה לניירות ערך שלב נוסף בגלובליזציה של שוק ההון  הישראלי.</a:t>
            </a:r>
            <a:endParaRPr lang="en-US" dirty="0"/>
          </a:p>
          <a:p>
            <a:endParaRPr lang="he-IL" dirty="0"/>
          </a:p>
        </p:txBody>
      </p:sp>
    </p:spTree>
    <p:extLst>
      <p:ext uri="{BB962C8B-B14F-4D97-AF65-F5344CB8AC3E}">
        <p14:creationId xmlns:p14="http://schemas.microsoft.com/office/powerpoint/2010/main" val="3374165446"/>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47664" y="2780928"/>
            <a:ext cx="6172200" cy="845147"/>
          </a:xfrm>
        </p:spPr>
        <p:txBody>
          <a:bodyPr/>
          <a:lstStyle/>
          <a:p>
            <a:pPr algn="ctr"/>
            <a:r>
              <a:rPr lang="he-IL" dirty="0" smtClean="0"/>
              <a:t>שוק ההון</a:t>
            </a:r>
            <a:endParaRPr lang="he-IL" dirty="0"/>
          </a:p>
        </p:txBody>
      </p:sp>
    </p:spTree>
    <p:extLst>
      <p:ext uri="{BB962C8B-B14F-4D97-AF65-F5344CB8AC3E}">
        <p14:creationId xmlns:p14="http://schemas.microsoft.com/office/powerpoint/2010/main" val="2553440184"/>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70739" y="274639"/>
            <a:ext cx="4654061" cy="651485"/>
          </a:xfrm>
        </p:spPr>
        <p:txBody>
          <a:bodyPr>
            <a:normAutofit fontScale="90000"/>
          </a:bodyPr>
          <a:lstStyle/>
          <a:p>
            <a:pPr algn="r"/>
            <a:r>
              <a:rPr lang="he-IL" b="1" i="1" cap="all" dirty="0"/>
              <a:t>שוק </a:t>
            </a:r>
            <a:r>
              <a:rPr lang="he-IL" b="1" i="1" cap="all" dirty="0" smtClean="0"/>
              <a:t>ההון</a:t>
            </a:r>
            <a:endParaRPr lang="he-IL" dirty="0"/>
          </a:p>
        </p:txBody>
      </p:sp>
      <p:sp>
        <p:nvSpPr>
          <p:cNvPr id="3" name="מציין מיקום תוכן 2"/>
          <p:cNvSpPr>
            <a:spLocks noGrp="1"/>
          </p:cNvSpPr>
          <p:nvPr>
            <p:ph idx="1"/>
          </p:nvPr>
        </p:nvSpPr>
        <p:spPr/>
        <p:txBody>
          <a:bodyPr/>
          <a:lstStyle/>
          <a:p>
            <a:r>
              <a:rPr lang="he-IL" dirty="0" smtClean="0"/>
              <a:t>כיצד משקיעים בבורסה? חברי הבורסה ברוקרים הבטחת תקינות המסחר, הפיקוח על שוק ההון , רגולציה</a:t>
            </a:r>
          </a:p>
          <a:p>
            <a:r>
              <a:rPr lang="he-IL" dirty="0" smtClean="0"/>
              <a:t>הרפורמה בשוק ההון החל משנות השמונים ועד היום</a:t>
            </a:r>
          </a:p>
          <a:p>
            <a:r>
              <a:rPr lang="he-IL" dirty="0" smtClean="0"/>
              <a:t>התפתחות שיטת המסחר בבורסה בישראל, שלבי המסחר ב "רצף" , אופן קביעת מחירי הניירות והמחזורים , הפקדת השונות , סליקה</a:t>
            </a:r>
            <a:endParaRPr lang="he-IL" dirty="0"/>
          </a:p>
        </p:txBody>
      </p:sp>
    </p:spTree>
    <p:extLst>
      <p:ext uri="{BB962C8B-B14F-4D97-AF65-F5344CB8AC3E}">
        <p14:creationId xmlns:p14="http://schemas.microsoft.com/office/powerpoint/2010/main" val="4045146566"/>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שוק ההון</a:t>
            </a:r>
            <a:endParaRPr lang="he-IL" dirty="0"/>
          </a:p>
        </p:txBody>
      </p:sp>
      <p:sp>
        <p:nvSpPr>
          <p:cNvPr id="3" name="מציין מיקום תוכן 2"/>
          <p:cNvSpPr>
            <a:spLocks noGrp="1"/>
          </p:cNvSpPr>
          <p:nvPr>
            <p:ph idx="1"/>
          </p:nvPr>
        </p:nvSpPr>
        <p:spPr/>
        <p:txBody>
          <a:bodyPr/>
          <a:lstStyle/>
          <a:p>
            <a:r>
              <a:rPr lang="he-IL" dirty="0" smtClean="0"/>
              <a:t>סוגי ניירות הערך הנסחרים בישראל , אגרות חוב ממשלתיות </a:t>
            </a:r>
            <a:r>
              <a:rPr lang="he-IL" dirty="0" err="1" smtClean="0"/>
              <a:t>וקונצרניות</a:t>
            </a:r>
            <a:r>
              <a:rPr lang="he-IL" dirty="0" smtClean="0"/>
              <a:t> , מניות , תעודת סל , קרנות נאמנות , אופציות ועוד</a:t>
            </a:r>
          </a:p>
          <a:p>
            <a:r>
              <a:rPr lang="he-IL" dirty="0" smtClean="0"/>
              <a:t>התמקדות בשוק הנגזרים ( אופציות לעומת כתבי אופציות , מוצרים מובנים , אופציות למנהלים)</a:t>
            </a:r>
          </a:p>
          <a:p>
            <a:r>
              <a:rPr lang="he-IL" dirty="0" smtClean="0"/>
              <a:t>חוזים עתידיים</a:t>
            </a:r>
            <a:endParaRPr lang="he-IL" dirty="0"/>
          </a:p>
        </p:txBody>
      </p:sp>
    </p:spTree>
    <p:extLst>
      <p:ext uri="{BB962C8B-B14F-4D97-AF65-F5344CB8AC3E}">
        <p14:creationId xmlns:p14="http://schemas.microsoft.com/office/powerpoint/2010/main" val="3402234779"/>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יעילות</a:t>
            </a:r>
            <a:endParaRPr lang="he-IL" dirty="0"/>
          </a:p>
        </p:txBody>
      </p:sp>
      <p:sp>
        <p:nvSpPr>
          <p:cNvPr id="3" name="מציין מיקום תוכן 2"/>
          <p:cNvSpPr>
            <a:spLocks noGrp="1"/>
          </p:cNvSpPr>
          <p:nvPr>
            <p:ph idx="1"/>
          </p:nvPr>
        </p:nvSpPr>
        <p:spPr/>
        <p:txBody>
          <a:bodyPr/>
          <a:lstStyle/>
          <a:p>
            <a:r>
              <a:rPr lang="he-IL" dirty="0" smtClean="0"/>
              <a:t>יעילות שוק : השערות השוק היעיל</a:t>
            </a:r>
          </a:p>
          <a:p>
            <a:r>
              <a:rPr lang="he-IL" dirty="0" smtClean="0"/>
              <a:t>הגישה הטכנית</a:t>
            </a:r>
          </a:p>
          <a:p>
            <a:r>
              <a:rPr lang="he-IL" dirty="0" smtClean="0"/>
              <a:t>אנומליות</a:t>
            </a:r>
          </a:p>
          <a:p>
            <a:r>
              <a:rPr lang="he-IL" dirty="0" smtClean="0"/>
              <a:t>תוצאות מחקרים בארץ ובעולם</a:t>
            </a:r>
            <a:endParaRPr lang="he-IL" dirty="0"/>
          </a:p>
        </p:txBody>
      </p:sp>
    </p:spTree>
    <p:extLst>
      <p:ext uri="{BB962C8B-B14F-4D97-AF65-F5344CB8AC3E}">
        <p14:creationId xmlns:p14="http://schemas.microsoft.com/office/powerpoint/2010/main" val="2568877026"/>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שוק ההון</a:t>
            </a:r>
            <a:endParaRPr lang="he-IL" dirty="0"/>
          </a:p>
        </p:txBody>
      </p:sp>
      <p:sp>
        <p:nvSpPr>
          <p:cNvPr id="3" name="מציין מיקום תוכן 2"/>
          <p:cNvSpPr>
            <a:spLocks noGrp="1"/>
          </p:cNvSpPr>
          <p:nvPr>
            <p:ph idx="1"/>
          </p:nvPr>
        </p:nvSpPr>
        <p:spPr/>
        <p:txBody>
          <a:bodyPr/>
          <a:lstStyle/>
          <a:p>
            <a:r>
              <a:rPr lang="he-IL" altLang="he-IL" sz="4400" b="1" dirty="0"/>
              <a:t>כיצד תנהג בתבונה בהשקעותיך?</a:t>
            </a:r>
            <a:endParaRPr lang="en-US" altLang="he-IL" sz="4400" b="1" dirty="0"/>
          </a:p>
          <a:p>
            <a:endParaRPr lang="he-IL" dirty="0"/>
          </a:p>
        </p:txBody>
      </p:sp>
    </p:spTree>
    <p:extLst>
      <p:ext uri="{BB962C8B-B14F-4D97-AF65-F5344CB8AC3E}">
        <p14:creationId xmlns:p14="http://schemas.microsoft.com/office/powerpoint/2010/main" val="3438924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pPr algn="ctr"/>
            <a:r>
              <a:rPr lang="he-IL" dirty="0" smtClean="0"/>
              <a:t>ההמלצות העיקריות של דו"ח ברנע</a:t>
            </a:r>
            <a:endParaRPr lang="he-IL" dirty="0"/>
          </a:p>
        </p:txBody>
      </p:sp>
      <p:sp>
        <p:nvSpPr>
          <p:cNvPr id="2" name="מציין מיקום תוכן 1"/>
          <p:cNvSpPr>
            <a:spLocks noGrp="1"/>
          </p:cNvSpPr>
          <p:nvPr>
            <p:ph idx="1"/>
          </p:nvPr>
        </p:nvSpPr>
        <p:spPr/>
        <p:txBody>
          <a:bodyPr>
            <a:normAutofit/>
          </a:bodyPr>
          <a:lstStyle/>
          <a:p>
            <a:pPr>
              <a:lnSpc>
                <a:spcPct val="150000"/>
              </a:lnSpc>
            </a:pPr>
            <a:r>
              <a:rPr lang="he-IL" sz="1200" u="sng" dirty="0" smtClean="0">
                <a:latin typeface="David" panose="020E0502060401010101" pitchFamily="34" charset="-79"/>
                <a:cs typeface="+mj-cs"/>
              </a:rPr>
              <a:t>מדידה חשבונאית על פי בסיס צבירה מלא בשיטת ההקבצה</a:t>
            </a:r>
            <a:r>
              <a:rPr lang="he-IL" sz="1200" dirty="0" smtClean="0">
                <a:latin typeface="David" panose="020E0502060401010101" pitchFamily="34" charset="-79"/>
                <a:cs typeface="+mj-cs"/>
              </a:rPr>
              <a:t> – זאת אומרת, </a:t>
            </a:r>
            <a:r>
              <a:rPr lang="he-IL" sz="1200" b="1" dirty="0" smtClean="0">
                <a:latin typeface="David" panose="020E0502060401010101" pitchFamily="34" charset="-79"/>
                <a:cs typeface="+mj-cs"/>
              </a:rPr>
              <a:t>הכנסות והוצאות</a:t>
            </a:r>
            <a:r>
              <a:rPr lang="he-IL" sz="1200" dirty="0" smtClean="0">
                <a:latin typeface="David" panose="020E0502060401010101" pitchFamily="34" charset="-79"/>
                <a:cs typeface="+mj-cs"/>
              </a:rPr>
              <a:t> </a:t>
            </a:r>
            <a:r>
              <a:rPr lang="he-IL" sz="1200" b="1" dirty="0" smtClean="0">
                <a:latin typeface="David" panose="020E0502060401010101" pitchFamily="34" charset="-79"/>
                <a:cs typeface="+mj-cs"/>
              </a:rPr>
              <a:t>תרשמנה עם היווצרותן והצטברותן ולא במועד תזרים המזומנים בגינן.</a:t>
            </a:r>
            <a:r>
              <a:rPr lang="he-IL" sz="1200" dirty="0">
                <a:latin typeface="David" panose="020E0502060401010101" pitchFamily="34" charset="-79"/>
                <a:cs typeface="+mj-cs"/>
              </a:rPr>
              <a:t> </a:t>
            </a:r>
            <a:r>
              <a:rPr lang="he-IL" sz="1200" dirty="0" smtClean="0">
                <a:latin typeface="David" panose="020E0502060401010101" pitchFamily="34" charset="-79"/>
                <a:cs typeface="+mj-cs"/>
              </a:rPr>
              <a:t>משמעות הבחירה בבסיס צבירה מלא היא רישום נכסים והתחייבויות אשר אין להם ביטוי חשבונאי ישיר במערכת הדיווח הנוכחית.</a:t>
            </a:r>
            <a:r>
              <a:rPr lang="he-IL" sz="1200" dirty="0">
                <a:latin typeface="David" panose="020E0502060401010101" pitchFamily="34" charset="-79"/>
                <a:cs typeface="+mj-cs"/>
              </a:rPr>
              <a:t> </a:t>
            </a:r>
            <a:r>
              <a:rPr lang="he-IL" sz="1200" dirty="0" smtClean="0">
                <a:latin typeface="David" panose="020E0502060401010101" pitchFamily="34" charset="-79"/>
                <a:cs typeface="+mj-cs"/>
              </a:rPr>
              <a:t>משמעות שיטת ההקבצה היא שהרשות מדווחת בדו"ח כספי אשר אינו מפוצל לקרנות ותקציבים.  </a:t>
            </a:r>
          </a:p>
          <a:p>
            <a:pPr>
              <a:lnSpc>
                <a:spcPct val="150000"/>
              </a:lnSpc>
            </a:pPr>
            <a:r>
              <a:rPr lang="he-IL" sz="1200" u="sng" dirty="0" smtClean="0">
                <a:latin typeface="David" panose="020E0502060401010101" pitchFamily="34" charset="-79"/>
                <a:cs typeface="+mj-cs"/>
              </a:rPr>
              <a:t>אימוץ מתכונת ביאורים</a:t>
            </a:r>
            <a:r>
              <a:rPr lang="he-IL" sz="1200" dirty="0" smtClean="0">
                <a:latin typeface="David" panose="020E0502060401010101" pitchFamily="34" charset="-79"/>
                <a:cs typeface="+mj-cs"/>
              </a:rPr>
              <a:t> – מתכונת זו מקובלת בחברות ציבוריות. היא נשענת בעיקרה על הוראות תקנות ניירות ערך לעניין דיווח כספי.</a:t>
            </a:r>
          </a:p>
          <a:p>
            <a:pPr>
              <a:lnSpc>
                <a:spcPct val="150000"/>
              </a:lnSpc>
            </a:pPr>
            <a:r>
              <a:rPr lang="he-IL" sz="1200" u="sng" dirty="0">
                <a:latin typeface="David" panose="020E0502060401010101" pitchFamily="34" charset="-79"/>
                <a:cs typeface="+mj-cs"/>
              </a:rPr>
              <a:t>צרוף דו"ח הנהלת הרשות </a:t>
            </a:r>
            <a:r>
              <a:rPr lang="he-IL" sz="1200" dirty="0">
                <a:latin typeface="David" panose="020E0502060401010101" pitchFamily="34" charset="-79"/>
                <a:cs typeface="+mj-cs"/>
              </a:rPr>
              <a:t>לדוחות הכספיים. בדו"ח זה יינתנו הסברים של הנהלת הרשות המקומית על תוצאות הפעולות, המצב הכספי וההתפתחויות המהותיות תוך מתן נתונים על פי מערכת מוסכמת ואחידה של </a:t>
            </a:r>
            <a:r>
              <a:rPr lang="he-IL" sz="1200" u="sng" dirty="0">
                <a:latin typeface="David" panose="020E0502060401010101" pitchFamily="34" charset="-79"/>
                <a:cs typeface="+mj-cs"/>
              </a:rPr>
              <a:t>מדדי ביצוע</a:t>
            </a:r>
            <a:r>
              <a:rPr lang="he-IL" sz="1200" dirty="0">
                <a:latin typeface="David" panose="020E0502060401010101" pitchFamily="34" charset="-79"/>
                <a:cs typeface="+mj-cs"/>
              </a:rPr>
              <a:t>, שתאפשר השוואתיות בין רשויות מקומיות שונות ועל פני זמן.</a:t>
            </a:r>
            <a:endParaRPr lang="en-US" sz="1200" dirty="0">
              <a:latin typeface="David" panose="020E0502060401010101" pitchFamily="34" charset="-79"/>
              <a:cs typeface="+mj-cs"/>
            </a:endParaRPr>
          </a:p>
          <a:p>
            <a:pPr>
              <a:lnSpc>
                <a:spcPct val="150000"/>
              </a:lnSpc>
            </a:pPr>
            <a:r>
              <a:rPr lang="he-IL" sz="1200" dirty="0" smtClean="0">
                <a:latin typeface="David" panose="020E0502060401010101" pitchFamily="34" charset="-79"/>
                <a:cs typeface="+mj-cs"/>
              </a:rPr>
              <a:t>פרסום דו"חות תקופתיים, רבעוניים, (או לפחות חצי-שנתיים) – בדומה למקובל בחברות הציבוריות.</a:t>
            </a:r>
          </a:p>
          <a:p>
            <a:pPr>
              <a:lnSpc>
                <a:spcPct val="150000"/>
              </a:lnSpc>
            </a:pPr>
            <a:r>
              <a:rPr lang="he-IL" sz="1200" dirty="0" smtClean="0">
                <a:latin typeface="David" panose="020E0502060401010101" pitchFamily="34" charset="-79"/>
                <a:cs typeface="+mj-cs"/>
              </a:rPr>
              <a:t>חשיפת כלל הדו"חות לציבור ולתקשורת.</a:t>
            </a:r>
          </a:p>
          <a:p>
            <a:pPr marL="109728" indent="0">
              <a:lnSpc>
                <a:spcPct val="150000"/>
              </a:lnSpc>
              <a:buNone/>
            </a:pPr>
            <a:endParaRPr lang="he-IL" sz="1200" dirty="0" smtClean="0">
              <a:latin typeface="David" panose="020E0502060401010101" pitchFamily="34" charset="-79"/>
              <a:cs typeface="+mj-cs"/>
            </a:endParaRPr>
          </a:p>
          <a:p>
            <a:pPr>
              <a:lnSpc>
                <a:spcPct val="150000"/>
              </a:lnSpc>
            </a:pPr>
            <a:endParaRPr lang="he-IL" sz="1200" dirty="0" smtClean="0">
              <a:latin typeface="David" panose="020E0502060401010101" pitchFamily="34" charset="-79"/>
              <a:cs typeface="+mj-cs"/>
            </a:endParaRPr>
          </a:p>
          <a:p>
            <a:pPr>
              <a:lnSpc>
                <a:spcPct val="150000"/>
              </a:lnSpc>
            </a:pPr>
            <a:endParaRPr lang="he-IL" sz="1200" dirty="0" smtClean="0">
              <a:latin typeface="David" panose="020E0502060401010101" pitchFamily="34" charset="-79"/>
              <a:cs typeface="+mj-cs"/>
            </a:endParaRPr>
          </a:p>
          <a:p>
            <a:pPr>
              <a:lnSpc>
                <a:spcPct val="150000"/>
              </a:lnSpc>
            </a:pPr>
            <a:endParaRPr lang="en-US" sz="1200" dirty="0" smtClean="0">
              <a:latin typeface="David" panose="020E0502060401010101" pitchFamily="34" charset="-79"/>
              <a:cs typeface="+mj-cs"/>
            </a:endParaRPr>
          </a:p>
          <a:p>
            <a:pPr marL="109728" indent="0">
              <a:lnSpc>
                <a:spcPct val="150000"/>
              </a:lnSpc>
              <a:buNone/>
            </a:pPr>
            <a:endParaRPr lang="en-US" sz="1200" dirty="0" smtClean="0">
              <a:latin typeface="David" panose="020E0502060401010101" pitchFamily="34" charset="-79"/>
              <a:cs typeface="+mj-cs"/>
            </a:endParaRPr>
          </a:p>
          <a:p>
            <a:pPr marL="109728" indent="0">
              <a:lnSpc>
                <a:spcPct val="150000"/>
              </a:lnSpc>
              <a:buNone/>
            </a:pPr>
            <a:endParaRPr lang="he-IL" sz="1200" dirty="0">
              <a:latin typeface="David" panose="020E0502060401010101" pitchFamily="34" charset="-79"/>
              <a:cs typeface="+mj-cs"/>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202800"/>
            <a:ext cx="1440160" cy="203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45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16632"/>
            <a:ext cx="8229600" cy="1143000"/>
          </a:xfrm>
        </p:spPr>
        <p:txBody>
          <a:bodyPr>
            <a:normAutofit fontScale="90000"/>
          </a:bodyPr>
          <a:lstStyle/>
          <a:p>
            <a:pPr algn="ctr"/>
            <a:r>
              <a:rPr lang="he-IL" b="1" dirty="0" smtClean="0"/>
              <a:t>הבורסה לניירות ערך נאסד"ק </a:t>
            </a:r>
            <a:r>
              <a:rPr lang="en-US" b="1" dirty="0" smtClean="0"/>
              <a:t>NASDAQ</a:t>
            </a:r>
            <a:endParaRPr lang="he-IL" dirty="0"/>
          </a:p>
        </p:txBody>
      </p:sp>
      <p:sp>
        <p:nvSpPr>
          <p:cNvPr id="3" name="מציין מיקום תוכן 2"/>
          <p:cNvSpPr>
            <a:spLocks noGrp="1"/>
          </p:cNvSpPr>
          <p:nvPr>
            <p:ph idx="1"/>
          </p:nvPr>
        </p:nvSpPr>
        <p:spPr>
          <a:xfrm>
            <a:off x="467544" y="1484784"/>
            <a:ext cx="8229600" cy="2952328"/>
          </a:xfrm>
        </p:spPr>
        <p:txBody>
          <a:bodyPr>
            <a:normAutofit/>
          </a:bodyPr>
          <a:lstStyle/>
          <a:p>
            <a:r>
              <a:rPr lang="he-IL" sz="1400" b="1" dirty="0"/>
              <a:t>נאסד"ק</a:t>
            </a:r>
            <a:r>
              <a:rPr lang="he-IL" sz="1400" dirty="0"/>
              <a:t> (אנגלית: </a:t>
            </a:r>
            <a:r>
              <a:rPr lang="en-US" sz="1400" b="1" dirty="0"/>
              <a:t>NASDAQ</a:t>
            </a:r>
            <a:r>
              <a:rPr lang="he-IL" sz="1400" dirty="0"/>
              <a:t>, ראשי תיבות: </a:t>
            </a:r>
            <a:r>
              <a:rPr lang="en-US" sz="1400" b="1" dirty="0"/>
              <a:t>National Association of Securities Dealers Automated Quotations</a:t>
            </a:r>
            <a:r>
              <a:rPr lang="he-IL" sz="1400" dirty="0"/>
              <a:t> בתרגום לעברית: "מצגת שערים אוטומטית של האגודה הלאומית לסוחרי ניירות ערך"), היא בורסה לניירות ערך המנוהלת על ידי האגודה הלאומית לסוחרי ניירות ערך. </a:t>
            </a:r>
            <a:endParaRPr lang="he-IL" sz="1400" dirty="0" smtClean="0"/>
          </a:p>
          <a:p>
            <a:r>
              <a:rPr lang="he-IL" sz="1400" dirty="0"/>
              <a:t>נאסד"ק פועלת מארצות הברית, אך לה סניפים גם ביפן ובקנדה וקשרים עם בורסות בהונג קונג ובאירופה. </a:t>
            </a:r>
            <a:r>
              <a:rPr lang="he-IL" sz="1400" dirty="0" err="1"/>
              <a:t>הנאסד"ק</a:t>
            </a:r>
            <a:r>
              <a:rPr lang="he-IL" sz="1400" dirty="0"/>
              <a:t> היא זירת מסחר מקוונת אשר המסחר בה ממוחשב ואין בה זירת מסחר פיזית</a:t>
            </a:r>
            <a:r>
              <a:rPr lang="he-IL" sz="1400" dirty="0" smtClean="0"/>
              <a:t>.</a:t>
            </a:r>
          </a:p>
          <a:p>
            <a:r>
              <a:rPr lang="he-IL" sz="1400" dirty="0"/>
              <a:t>תחילתה של </a:t>
            </a:r>
            <a:r>
              <a:rPr lang="he-IL" sz="1400" dirty="0" err="1"/>
              <a:t>הנאסד"ק</a:t>
            </a:r>
            <a:r>
              <a:rPr lang="he-IL" sz="1400" dirty="0"/>
              <a:t> בשנת 1971 כלוח מודעות אלקטרוני אשר פרסם שערי היצע וביקוש, אך לא ביצע עסקאות קנייה ומכירה. בהמשך החלה לפעול כשוק והפכה לשוק המניות המקוון הראשון בעולם. בתי ההשקעות הגדולים לא היו מאושרים מכניסתה של המתחרה החדשה לזירה משום שעיקר הכנסתם ממסחר הייתה מהפער בין מחיר הקניה למחיר המכירה בשוק בכל רגע נתון, זאת על-פי שיטת המסחר האמריקאית על ידי עושי שוק. כניסת </a:t>
            </a:r>
            <a:r>
              <a:rPr lang="he-IL" sz="1400" dirty="0" err="1"/>
              <a:t>הנאסד"ק</a:t>
            </a:r>
            <a:r>
              <a:rPr lang="he-IL" sz="1400" dirty="0"/>
              <a:t>, הבורסה החדשה והשקופה יותר, הקטינה את הפער בין מחיר הקנייה למחיר המכירה, ופגעה בהכנסותיהם של בתי השקעות</a:t>
            </a:r>
            <a:r>
              <a:rPr lang="he-IL" sz="1400" dirty="0" smtClean="0"/>
              <a:t>.</a:t>
            </a:r>
          </a:p>
          <a:p>
            <a:r>
              <a:rPr lang="he-IL" sz="1400" dirty="0" smtClean="0"/>
              <a:t>שעות פעילות:</a:t>
            </a:r>
            <a:endParaRPr lang="en-US" sz="1400" dirty="0"/>
          </a:p>
          <a:p>
            <a:endParaRPr lang="he-IL" sz="1400" dirty="0"/>
          </a:p>
        </p:txBody>
      </p:sp>
      <p:graphicFrame>
        <p:nvGraphicFramePr>
          <p:cNvPr id="4" name="טבלה 3"/>
          <p:cNvGraphicFramePr>
            <a:graphicFrameLocks noGrp="1"/>
          </p:cNvGraphicFramePr>
          <p:nvPr>
            <p:extLst>
              <p:ext uri="{D42A27DB-BD31-4B8C-83A1-F6EECF244321}">
                <p14:modId xmlns:p14="http://schemas.microsoft.com/office/powerpoint/2010/main" val="3497640475"/>
              </p:ext>
            </p:extLst>
          </p:nvPr>
        </p:nvGraphicFramePr>
        <p:xfrm>
          <a:off x="467544" y="4437112"/>
          <a:ext cx="8424938" cy="1080120"/>
        </p:xfrm>
        <a:graphic>
          <a:graphicData uri="http://schemas.openxmlformats.org/drawingml/2006/table">
            <a:tbl>
              <a:tblPr rtl="1" firstRow="1" firstCol="1" bandRow="1">
                <a:tableStyleId>{5C22544A-7EE6-4342-B048-85BDC9FD1C3A}</a:tableStyleId>
              </a:tblPr>
              <a:tblGrid>
                <a:gridCol w="1225467"/>
                <a:gridCol w="606189"/>
                <a:gridCol w="545524"/>
                <a:gridCol w="1218587"/>
                <a:gridCol w="1228235"/>
                <a:gridCol w="1201112"/>
                <a:gridCol w="1199912"/>
                <a:gridCol w="1199912"/>
              </a:tblGrid>
              <a:tr h="383391">
                <a:tc>
                  <a:txBody>
                    <a:bodyPr/>
                    <a:lstStyle/>
                    <a:p>
                      <a:pPr algn="ctr" rtl="1">
                        <a:lnSpc>
                          <a:spcPct val="115000"/>
                        </a:lnSpc>
                        <a:spcAft>
                          <a:spcPts val="0"/>
                        </a:spcAft>
                      </a:pPr>
                      <a:r>
                        <a:rPr lang="he-IL" sz="1600" dirty="0">
                          <a:effectLst/>
                        </a:rPr>
                        <a:t>יום בשבוע</a:t>
                      </a:r>
                      <a:endParaRPr lang="en-US" sz="16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600">
                          <a:effectLst/>
                        </a:rPr>
                        <a:t>ש</a:t>
                      </a:r>
                      <a:endParaRPr lang="en-US" sz="1600">
                        <a:effectLst/>
                        <a:latin typeface="Calibri"/>
                        <a:ea typeface="Calibri"/>
                        <a:cs typeface="Arial"/>
                      </a:endParaRPr>
                    </a:p>
                  </a:txBody>
                  <a:tcPr marL="68580" marR="68580" marT="0" marB="0"/>
                </a:tc>
                <a:tc>
                  <a:txBody>
                    <a:bodyPr/>
                    <a:lstStyle/>
                    <a:p>
                      <a:pPr algn="r" rtl="1">
                        <a:lnSpc>
                          <a:spcPct val="115000"/>
                        </a:lnSpc>
                        <a:spcAft>
                          <a:spcPts val="0"/>
                        </a:spcAft>
                      </a:pPr>
                      <a:r>
                        <a:rPr lang="he-IL" sz="1600">
                          <a:effectLst/>
                        </a:rPr>
                        <a:t>א</a:t>
                      </a:r>
                      <a:endParaRPr lang="en-US" sz="1600">
                        <a:effectLst/>
                        <a:latin typeface="Calibri"/>
                        <a:ea typeface="Calibri"/>
                        <a:cs typeface="Arial"/>
                      </a:endParaRPr>
                    </a:p>
                  </a:txBody>
                  <a:tcPr marL="68580" marR="68580" marT="0" marB="0"/>
                </a:tc>
                <a:tc>
                  <a:txBody>
                    <a:bodyPr/>
                    <a:lstStyle/>
                    <a:p>
                      <a:pPr algn="r" rtl="1">
                        <a:lnSpc>
                          <a:spcPct val="115000"/>
                        </a:lnSpc>
                        <a:spcAft>
                          <a:spcPts val="0"/>
                        </a:spcAft>
                      </a:pPr>
                      <a:r>
                        <a:rPr lang="he-IL" sz="1600" dirty="0">
                          <a:effectLst/>
                        </a:rPr>
                        <a:t>ב</a:t>
                      </a:r>
                      <a:endParaRPr lang="en-US" sz="16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600">
                          <a:effectLst/>
                        </a:rPr>
                        <a:t>ג</a:t>
                      </a:r>
                      <a:endParaRPr lang="en-US" sz="1600">
                        <a:effectLst/>
                        <a:latin typeface="Calibri"/>
                        <a:ea typeface="Calibri"/>
                        <a:cs typeface="Arial"/>
                      </a:endParaRPr>
                    </a:p>
                  </a:txBody>
                  <a:tcPr marL="68580" marR="68580" marT="0" marB="0"/>
                </a:tc>
                <a:tc>
                  <a:txBody>
                    <a:bodyPr/>
                    <a:lstStyle/>
                    <a:p>
                      <a:pPr algn="r" rtl="1">
                        <a:lnSpc>
                          <a:spcPct val="115000"/>
                        </a:lnSpc>
                        <a:spcAft>
                          <a:spcPts val="0"/>
                        </a:spcAft>
                      </a:pPr>
                      <a:r>
                        <a:rPr lang="he-IL" sz="1600" dirty="0">
                          <a:effectLst/>
                        </a:rPr>
                        <a:t>ד</a:t>
                      </a:r>
                      <a:endParaRPr lang="en-US" sz="16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600">
                          <a:effectLst/>
                        </a:rPr>
                        <a:t>ה</a:t>
                      </a:r>
                      <a:endParaRPr lang="en-US" sz="1600">
                        <a:effectLst/>
                        <a:latin typeface="Calibri"/>
                        <a:ea typeface="Calibri"/>
                        <a:cs typeface="Arial"/>
                      </a:endParaRPr>
                    </a:p>
                  </a:txBody>
                  <a:tcPr marL="68580" marR="68580" marT="0" marB="0"/>
                </a:tc>
                <a:tc>
                  <a:txBody>
                    <a:bodyPr/>
                    <a:lstStyle/>
                    <a:p>
                      <a:pPr algn="r" rtl="1">
                        <a:lnSpc>
                          <a:spcPct val="115000"/>
                        </a:lnSpc>
                        <a:spcAft>
                          <a:spcPts val="0"/>
                        </a:spcAft>
                      </a:pPr>
                      <a:r>
                        <a:rPr lang="he-IL" sz="1600">
                          <a:effectLst/>
                        </a:rPr>
                        <a:t>ו</a:t>
                      </a:r>
                      <a:endParaRPr lang="en-US" sz="1600">
                        <a:effectLst/>
                        <a:latin typeface="Calibri"/>
                        <a:ea typeface="Calibri"/>
                        <a:cs typeface="Arial"/>
                      </a:endParaRPr>
                    </a:p>
                  </a:txBody>
                  <a:tcPr marL="68580" marR="68580" marT="0" marB="0"/>
                </a:tc>
              </a:tr>
              <a:tr h="696729">
                <a:tc>
                  <a:txBody>
                    <a:bodyPr/>
                    <a:lstStyle/>
                    <a:p>
                      <a:pPr algn="r" rtl="1">
                        <a:lnSpc>
                          <a:spcPct val="115000"/>
                        </a:lnSpc>
                        <a:spcAft>
                          <a:spcPts val="0"/>
                        </a:spcAft>
                      </a:pPr>
                      <a:r>
                        <a:rPr lang="he-IL" sz="1600">
                          <a:effectLst/>
                        </a:rPr>
                        <a:t>שעות פעילות</a:t>
                      </a:r>
                      <a:endParaRPr lang="en-US" sz="1600">
                        <a:effectLst/>
                        <a:latin typeface="Calibri"/>
                        <a:ea typeface="Calibri"/>
                        <a:cs typeface="Arial"/>
                      </a:endParaRPr>
                    </a:p>
                  </a:txBody>
                  <a:tcPr marL="68580" marR="68580" marT="0" marB="0"/>
                </a:tc>
                <a:tc>
                  <a:txBody>
                    <a:bodyPr/>
                    <a:lstStyle/>
                    <a:p>
                      <a:pPr algn="r" rtl="1">
                        <a:lnSpc>
                          <a:spcPct val="115000"/>
                        </a:lnSpc>
                        <a:spcAft>
                          <a:spcPts val="0"/>
                        </a:spcAft>
                      </a:pPr>
                      <a:r>
                        <a:rPr lang="he-IL" sz="1600">
                          <a:effectLst/>
                        </a:rPr>
                        <a:t>סגור</a:t>
                      </a:r>
                      <a:endParaRPr lang="en-US" sz="1600">
                        <a:effectLst/>
                        <a:latin typeface="Calibri"/>
                        <a:ea typeface="Calibri"/>
                        <a:cs typeface="Arial"/>
                      </a:endParaRPr>
                    </a:p>
                  </a:txBody>
                  <a:tcPr marL="68580" marR="68580" marT="0" marB="0"/>
                </a:tc>
                <a:tc>
                  <a:txBody>
                    <a:bodyPr/>
                    <a:lstStyle/>
                    <a:p>
                      <a:pPr algn="r" rtl="1">
                        <a:lnSpc>
                          <a:spcPct val="115000"/>
                        </a:lnSpc>
                        <a:spcAft>
                          <a:spcPts val="0"/>
                        </a:spcAft>
                      </a:pPr>
                      <a:r>
                        <a:rPr lang="he-IL" sz="1600">
                          <a:effectLst/>
                        </a:rPr>
                        <a:t>סגור</a:t>
                      </a:r>
                      <a:endParaRPr lang="en-US" sz="1600">
                        <a:effectLst/>
                        <a:latin typeface="Calibri"/>
                        <a:ea typeface="Calibri"/>
                        <a:cs typeface="Arial"/>
                      </a:endParaRPr>
                    </a:p>
                  </a:txBody>
                  <a:tcPr marL="68580" marR="68580" marT="0" marB="0"/>
                </a:tc>
                <a:tc>
                  <a:txBody>
                    <a:bodyPr/>
                    <a:lstStyle/>
                    <a:p>
                      <a:pPr algn="r" rtl="0">
                        <a:lnSpc>
                          <a:spcPct val="115000"/>
                        </a:lnSpc>
                        <a:spcAft>
                          <a:spcPts val="0"/>
                        </a:spcAft>
                      </a:pPr>
                      <a:r>
                        <a:rPr lang="en-US" sz="1600">
                          <a:effectLst/>
                        </a:rPr>
                        <a:t>9:30–16:00</a:t>
                      </a:r>
                      <a:endParaRPr lang="en-US" sz="1600">
                        <a:effectLst/>
                        <a:latin typeface="Calibri"/>
                        <a:ea typeface="Calibri"/>
                        <a:cs typeface="Arial"/>
                      </a:endParaRPr>
                    </a:p>
                  </a:txBody>
                  <a:tcPr marL="68580" marR="68580" marT="0" marB="0" anchor="ctr"/>
                </a:tc>
                <a:tc>
                  <a:txBody>
                    <a:bodyPr/>
                    <a:lstStyle/>
                    <a:p>
                      <a:pPr algn="r" rtl="0">
                        <a:lnSpc>
                          <a:spcPct val="115000"/>
                        </a:lnSpc>
                        <a:spcAft>
                          <a:spcPts val="0"/>
                        </a:spcAft>
                      </a:pPr>
                      <a:r>
                        <a:rPr lang="en-US" sz="1600">
                          <a:effectLst/>
                        </a:rPr>
                        <a:t>9:30–16:00</a:t>
                      </a:r>
                      <a:endParaRPr lang="en-US" sz="1600">
                        <a:effectLst/>
                        <a:latin typeface="Calibri"/>
                        <a:ea typeface="Calibri"/>
                        <a:cs typeface="Arial"/>
                      </a:endParaRPr>
                    </a:p>
                  </a:txBody>
                  <a:tcPr marL="68580" marR="68580" marT="0" marB="0" anchor="ctr"/>
                </a:tc>
                <a:tc>
                  <a:txBody>
                    <a:bodyPr/>
                    <a:lstStyle/>
                    <a:p>
                      <a:pPr algn="r" rtl="1">
                        <a:lnSpc>
                          <a:spcPct val="115000"/>
                        </a:lnSpc>
                        <a:spcAft>
                          <a:spcPts val="0"/>
                        </a:spcAft>
                      </a:pPr>
                      <a:r>
                        <a:rPr lang="en-US" sz="1600">
                          <a:effectLst/>
                        </a:rPr>
                        <a:t>9:30–16:00</a:t>
                      </a:r>
                      <a:endParaRPr lang="en-US" sz="1600">
                        <a:effectLst/>
                        <a:latin typeface="Calibri"/>
                        <a:ea typeface="Calibri"/>
                        <a:cs typeface="Arial"/>
                      </a:endParaRPr>
                    </a:p>
                  </a:txBody>
                  <a:tcPr marL="68580" marR="68580" marT="0" marB="0" anchor="ctr"/>
                </a:tc>
                <a:tc>
                  <a:txBody>
                    <a:bodyPr/>
                    <a:lstStyle/>
                    <a:p>
                      <a:pPr algn="r" rtl="0">
                        <a:lnSpc>
                          <a:spcPct val="115000"/>
                        </a:lnSpc>
                        <a:spcAft>
                          <a:spcPts val="0"/>
                        </a:spcAft>
                      </a:pPr>
                      <a:r>
                        <a:rPr lang="en-US" sz="1600">
                          <a:effectLst/>
                        </a:rPr>
                        <a:t>9:30–16:00</a:t>
                      </a:r>
                      <a:endParaRPr lang="en-US" sz="1600">
                        <a:effectLst/>
                        <a:latin typeface="Calibri"/>
                        <a:ea typeface="Calibri"/>
                        <a:cs typeface="Arial"/>
                      </a:endParaRPr>
                    </a:p>
                  </a:txBody>
                  <a:tcPr marL="68580" marR="68580" marT="0" marB="0" anchor="ctr"/>
                </a:tc>
                <a:tc>
                  <a:txBody>
                    <a:bodyPr/>
                    <a:lstStyle/>
                    <a:p>
                      <a:pPr algn="r" rtl="1">
                        <a:lnSpc>
                          <a:spcPct val="115000"/>
                        </a:lnSpc>
                        <a:spcAft>
                          <a:spcPts val="0"/>
                        </a:spcAft>
                      </a:pPr>
                      <a:r>
                        <a:rPr lang="en-US" sz="1600" dirty="0">
                          <a:effectLst/>
                        </a:rPr>
                        <a:t>9:30–16:00</a:t>
                      </a:r>
                      <a:endParaRPr lang="en-US" sz="16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1065258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4826" y="495301"/>
            <a:ext cx="7797662" cy="1151965"/>
          </a:xfrm>
        </p:spPr>
        <p:txBody>
          <a:bodyPr/>
          <a:lstStyle/>
          <a:p>
            <a:r>
              <a:rPr lang="he-IL" altLang="he-IL" b="1" dirty="0"/>
              <a:t>שוק ההון- השוק הראשוני</a:t>
            </a:r>
            <a:endParaRPr lang="he-IL" dirty="0"/>
          </a:p>
        </p:txBody>
      </p:sp>
      <p:sp>
        <p:nvSpPr>
          <p:cNvPr id="4" name="AutoShape 3"/>
          <p:cNvSpPr>
            <a:spLocks noGrp="1" noChangeArrowheads="1"/>
          </p:cNvSpPr>
          <p:nvPr>
            <p:ph idx="1"/>
          </p:nvPr>
        </p:nvSpPr>
        <p:spPr bwMode="auto">
          <a:xfrm>
            <a:off x="2404443" y="2718213"/>
            <a:ext cx="4571999" cy="24003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dirty="0"/>
          </a:p>
        </p:txBody>
      </p:sp>
      <p:sp>
        <p:nvSpPr>
          <p:cNvPr id="5" name="מלבן 4"/>
          <p:cNvSpPr/>
          <p:nvPr/>
        </p:nvSpPr>
        <p:spPr>
          <a:xfrm>
            <a:off x="3404369" y="2348880"/>
            <a:ext cx="2133918" cy="369332"/>
          </a:xfrm>
          <a:prstGeom prst="rect">
            <a:avLst/>
          </a:prstGeom>
        </p:spPr>
        <p:txBody>
          <a:bodyPr wrap="none">
            <a:spAutoFit/>
          </a:bodyPr>
          <a:lstStyle/>
          <a:p>
            <a:r>
              <a:rPr lang="he-IL" altLang="he-IL" b="1" dirty="0">
                <a:solidFill>
                  <a:schemeClr val="tx2"/>
                </a:solidFill>
                <a:latin typeface="Tahoma" panose="020B0604030504040204" pitchFamily="34" charset="0"/>
              </a:rPr>
              <a:t>בעלים (בעלי המניות)</a:t>
            </a:r>
            <a:endParaRPr lang="en-US" altLang="he-IL" b="1" dirty="0">
              <a:solidFill>
                <a:schemeClr val="tx2"/>
              </a:solidFill>
              <a:latin typeface="Tahoma" panose="020B0604030504040204" pitchFamily="34" charset="0"/>
            </a:endParaRPr>
          </a:p>
        </p:txBody>
      </p:sp>
      <p:sp>
        <p:nvSpPr>
          <p:cNvPr id="6" name="TextBox 5"/>
          <p:cNvSpPr txBox="1"/>
          <p:nvPr/>
        </p:nvSpPr>
        <p:spPr>
          <a:xfrm>
            <a:off x="6804248" y="4869160"/>
            <a:ext cx="1273299" cy="369332"/>
          </a:xfrm>
          <a:prstGeom prst="rect">
            <a:avLst/>
          </a:prstGeom>
          <a:noFill/>
        </p:spPr>
        <p:txBody>
          <a:bodyPr wrap="square" rtlCol="1">
            <a:spAutoFit/>
          </a:bodyPr>
          <a:lstStyle/>
          <a:p>
            <a:r>
              <a:rPr lang="he-IL" altLang="he-IL" b="1" dirty="0">
                <a:solidFill>
                  <a:schemeClr val="tx2"/>
                </a:solidFill>
                <a:latin typeface="Tahoma" panose="020B0604030504040204" pitchFamily="34" charset="0"/>
              </a:rPr>
              <a:t>דירקטוריון</a:t>
            </a:r>
            <a:endParaRPr lang="he-IL" dirty="0"/>
          </a:p>
        </p:txBody>
      </p:sp>
      <p:sp>
        <p:nvSpPr>
          <p:cNvPr id="7" name="TextBox 6"/>
          <p:cNvSpPr txBox="1"/>
          <p:nvPr/>
        </p:nvSpPr>
        <p:spPr>
          <a:xfrm>
            <a:off x="1177702" y="4798893"/>
            <a:ext cx="1162050" cy="646331"/>
          </a:xfrm>
          <a:prstGeom prst="rect">
            <a:avLst/>
          </a:prstGeom>
          <a:noFill/>
        </p:spPr>
        <p:txBody>
          <a:bodyPr wrap="square" rtlCol="1">
            <a:spAutoFit/>
          </a:bodyPr>
          <a:lstStyle/>
          <a:p>
            <a:r>
              <a:rPr lang="he-IL" altLang="he-IL" b="1" dirty="0">
                <a:solidFill>
                  <a:schemeClr val="tx2"/>
                </a:solidFill>
                <a:latin typeface="Tahoma" panose="020B0604030504040204" pitchFamily="34" charset="0"/>
              </a:rPr>
              <a:t>הנהלה פעילה</a:t>
            </a:r>
            <a:endParaRPr lang="en-US" altLang="he-IL" b="1" dirty="0">
              <a:solidFill>
                <a:schemeClr val="tx2"/>
              </a:solidFill>
              <a:latin typeface="Tahoma" panose="020B0604030504040204" pitchFamily="34" charset="0"/>
            </a:endParaRPr>
          </a:p>
        </p:txBody>
      </p:sp>
    </p:spTree>
    <p:extLst>
      <p:ext uri="{BB962C8B-B14F-4D97-AF65-F5344CB8AC3E}">
        <p14:creationId xmlns:p14="http://schemas.microsoft.com/office/powerpoint/2010/main" val="174095803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57200" y="153641"/>
            <a:ext cx="8229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0" lang="he-IL" altLang="he-IL" sz="4400" b="1">
                <a:solidFill>
                  <a:schemeClr val="tx2"/>
                </a:solidFill>
              </a:rPr>
              <a:t>שוק ההון- השוק הראשוני</a:t>
            </a:r>
            <a:r>
              <a:rPr lang="he-IL" altLang="he-IL" sz="4000" b="1" u="sng">
                <a:cs typeface="Times New Roman" panose="02020603050405020304" pitchFamily="18" charset="0"/>
              </a:rPr>
              <a:t> </a:t>
            </a:r>
          </a:p>
          <a:p>
            <a:pPr algn="ctr"/>
            <a:r>
              <a:rPr lang="he-IL" altLang="he-IL" sz="4000" b="1" u="sng">
                <a:cs typeface="Times New Roman" panose="02020603050405020304" pitchFamily="18" charset="0"/>
              </a:rPr>
              <a:t>מבנה הבעלות והשליטה</a:t>
            </a:r>
            <a:endParaRPr lang="en-US" altLang="he-IL" sz="4000" b="1" u="sng">
              <a:cs typeface="Times New Roman" panose="02020603050405020304" pitchFamily="18" charset="0"/>
            </a:endParaRPr>
          </a:p>
        </p:txBody>
      </p:sp>
      <p:sp>
        <p:nvSpPr>
          <p:cNvPr id="5" name="AutoShape 12"/>
          <p:cNvSpPr>
            <a:spLocks noGrp="1" noChangeArrowheads="1"/>
          </p:cNvSpPr>
          <p:nvPr>
            <p:ph idx="1"/>
          </p:nvPr>
        </p:nvSpPr>
        <p:spPr bwMode="auto">
          <a:xfrm>
            <a:off x="695326" y="1837765"/>
            <a:ext cx="1714500" cy="6223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rmAutofit/>
          </a:bodyPr>
          <a:lstStyle/>
          <a:p>
            <a:pPr algn="ctr"/>
            <a:r>
              <a:rPr lang="he-IL" altLang="he-IL" b="1"/>
              <a:t>חברות סחירות בת"א</a:t>
            </a:r>
            <a:endParaRPr lang="en-US" altLang="he-IL" b="1"/>
          </a:p>
        </p:txBody>
      </p:sp>
      <p:sp>
        <p:nvSpPr>
          <p:cNvPr id="6" name="Line 13"/>
          <p:cNvSpPr>
            <a:spLocks noChangeShapeType="1"/>
          </p:cNvSpPr>
          <p:nvPr/>
        </p:nvSpPr>
        <p:spPr bwMode="auto">
          <a:xfrm>
            <a:off x="2628900" y="2209801"/>
            <a:ext cx="1390650" cy="250265"/>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e-IL"/>
          </a:p>
        </p:txBody>
      </p:sp>
      <p:sp>
        <p:nvSpPr>
          <p:cNvPr id="7" name="מלבן 6"/>
          <p:cNvSpPr/>
          <p:nvPr/>
        </p:nvSpPr>
        <p:spPr>
          <a:xfrm>
            <a:off x="3776054" y="2334932"/>
            <a:ext cx="1947970" cy="369332"/>
          </a:xfrm>
          <a:prstGeom prst="rect">
            <a:avLst/>
          </a:prstGeom>
        </p:spPr>
        <p:txBody>
          <a:bodyPr wrap="none">
            <a:spAutoFit/>
          </a:bodyPr>
          <a:lstStyle/>
          <a:p>
            <a:pPr algn="ctr"/>
            <a:r>
              <a:rPr lang="he-IL" altLang="he-IL" b="1" dirty="0"/>
              <a:t>9% בעלות מבוזרת</a:t>
            </a:r>
            <a:endParaRPr lang="en-US" altLang="he-IL" b="1" dirty="0"/>
          </a:p>
        </p:txBody>
      </p:sp>
      <p:sp>
        <p:nvSpPr>
          <p:cNvPr id="8" name="Line 13"/>
          <p:cNvSpPr>
            <a:spLocks noChangeShapeType="1"/>
          </p:cNvSpPr>
          <p:nvPr/>
        </p:nvSpPr>
        <p:spPr bwMode="auto">
          <a:xfrm>
            <a:off x="2409826" y="2579132"/>
            <a:ext cx="666749" cy="410599"/>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e-IL"/>
          </a:p>
        </p:txBody>
      </p:sp>
      <p:sp>
        <p:nvSpPr>
          <p:cNvPr id="9" name="מלבן 8"/>
          <p:cNvSpPr/>
          <p:nvPr/>
        </p:nvSpPr>
        <p:spPr>
          <a:xfrm>
            <a:off x="2968420" y="2832099"/>
            <a:ext cx="2036135" cy="369332"/>
          </a:xfrm>
          <a:prstGeom prst="rect">
            <a:avLst/>
          </a:prstGeom>
        </p:spPr>
        <p:txBody>
          <a:bodyPr wrap="none">
            <a:spAutoFit/>
          </a:bodyPr>
          <a:lstStyle/>
          <a:p>
            <a:pPr algn="ctr"/>
            <a:r>
              <a:rPr lang="he-IL" altLang="he-IL" b="1" dirty="0"/>
              <a:t>91% בעלות ריכוזית</a:t>
            </a:r>
            <a:endParaRPr lang="en-US" altLang="he-IL" b="1" dirty="0"/>
          </a:p>
        </p:txBody>
      </p:sp>
      <p:sp>
        <p:nvSpPr>
          <p:cNvPr id="10" name="Line 15"/>
          <p:cNvSpPr>
            <a:spLocks noChangeShapeType="1"/>
          </p:cNvSpPr>
          <p:nvPr/>
        </p:nvSpPr>
        <p:spPr bwMode="auto">
          <a:xfrm>
            <a:off x="4267200" y="3282397"/>
            <a:ext cx="409575" cy="291069"/>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e-IL"/>
          </a:p>
        </p:txBody>
      </p:sp>
      <p:sp>
        <p:nvSpPr>
          <p:cNvPr id="11" name="Line 16"/>
          <p:cNvSpPr>
            <a:spLocks noChangeShapeType="1"/>
          </p:cNvSpPr>
          <p:nvPr/>
        </p:nvSpPr>
        <p:spPr bwMode="auto">
          <a:xfrm flipH="1">
            <a:off x="3648075" y="3329267"/>
            <a:ext cx="514350" cy="244199"/>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e-IL"/>
          </a:p>
        </p:txBody>
      </p:sp>
      <p:sp>
        <p:nvSpPr>
          <p:cNvPr id="12" name="Rectangle 4"/>
          <p:cNvSpPr>
            <a:spLocks noChangeArrowheads="1"/>
          </p:cNvSpPr>
          <p:nvPr/>
        </p:nvSpPr>
        <p:spPr bwMode="auto">
          <a:xfrm>
            <a:off x="4676775" y="3521080"/>
            <a:ext cx="1724025" cy="266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he-IL" b="1" dirty="0"/>
              <a:t>26% בעלות קונצרנים</a:t>
            </a:r>
            <a:endParaRPr lang="en-US" altLang="he-IL" b="1" dirty="0"/>
          </a:p>
        </p:txBody>
      </p:sp>
      <p:sp>
        <p:nvSpPr>
          <p:cNvPr id="14" name="Rectangle 5"/>
          <p:cNvSpPr>
            <a:spLocks noChangeArrowheads="1"/>
          </p:cNvSpPr>
          <p:nvPr/>
        </p:nvSpPr>
        <p:spPr bwMode="auto">
          <a:xfrm>
            <a:off x="1938338" y="3539010"/>
            <a:ext cx="1657350" cy="27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he-IL" b="1" dirty="0"/>
              <a:t>74% בעלות יחידים</a:t>
            </a:r>
            <a:endParaRPr lang="en-US" altLang="he-IL" b="1" dirty="0"/>
          </a:p>
        </p:txBody>
      </p:sp>
      <p:sp>
        <p:nvSpPr>
          <p:cNvPr id="15" name="Line 17"/>
          <p:cNvSpPr>
            <a:spLocks noChangeShapeType="1"/>
          </p:cNvSpPr>
          <p:nvPr/>
        </p:nvSpPr>
        <p:spPr bwMode="auto">
          <a:xfrm>
            <a:off x="3218174" y="4003589"/>
            <a:ext cx="1249051" cy="276787"/>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e-IL"/>
          </a:p>
        </p:txBody>
      </p:sp>
      <p:sp>
        <p:nvSpPr>
          <p:cNvPr id="16" name="Line 18"/>
          <p:cNvSpPr>
            <a:spLocks noChangeShapeType="1"/>
          </p:cNvSpPr>
          <p:nvPr/>
        </p:nvSpPr>
        <p:spPr bwMode="auto">
          <a:xfrm flipH="1">
            <a:off x="1895476" y="3927389"/>
            <a:ext cx="1028700" cy="457200"/>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e-IL"/>
          </a:p>
        </p:txBody>
      </p:sp>
      <p:sp>
        <p:nvSpPr>
          <p:cNvPr id="17" name="Rectangle 6"/>
          <p:cNvSpPr>
            <a:spLocks noChangeArrowheads="1"/>
          </p:cNvSpPr>
          <p:nvPr/>
        </p:nvSpPr>
        <p:spPr bwMode="auto">
          <a:xfrm>
            <a:off x="4761222" y="4155989"/>
            <a:ext cx="1600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he-IL" b="1"/>
              <a:t>53% עסק משפחתי</a:t>
            </a:r>
            <a:endParaRPr lang="en-US" altLang="he-IL" b="1"/>
          </a:p>
        </p:txBody>
      </p:sp>
      <p:sp>
        <p:nvSpPr>
          <p:cNvPr id="19" name="Rectangle 7"/>
          <p:cNvSpPr>
            <a:spLocks noChangeArrowheads="1"/>
          </p:cNvSpPr>
          <p:nvPr/>
        </p:nvSpPr>
        <p:spPr bwMode="auto">
          <a:xfrm>
            <a:off x="381002" y="3833683"/>
            <a:ext cx="1476375" cy="6446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he-IL" b="1" dirty="0"/>
              <a:t>47% בעלות משותפת</a:t>
            </a:r>
            <a:endParaRPr lang="en-US" altLang="he-IL" b="1" dirty="0"/>
          </a:p>
        </p:txBody>
      </p:sp>
      <p:sp>
        <p:nvSpPr>
          <p:cNvPr id="20" name="Line 20"/>
          <p:cNvSpPr>
            <a:spLocks noChangeShapeType="1"/>
          </p:cNvSpPr>
          <p:nvPr/>
        </p:nvSpPr>
        <p:spPr bwMode="auto">
          <a:xfrm>
            <a:off x="5904222" y="4752798"/>
            <a:ext cx="457200" cy="457200"/>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e-IL"/>
          </a:p>
        </p:txBody>
      </p:sp>
      <p:sp>
        <p:nvSpPr>
          <p:cNvPr id="21" name="Line 19"/>
          <p:cNvSpPr>
            <a:spLocks noChangeShapeType="1"/>
          </p:cNvSpPr>
          <p:nvPr/>
        </p:nvSpPr>
        <p:spPr bwMode="auto">
          <a:xfrm flipH="1">
            <a:off x="4761222" y="4722360"/>
            <a:ext cx="953778" cy="487638"/>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e-IL"/>
          </a:p>
        </p:txBody>
      </p:sp>
      <p:sp>
        <p:nvSpPr>
          <p:cNvPr id="23" name="Rectangle 11"/>
          <p:cNvSpPr>
            <a:spLocks noChangeArrowheads="1"/>
          </p:cNvSpPr>
          <p:nvPr/>
        </p:nvSpPr>
        <p:spPr bwMode="auto">
          <a:xfrm>
            <a:off x="6467475" y="4752799"/>
            <a:ext cx="1247775" cy="105119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he-IL" b="1" dirty="0"/>
              <a:t>82% המנכ"ל שייך</a:t>
            </a:r>
          </a:p>
          <a:p>
            <a:pPr algn="ctr"/>
            <a:r>
              <a:rPr lang="he-IL" altLang="he-IL" b="1" dirty="0"/>
              <a:t>למשפחה</a:t>
            </a:r>
            <a:endParaRPr lang="en-US" altLang="he-IL" b="1" dirty="0"/>
          </a:p>
        </p:txBody>
      </p:sp>
      <p:sp>
        <p:nvSpPr>
          <p:cNvPr id="25" name="Rectangle 10"/>
          <p:cNvSpPr>
            <a:spLocks noChangeArrowheads="1"/>
          </p:cNvSpPr>
          <p:nvPr/>
        </p:nvSpPr>
        <p:spPr bwMode="auto">
          <a:xfrm>
            <a:off x="3549888" y="5051995"/>
            <a:ext cx="120015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he-IL" b="1" dirty="0"/>
              <a:t>18% המנכ"ל </a:t>
            </a:r>
          </a:p>
          <a:p>
            <a:pPr algn="ctr"/>
            <a:r>
              <a:rPr lang="he-IL" altLang="he-IL" b="1" dirty="0"/>
              <a:t>שכיר</a:t>
            </a:r>
            <a:endParaRPr lang="en-US" altLang="he-IL" b="1" dirty="0"/>
          </a:p>
        </p:txBody>
      </p:sp>
      <p:sp>
        <p:nvSpPr>
          <p:cNvPr id="26" name="Line 22"/>
          <p:cNvSpPr>
            <a:spLocks noChangeShapeType="1"/>
          </p:cNvSpPr>
          <p:nvPr/>
        </p:nvSpPr>
        <p:spPr bwMode="auto">
          <a:xfrm>
            <a:off x="1330563" y="4567457"/>
            <a:ext cx="607775" cy="484539"/>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e-IL"/>
          </a:p>
        </p:txBody>
      </p:sp>
      <p:sp>
        <p:nvSpPr>
          <p:cNvPr id="27" name="Line 21"/>
          <p:cNvSpPr>
            <a:spLocks noChangeShapeType="1"/>
          </p:cNvSpPr>
          <p:nvPr/>
        </p:nvSpPr>
        <p:spPr bwMode="auto">
          <a:xfrm flipH="1">
            <a:off x="341241" y="4572484"/>
            <a:ext cx="800100" cy="609600"/>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he-IL"/>
          </a:p>
        </p:txBody>
      </p:sp>
      <p:sp>
        <p:nvSpPr>
          <p:cNvPr id="28" name="Rectangle 9"/>
          <p:cNvSpPr>
            <a:spLocks noChangeArrowheads="1"/>
          </p:cNvSpPr>
          <p:nvPr/>
        </p:nvSpPr>
        <p:spPr bwMode="auto">
          <a:xfrm>
            <a:off x="1752601" y="5074699"/>
            <a:ext cx="131445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he-IL" b="1" dirty="0"/>
              <a:t>20% המנכ"ל</a:t>
            </a:r>
          </a:p>
          <a:p>
            <a:pPr algn="ctr"/>
            <a:r>
              <a:rPr lang="he-IL" altLang="he-IL" b="1" dirty="0"/>
              <a:t>שכיר</a:t>
            </a:r>
            <a:endParaRPr lang="en-US" altLang="he-IL" b="1" dirty="0"/>
          </a:p>
        </p:txBody>
      </p:sp>
      <p:sp>
        <p:nvSpPr>
          <p:cNvPr id="29" name="Rectangle 8"/>
          <p:cNvSpPr>
            <a:spLocks noChangeArrowheads="1"/>
          </p:cNvSpPr>
          <p:nvPr/>
        </p:nvSpPr>
        <p:spPr bwMode="auto">
          <a:xfrm>
            <a:off x="35164" y="5074699"/>
            <a:ext cx="1591952" cy="90465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he-IL" b="1" dirty="0"/>
              <a:t>80% אחד השותפים</a:t>
            </a:r>
          </a:p>
          <a:p>
            <a:pPr algn="ctr"/>
            <a:r>
              <a:rPr lang="he-IL" altLang="he-IL" b="1" dirty="0"/>
              <a:t>מנכ"ל</a:t>
            </a:r>
            <a:endParaRPr lang="en-US" altLang="he-IL" b="1" dirty="0"/>
          </a:p>
        </p:txBody>
      </p:sp>
    </p:spTree>
    <p:extLst>
      <p:ext uri="{BB962C8B-B14F-4D97-AF65-F5344CB8AC3E}">
        <p14:creationId xmlns:p14="http://schemas.microsoft.com/office/powerpoint/2010/main" val="4144454039"/>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dirty="0"/>
              <a:t>השוק המשני</a:t>
            </a:r>
            <a:endParaRPr lang="he-IL" dirty="0"/>
          </a:p>
        </p:txBody>
      </p:sp>
      <p:sp>
        <p:nvSpPr>
          <p:cNvPr id="3" name="מציין מיקום תוכן 2"/>
          <p:cNvSpPr>
            <a:spLocks noGrp="1"/>
          </p:cNvSpPr>
          <p:nvPr>
            <p:ph idx="1"/>
          </p:nvPr>
        </p:nvSpPr>
        <p:spPr/>
        <p:txBody>
          <a:bodyPr/>
          <a:lstStyle/>
          <a:p>
            <a:r>
              <a:rPr lang="he-IL" altLang="he-IL" b="1" dirty="0"/>
              <a:t>אבני דרך בורסאיות</a:t>
            </a:r>
          </a:p>
          <a:p>
            <a:r>
              <a:rPr lang="he-IL" altLang="he-IL" b="1" dirty="0"/>
              <a:t>שיטות מסחר</a:t>
            </a:r>
          </a:p>
          <a:p>
            <a:r>
              <a:rPr lang="he-IL" altLang="he-IL" b="1" dirty="0"/>
              <a:t>השיטה המתקדמת ביותר</a:t>
            </a:r>
            <a:endParaRPr lang="en-US" altLang="he-IL" b="1" dirty="0"/>
          </a:p>
          <a:p>
            <a:endParaRPr lang="he-IL" dirty="0"/>
          </a:p>
        </p:txBody>
      </p:sp>
    </p:spTree>
    <p:extLst>
      <p:ext uri="{BB962C8B-B14F-4D97-AF65-F5344CB8AC3E}">
        <p14:creationId xmlns:p14="http://schemas.microsoft.com/office/powerpoint/2010/main" val="174239217"/>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dirty="0"/>
              <a:t>אבני דרך</a:t>
            </a:r>
            <a:endParaRPr lang="he-IL" dirty="0"/>
          </a:p>
        </p:txBody>
      </p:sp>
      <p:sp>
        <p:nvSpPr>
          <p:cNvPr id="4" name="Rectangle 3"/>
          <p:cNvSpPr>
            <a:spLocks noGrp="1" noChangeArrowheads="1"/>
          </p:cNvSpPr>
          <p:nvPr>
            <p:ph idx="1"/>
          </p:nvPr>
        </p:nvSpPr>
        <p:spPr/>
        <p:txBody>
          <a:bodyPr/>
          <a:lstStyle/>
          <a:p>
            <a:r>
              <a:rPr lang="he-IL" altLang="he-IL" b="1" dirty="0"/>
              <a:t>1935</a:t>
            </a:r>
            <a:r>
              <a:rPr lang="he-IL" altLang="he-IL" dirty="0"/>
              <a:t> </a:t>
            </a:r>
            <a:r>
              <a:rPr lang="he-IL" altLang="he-IL" b="1" dirty="0"/>
              <a:t>הקמת לשכת החליפין לניירות ערך </a:t>
            </a:r>
          </a:p>
          <a:p>
            <a:r>
              <a:rPr lang="he-IL" altLang="he-IL" b="1" dirty="0"/>
              <a:t>1953 הקמת הבורסה לניירות ערך</a:t>
            </a:r>
          </a:p>
          <a:p>
            <a:r>
              <a:rPr lang="he-IL" altLang="he-IL" b="1" dirty="0"/>
              <a:t>1962 הקמת מסלקת הבורסה</a:t>
            </a:r>
          </a:p>
          <a:p>
            <a:r>
              <a:rPr lang="he-IL" altLang="he-IL" b="1" dirty="0"/>
              <a:t>1968 חקיקת חוק ניירות ערך</a:t>
            </a:r>
          </a:p>
          <a:p>
            <a:r>
              <a:rPr lang="he-IL" altLang="he-IL" b="1" dirty="0"/>
              <a:t>1983 הבורסה עוברת למשכנה הנוכחי </a:t>
            </a:r>
            <a:r>
              <a:rPr lang="en-US" altLang="he-IL" b="1" dirty="0"/>
              <a:t/>
            </a:r>
            <a:br>
              <a:rPr lang="en-US" altLang="he-IL" b="1" dirty="0"/>
            </a:br>
            <a:r>
              <a:rPr lang="he-IL" altLang="he-IL" b="1" dirty="0"/>
              <a:t>ברח' אחד העם </a:t>
            </a:r>
            <a:r>
              <a:rPr lang="he-IL" altLang="he-IL" b="1" dirty="0" smtClean="0"/>
              <a:t>54</a:t>
            </a:r>
            <a:r>
              <a:rPr lang="he-IL" altLang="he-IL" dirty="0" smtClean="0"/>
              <a:t>&gt;&gt;</a:t>
            </a:r>
            <a:endParaRPr lang="he-IL" altLang="he-IL" dirty="0"/>
          </a:p>
        </p:txBody>
      </p:sp>
    </p:spTree>
    <p:extLst>
      <p:ext uri="{BB962C8B-B14F-4D97-AF65-F5344CB8AC3E}">
        <p14:creationId xmlns:p14="http://schemas.microsoft.com/office/powerpoint/2010/main" val="714104710"/>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dirty="0"/>
              <a:t>אבני דרך - המשך</a:t>
            </a:r>
            <a:endParaRPr lang="he-IL" dirty="0"/>
          </a:p>
        </p:txBody>
      </p:sp>
      <p:sp>
        <p:nvSpPr>
          <p:cNvPr id="4" name="Rectangle 3"/>
          <p:cNvSpPr>
            <a:spLocks noGrp="1" noChangeArrowheads="1"/>
          </p:cNvSpPr>
          <p:nvPr>
            <p:ph idx="1"/>
          </p:nvPr>
        </p:nvSpPr>
        <p:spPr/>
        <p:txBody>
          <a:bodyPr/>
          <a:lstStyle/>
          <a:p>
            <a:r>
              <a:rPr lang="he-IL" altLang="he-IL" sz="3100" b="1" dirty="0"/>
              <a:t>1993</a:t>
            </a:r>
            <a:r>
              <a:rPr lang="he-IL" altLang="he-IL" sz="3100" dirty="0"/>
              <a:t> </a:t>
            </a:r>
            <a:r>
              <a:rPr lang="he-IL" altLang="he-IL" sz="3100" b="1" dirty="0"/>
              <a:t>הקמת שוק הנגזרים ומסלקת מעו"ף</a:t>
            </a:r>
          </a:p>
          <a:p>
            <a:r>
              <a:rPr lang="he-IL" altLang="he-IL" sz="3100" b="1" dirty="0"/>
              <a:t>1997-1999 מחשוב המסחר באמצעות מערכת "רצף"</a:t>
            </a:r>
          </a:p>
          <a:p>
            <a:r>
              <a:rPr lang="he-IL" altLang="he-IL" sz="3100" b="1" dirty="0"/>
              <a:t>2000 חוק ה"רישום כפול"</a:t>
            </a:r>
          </a:p>
          <a:p>
            <a:r>
              <a:rPr lang="he-IL" altLang="he-IL" sz="3100" b="1" dirty="0"/>
              <a:t>2005 שילוב עושי שוק בבורסה</a:t>
            </a:r>
            <a:endParaRPr lang="en-US" altLang="he-IL" sz="3100" b="1" dirty="0"/>
          </a:p>
          <a:p>
            <a:endParaRPr lang="en-US" altLang="he-IL" dirty="0"/>
          </a:p>
        </p:txBody>
      </p:sp>
    </p:spTree>
    <p:extLst>
      <p:ext uri="{BB962C8B-B14F-4D97-AF65-F5344CB8AC3E}">
        <p14:creationId xmlns:p14="http://schemas.microsoft.com/office/powerpoint/2010/main" val="3751492319"/>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u="sng" dirty="0"/>
              <a:t>השוק המשני – ארבעת שלבי המסחר</a:t>
            </a:r>
            <a:endParaRPr lang="he-IL" dirty="0"/>
          </a:p>
        </p:txBody>
      </p:sp>
      <p:sp>
        <p:nvSpPr>
          <p:cNvPr id="4" name="Rectangle 3"/>
          <p:cNvSpPr>
            <a:spLocks noGrp="1" noChangeArrowheads="1"/>
          </p:cNvSpPr>
          <p:nvPr>
            <p:ph idx="1"/>
          </p:nvPr>
        </p:nvSpPr>
        <p:spPr>
          <a:xfrm>
            <a:off x="514351" y="1981200"/>
            <a:ext cx="7797662" cy="3393385"/>
          </a:xfrm>
        </p:spPr>
        <p:txBody>
          <a:bodyPr>
            <a:normAutofit fontScale="85000" lnSpcReduction="20000"/>
          </a:bodyPr>
          <a:lstStyle/>
          <a:p>
            <a:pPr marL="609600" indent="-609600"/>
            <a:endParaRPr lang="he-IL" altLang="he-IL" b="1" dirty="0">
              <a:solidFill>
                <a:schemeClr val="tx2"/>
              </a:solidFill>
            </a:endParaRPr>
          </a:p>
          <a:p>
            <a:pPr marL="609600" indent="-609600"/>
            <a:r>
              <a:rPr lang="he-IL" altLang="he-IL" b="1" dirty="0">
                <a:solidFill>
                  <a:schemeClr val="tx2"/>
                </a:solidFill>
              </a:rPr>
              <a:t>(</a:t>
            </a:r>
            <a:r>
              <a:rPr lang="he-IL" altLang="he-IL" b="1" dirty="0" err="1">
                <a:solidFill>
                  <a:schemeClr val="tx2"/>
                </a:solidFill>
              </a:rPr>
              <a:t>הלו"ז</a:t>
            </a:r>
            <a:r>
              <a:rPr lang="he-IL" altLang="he-IL" b="1" dirty="0">
                <a:solidFill>
                  <a:schemeClr val="tx2"/>
                </a:solidFill>
              </a:rPr>
              <a:t> להלן עבור מניות, איגרות חוב להמרה וכתבי אופציות. קיימים שינויים קלים לגבי לו"ז ני"ע אחרים</a:t>
            </a:r>
            <a:r>
              <a:rPr lang="he-IL" altLang="he-IL" sz="4000" b="1" dirty="0">
                <a:solidFill>
                  <a:schemeClr val="tx2"/>
                </a:solidFill>
              </a:rPr>
              <a:t>)</a:t>
            </a:r>
          </a:p>
          <a:p>
            <a:pPr marL="609600" indent="-609600">
              <a:buFont typeface="Wingdings" panose="05000000000000000000" pitchFamily="2" charset="2"/>
              <a:buAutoNum type="arabicPeriod"/>
            </a:pPr>
            <a:r>
              <a:rPr lang="he-IL" altLang="he-IL" sz="4000" b="1" dirty="0">
                <a:solidFill>
                  <a:schemeClr val="tx2"/>
                </a:solidFill>
              </a:rPr>
              <a:t>8.30: </a:t>
            </a:r>
            <a:r>
              <a:rPr lang="he-IL" altLang="he-IL" sz="4000" b="1" u="sng" dirty="0">
                <a:solidFill>
                  <a:schemeClr val="tx2"/>
                </a:solidFill>
              </a:rPr>
              <a:t>טרום פתיחה</a:t>
            </a:r>
            <a:r>
              <a:rPr lang="he-IL" altLang="he-IL" sz="4000" b="1" dirty="0">
                <a:solidFill>
                  <a:schemeClr val="tx2"/>
                </a:solidFill>
              </a:rPr>
              <a:t> </a:t>
            </a:r>
          </a:p>
          <a:p>
            <a:pPr marL="609600" indent="-609600">
              <a:buFont typeface="Wingdings" panose="05000000000000000000" pitchFamily="2" charset="2"/>
              <a:buAutoNum type="arabicPeriod"/>
            </a:pPr>
            <a:r>
              <a:rPr lang="he-IL" altLang="he-IL" sz="4000" b="1" dirty="0">
                <a:solidFill>
                  <a:schemeClr val="tx2"/>
                </a:solidFill>
              </a:rPr>
              <a:t>9:45 (דקות אחדות): </a:t>
            </a:r>
            <a:r>
              <a:rPr lang="he-IL" altLang="he-IL" sz="4000" b="1" u="sng" dirty="0">
                <a:solidFill>
                  <a:schemeClr val="tx2"/>
                </a:solidFill>
              </a:rPr>
              <a:t>שלב הפתיחה</a:t>
            </a:r>
          </a:p>
          <a:p>
            <a:pPr marL="609600" indent="-609600">
              <a:buFont typeface="Wingdings" panose="05000000000000000000" pitchFamily="2" charset="2"/>
              <a:buAutoNum type="arabicPeriod"/>
            </a:pPr>
            <a:r>
              <a:rPr lang="he-IL" altLang="he-IL" sz="4000" b="1" dirty="0">
                <a:solidFill>
                  <a:schemeClr val="tx2"/>
                </a:solidFill>
              </a:rPr>
              <a:t>9:50 – 17:10: </a:t>
            </a:r>
            <a:r>
              <a:rPr lang="he-IL" altLang="he-IL" sz="4000" b="1" u="sng" dirty="0">
                <a:solidFill>
                  <a:schemeClr val="tx2"/>
                </a:solidFill>
              </a:rPr>
              <a:t>השלב הרציף</a:t>
            </a:r>
            <a:r>
              <a:rPr lang="he-IL" altLang="he-IL" sz="4000" b="1" dirty="0">
                <a:solidFill>
                  <a:schemeClr val="tx2"/>
                </a:solidFill>
              </a:rPr>
              <a:t> (רצף)</a:t>
            </a:r>
          </a:p>
          <a:p>
            <a:pPr marL="609600" indent="-609600">
              <a:buFont typeface="Wingdings" panose="05000000000000000000" pitchFamily="2" charset="2"/>
              <a:buAutoNum type="arabicPeriod"/>
            </a:pPr>
            <a:r>
              <a:rPr lang="he-IL" altLang="he-IL" sz="4000" b="1" dirty="0">
                <a:solidFill>
                  <a:schemeClr val="tx2"/>
                </a:solidFill>
              </a:rPr>
              <a:t>17:10 – 17:30: </a:t>
            </a:r>
            <a:r>
              <a:rPr lang="he-IL" altLang="he-IL" sz="4000" b="1" u="sng" dirty="0">
                <a:solidFill>
                  <a:schemeClr val="tx2"/>
                </a:solidFill>
              </a:rPr>
              <a:t>שלב הנעילה</a:t>
            </a:r>
          </a:p>
          <a:p>
            <a:pPr marL="609600" indent="-609600">
              <a:buFont typeface="Wingdings" panose="05000000000000000000" pitchFamily="2" charset="2"/>
              <a:buNone/>
            </a:pPr>
            <a:endParaRPr lang="he-IL" altLang="he-IL" sz="4000" b="1" dirty="0">
              <a:solidFill>
                <a:schemeClr val="tx2"/>
              </a:solidFill>
            </a:endParaRPr>
          </a:p>
          <a:p>
            <a:pPr marL="609600" indent="-609600">
              <a:buFont typeface="Wingdings" panose="05000000000000000000" pitchFamily="2" charset="2"/>
              <a:buNone/>
            </a:pPr>
            <a:endParaRPr lang="he-IL" altLang="he-IL" sz="4000" b="1" dirty="0">
              <a:solidFill>
                <a:schemeClr val="tx2"/>
              </a:solidFill>
            </a:endParaRPr>
          </a:p>
          <a:p>
            <a:pPr marL="609600" indent="-609600">
              <a:buFont typeface="Wingdings" panose="05000000000000000000" pitchFamily="2" charset="2"/>
              <a:buAutoNum type="arabicPeriod"/>
            </a:pPr>
            <a:endParaRPr lang="en-US" altLang="he-IL" sz="4000" b="1" dirty="0">
              <a:solidFill>
                <a:schemeClr val="tx2"/>
              </a:solidFill>
            </a:endParaRPr>
          </a:p>
        </p:txBody>
      </p:sp>
    </p:spTree>
    <p:extLst>
      <p:ext uri="{BB962C8B-B14F-4D97-AF65-F5344CB8AC3E}">
        <p14:creationId xmlns:p14="http://schemas.microsoft.com/office/powerpoint/2010/main" val="1838802112"/>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u="sng" dirty="0"/>
              <a:t>שוק ההון – שלב טרום פתיחה ופתיחה</a:t>
            </a:r>
            <a:endParaRPr lang="he-IL" dirty="0"/>
          </a:p>
        </p:txBody>
      </p:sp>
      <p:sp>
        <p:nvSpPr>
          <p:cNvPr id="4" name="Rectangle 3"/>
          <p:cNvSpPr>
            <a:spLocks noGrp="1" noChangeArrowheads="1"/>
          </p:cNvSpPr>
          <p:nvPr>
            <p:ph idx="1"/>
          </p:nvPr>
        </p:nvSpPr>
        <p:spPr>
          <a:xfrm>
            <a:off x="628651" y="2413001"/>
            <a:ext cx="7681730" cy="2961585"/>
          </a:xfrm>
        </p:spPr>
        <p:txBody>
          <a:bodyPr>
            <a:normAutofit fontScale="92500" lnSpcReduction="20000"/>
          </a:bodyPr>
          <a:lstStyle/>
          <a:p>
            <a:pPr>
              <a:lnSpc>
                <a:spcPct val="90000"/>
              </a:lnSpc>
            </a:pPr>
            <a:r>
              <a:rPr lang="he-IL" altLang="he-IL" b="1" dirty="0">
                <a:solidFill>
                  <a:schemeClr val="tx2"/>
                </a:solidFill>
              </a:rPr>
              <a:t>הזרמת פקודות קניה ומכירה: כמות מינימלית</a:t>
            </a:r>
          </a:p>
          <a:p>
            <a:pPr>
              <a:lnSpc>
                <a:spcPct val="90000"/>
              </a:lnSpc>
            </a:pPr>
            <a:r>
              <a:rPr lang="he-IL" altLang="he-IL" b="1" dirty="0">
                <a:solidFill>
                  <a:schemeClr val="tx2"/>
                </a:solidFill>
              </a:rPr>
              <a:t>שני סוגי פקודות ( </a:t>
            </a:r>
            <a:r>
              <a:rPr lang="en-US" altLang="he-IL" b="1" dirty="0">
                <a:solidFill>
                  <a:schemeClr val="tx2"/>
                </a:solidFill>
              </a:rPr>
              <a:t> LMT</a:t>
            </a:r>
            <a:r>
              <a:rPr lang="he-IL" altLang="he-IL" b="1" dirty="0">
                <a:solidFill>
                  <a:schemeClr val="tx2"/>
                </a:solidFill>
              </a:rPr>
              <a:t> ו-  </a:t>
            </a:r>
            <a:r>
              <a:rPr lang="en-US" altLang="he-IL" b="1" dirty="0">
                <a:solidFill>
                  <a:schemeClr val="tx2"/>
                </a:solidFill>
              </a:rPr>
              <a:t>(LMO</a:t>
            </a:r>
            <a:endParaRPr lang="he-IL" altLang="he-IL" b="1" dirty="0">
              <a:solidFill>
                <a:schemeClr val="tx2"/>
              </a:solidFill>
            </a:endParaRPr>
          </a:p>
          <a:p>
            <a:pPr>
              <a:lnSpc>
                <a:spcPct val="90000"/>
              </a:lnSpc>
            </a:pPr>
            <a:r>
              <a:rPr lang="he-IL" altLang="he-IL" b="1" dirty="0">
                <a:solidFill>
                  <a:schemeClr val="tx2"/>
                </a:solidFill>
              </a:rPr>
              <a:t>קביעת שער תאורטי/פתיחה לפי מכרז רגיל (מחיר יחיד) במחזור המסחר הגבוה ביותר</a:t>
            </a:r>
          </a:p>
          <a:p>
            <a:pPr>
              <a:lnSpc>
                <a:spcPct val="90000"/>
              </a:lnSpc>
            </a:pPr>
            <a:r>
              <a:rPr lang="he-IL" altLang="he-IL" b="1" dirty="0" err="1">
                <a:solidFill>
                  <a:schemeClr val="tx2"/>
                </a:solidFill>
              </a:rPr>
              <a:t>מ.ר.צ</a:t>
            </a:r>
            <a:endParaRPr lang="he-IL" altLang="he-IL" b="1" dirty="0">
              <a:solidFill>
                <a:schemeClr val="tx2"/>
              </a:solidFill>
            </a:endParaRPr>
          </a:p>
          <a:p>
            <a:pPr>
              <a:lnSpc>
                <a:spcPct val="90000"/>
              </a:lnSpc>
            </a:pPr>
            <a:r>
              <a:rPr lang="he-IL" altLang="he-IL" b="1" dirty="0">
                <a:solidFill>
                  <a:schemeClr val="tx2"/>
                </a:solidFill>
              </a:rPr>
              <a:t>אם המחזור הגבוה זהה בכמה שערים...</a:t>
            </a:r>
          </a:p>
          <a:p>
            <a:pPr>
              <a:lnSpc>
                <a:spcPct val="90000"/>
              </a:lnSpc>
            </a:pPr>
            <a:r>
              <a:rPr lang="he-IL" altLang="he-IL" b="1" dirty="0">
                <a:solidFill>
                  <a:schemeClr val="tx2"/>
                </a:solidFill>
              </a:rPr>
              <a:t>אם לא מתקיים מפגש בין קניה ומכירה...</a:t>
            </a:r>
          </a:p>
          <a:p>
            <a:pPr>
              <a:lnSpc>
                <a:spcPct val="90000"/>
              </a:lnSpc>
            </a:pPr>
            <a:r>
              <a:rPr lang="he-IL" altLang="he-IL" b="1" dirty="0">
                <a:solidFill>
                  <a:schemeClr val="tx2"/>
                </a:solidFill>
              </a:rPr>
              <a:t>סדר עדיפות לביצוע פקודות (הגבלת שער וזמן שידור)</a:t>
            </a:r>
          </a:p>
          <a:p>
            <a:pPr>
              <a:lnSpc>
                <a:spcPct val="90000"/>
              </a:lnSpc>
            </a:pPr>
            <a:r>
              <a:rPr lang="he-IL" altLang="he-IL" b="1" dirty="0">
                <a:solidFill>
                  <a:schemeClr val="tx2"/>
                </a:solidFill>
              </a:rPr>
              <a:t>טיפול בפקודות שלא בוצעו או בוצעו בחלקן</a:t>
            </a:r>
          </a:p>
          <a:p>
            <a:pPr>
              <a:lnSpc>
                <a:spcPct val="90000"/>
              </a:lnSpc>
            </a:pPr>
            <a:endParaRPr lang="he-IL" altLang="he-IL" b="1" dirty="0">
              <a:solidFill>
                <a:schemeClr val="tx2"/>
              </a:solidFill>
            </a:endParaRPr>
          </a:p>
          <a:p>
            <a:pPr>
              <a:lnSpc>
                <a:spcPct val="90000"/>
              </a:lnSpc>
            </a:pPr>
            <a:endParaRPr lang="he-IL" altLang="he-IL" b="1" dirty="0">
              <a:solidFill>
                <a:schemeClr val="tx2"/>
              </a:solidFill>
            </a:endParaRPr>
          </a:p>
          <a:p>
            <a:pPr>
              <a:lnSpc>
                <a:spcPct val="90000"/>
              </a:lnSpc>
              <a:buFont typeface="Wingdings" panose="05000000000000000000" pitchFamily="2" charset="2"/>
              <a:buNone/>
            </a:pPr>
            <a:endParaRPr lang="en-US" altLang="he-IL" b="1" dirty="0">
              <a:solidFill>
                <a:schemeClr val="tx2"/>
              </a:solidFill>
            </a:endParaRPr>
          </a:p>
        </p:txBody>
      </p:sp>
    </p:spTree>
    <p:extLst>
      <p:ext uri="{BB962C8B-B14F-4D97-AF65-F5344CB8AC3E}">
        <p14:creationId xmlns:p14="http://schemas.microsoft.com/office/powerpoint/2010/main" val="17405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heckerboard(across)">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heckerboard(across)">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checkerboard(across)">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u="sng" dirty="0"/>
              <a:t>שוק ההון – השלב הרציף</a:t>
            </a:r>
            <a:endParaRPr lang="he-IL" dirty="0"/>
          </a:p>
        </p:txBody>
      </p:sp>
      <p:sp>
        <p:nvSpPr>
          <p:cNvPr id="4" name="Rectangle 3"/>
          <p:cNvSpPr>
            <a:spLocks noGrp="1" noChangeArrowheads="1"/>
          </p:cNvSpPr>
          <p:nvPr>
            <p:ph idx="1"/>
          </p:nvPr>
        </p:nvSpPr>
        <p:spPr>
          <a:ln>
            <a:solidFill>
              <a:srgbClr val="A3012B"/>
            </a:solidFill>
            <a:miter lim="800000"/>
            <a:headEnd/>
            <a:tailEnd/>
          </a:ln>
        </p:spPr>
        <p:txBody>
          <a:bodyPr>
            <a:normAutofit/>
          </a:bodyPr>
          <a:lstStyle/>
          <a:p>
            <a:pPr>
              <a:buFont typeface="Wingdings" panose="05000000000000000000" pitchFamily="2" charset="2"/>
              <a:buNone/>
            </a:pPr>
            <a:r>
              <a:rPr lang="he-IL" altLang="he-IL" sz="2800" b="1" dirty="0">
                <a:solidFill>
                  <a:schemeClr val="tx2"/>
                </a:solidFill>
              </a:rPr>
              <a:t>   המשך הזרמת פקודות קניה ומכירה: כמות מינימלית לפקודה (5000 ל- 25 המניות הגדולות, 2000 לכל השאר)</a:t>
            </a:r>
          </a:p>
          <a:p>
            <a:r>
              <a:rPr lang="he-IL" altLang="he-IL" sz="2800" b="1" dirty="0">
                <a:solidFill>
                  <a:schemeClr val="tx2"/>
                </a:solidFill>
              </a:rPr>
              <a:t>שני סוגי פקודות ( </a:t>
            </a:r>
            <a:r>
              <a:rPr lang="en-US" altLang="he-IL" sz="2800" b="1" dirty="0">
                <a:solidFill>
                  <a:schemeClr val="tx2"/>
                </a:solidFill>
              </a:rPr>
              <a:t> LMT</a:t>
            </a:r>
            <a:r>
              <a:rPr lang="he-IL" altLang="he-IL" sz="2800" b="1" dirty="0">
                <a:solidFill>
                  <a:schemeClr val="tx2"/>
                </a:solidFill>
              </a:rPr>
              <a:t> ו-  </a:t>
            </a:r>
            <a:r>
              <a:rPr lang="en-US" altLang="he-IL" sz="2800" b="1" dirty="0">
                <a:solidFill>
                  <a:schemeClr val="tx2"/>
                </a:solidFill>
              </a:rPr>
              <a:t>MKT</a:t>
            </a:r>
            <a:r>
              <a:rPr lang="he-IL" altLang="he-IL" sz="2800" b="1" dirty="0">
                <a:solidFill>
                  <a:schemeClr val="tx2"/>
                </a:solidFill>
              </a:rPr>
              <a:t>  +-12% מהעסקה האחרונה)</a:t>
            </a:r>
          </a:p>
          <a:p>
            <a:r>
              <a:rPr lang="he-IL" altLang="he-IL" sz="2800" b="1" dirty="0">
                <a:solidFill>
                  <a:schemeClr val="tx2"/>
                </a:solidFill>
              </a:rPr>
              <a:t>מ. ד. צ</a:t>
            </a:r>
          </a:p>
          <a:p>
            <a:r>
              <a:rPr lang="he-IL" altLang="he-IL" sz="2800" b="1" dirty="0">
                <a:solidFill>
                  <a:schemeClr val="tx2"/>
                </a:solidFill>
              </a:rPr>
              <a:t>סדר עדיפות לביצוע פקודות (הגבלת שער וזמן שידור)</a:t>
            </a:r>
          </a:p>
          <a:p>
            <a:r>
              <a:rPr lang="he-IL" altLang="he-IL" sz="2800" b="1" dirty="0">
                <a:solidFill>
                  <a:schemeClr val="tx2"/>
                </a:solidFill>
              </a:rPr>
              <a:t>השער נקבע בהתאם לפקודה הנגדית הממתינה ועפ"י סדר עדיפויות כנ"ל </a:t>
            </a:r>
            <a:r>
              <a:rPr lang="he-IL" altLang="he-IL" sz="2800" b="1" dirty="0">
                <a:solidFill>
                  <a:srgbClr val="A3012B"/>
                </a:solidFill>
              </a:rPr>
              <a:t>(דוגמה)</a:t>
            </a:r>
          </a:p>
          <a:p>
            <a:r>
              <a:rPr lang="he-IL" altLang="he-IL" sz="2800" b="1" dirty="0">
                <a:solidFill>
                  <a:schemeClr val="tx2"/>
                </a:solidFill>
              </a:rPr>
              <a:t>טיפול בפקודות שלא בוצעו או בוצעו בחלקן</a:t>
            </a:r>
          </a:p>
          <a:p>
            <a:endParaRPr lang="en-US" altLang="he-IL" sz="2800" b="1" dirty="0">
              <a:solidFill>
                <a:schemeClr val="tx2"/>
              </a:solidFill>
            </a:endParaRPr>
          </a:p>
        </p:txBody>
      </p:sp>
    </p:spTree>
    <p:extLst>
      <p:ext uri="{BB962C8B-B14F-4D97-AF65-F5344CB8AC3E}">
        <p14:creationId xmlns:p14="http://schemas.microsoft.com/office/powerpoint/2010/main" val="4888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u="sng" dirty="0"/>
              <a:t>שוק ההון – שלב הנעילה</a:t>
            </a:r>
            <a:endParaRPr lang="he-IL" dirty="0"/>
          </a:p>
        </p:txBody>
      </p:sp>
      <p:sp>
        <p:nvSpPr>
          <p:cNvPr id="4" name="Rectangle 3"/>
          <p:cNvSpPr>
            <a:spLocks noGrp="1" noChangeArrowheads="1"/>
          </p:cNvSpPr>
          <p:nvPr>
            <p:ph idx="1"/>
          </p:nvPr>
        </p:nvSpPr>
        <p:spPr>
          <a:ln>
            <a:solidFill>
              <a:srgbClr val="A3012B"/>
            </a:solidFill>
            <a:miter lim="800000"/>
            <a:headEnd/>
            <a:tailEnd/>
          </a:ln>
        </p:spPr>
        <p:txBody>
          <a:bodyPr/>
          <a:lstStyle/>
          <a:p>
            <a:pPr>
              <a:buFont typeface="Wingdings" panose="05000000000000000000" pitchFamily="2" charset="2"/>
              <a:buNone/>
            </a:pPr>
            <a:r>
              <a:rPr lang="he-IL" altLang="he-IL" b="1" dirty="0">
                <a:solidFill>
                  <a:schemeClr val="tx2"/>
                </a:solidFill>
              </a:rPr>
              <a:t>   המשך הזרמת פקודות קניה ומכירה: בשער הנעילה בלבד</a:t>
            </a:r>
          </a:p>
          <a:p>
            <a:r>
              <a:rPr lang="he-IL" altLang="he-IL" b="1" dirty="0">
                <a:solidFill>
                  <a:schemeClr val="tx2"/>
                </a:solidFill>
              </a:rPr>
              <a:t>אין מינימום כספי לעסקה</a:t>
            </a:r>
          </a:p>
          <a:p>
            <a:r>
              <a:rPr lang="he-IL" altLang="he-IL" b="1" dirty="0">
                <a:solidFill>
                  <a:schemeClr val="tx2"/>
                </a:solidFill>
              </a:rPr>
              <a:t>השער נקבע עפ"י ממוצע משוקלל של שערי העסקאות ב- 10 הדקות האחרונות, תמורה כספית מינימאלית (סכום עסקאות) של  </a:t>
            </a:r>
            <a:r>
              <a:rPr lang="en-US" altLang="he-IL" b="1" dirty="0">
                <a:solidFill>
                  <a:schemeClr val="tx2"/>
                </a:solidFill>
              </a:rPr>
              <a:t>M</a:t>
            </a:r>
            <a:r>
              <a:rPr lang="he-IL" altLang="he-IL" b="1" dirty="0">
                <a:solidFill>
                  <a:schemeClr val="tx2"/>
                </a:solidFill>
              </a:rPr>
              <a:t> 0.5 ₪.</a:t>
            </a:r>
          </a:p>
          <a:p>
            <a:r>
              <a:rPr lang="he-IL" altLang="he-IL" b="1" dirty="0">
                <a:solidFill>
                  <a:schemeClr val="tx2"/>
                </a:solidFill>
              </a:rPr>
              <a:t>טיפול בפקודות שלא בוצעו או בוצעו בחלקן</a:t>
            </a:r>
          </a:p>
          <a:p>
            <a:r>
              <a:rPr lang="he-IL" altLang="he-IL" b="1" dirty="0">
                <a:solidFill>
                  <a:schemeClr val="tx2"/>
                </a:solidFill>
              </a:rPr>
              <a:t>תכניות לעתיד לבוא</a:t>
            </a:r>
          </a:p>
          <a:p>
            <a:endParaRPr lang="en-US" altLang="he-IL" b="1" dirty="0">
              <a:solidFill>
                <a:schemeClr val="tx2"/>
              </a:solidFill>
            </a:endParaRPr>
          </a:p>
        </p:txBody>
      </p:sp>
    </p:spTree>
    <p:extLst>
      <p:ext uri="{BB962C8B-B14F-4D97-AF65-F5344CB8AC3E}">
        <p14:creationId xmlns:p14="http://schemas.microsoft.com/office/powerpoint/2010/main" val="196032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u="sng" dirty="0"/>
              <a:t>שוק ההון – מונחים חשובים</a:t>
            </a:r>
            <a:endParaRPr lang="he-IL" dirty="0"/>
          </a:p>
        </p:txBody>
      </p:sp>
      <p:sp>
        <p:nvSpPr>
          <p:cNvPr id="4" name="Rectangle 3"/>
          <p:cNvSpPr>
            <a:spLocks noGrp="1" noChangeArrowheads="1"/>
          </p:cNvSpPr>
          <p:nvPr>
            <p:ph idx="1"/>
          </p:nvPr>
        </p:nvSpPr>
        <p:spPr>
          <a:ln>
            <a:solidFill>
              <a:schemeClr val="tx2"/>
            </a:solidFill>
            <a:miter lim="800000"/>
            <a:headEnd/>
            <a:tailEnd/>
          </a:ln>
        </p:spPr>
        <p:txBody>
          <a:bodyPr>
            <a:normAutofit/>
          </a:bodyPr>
          <a:lstStyle/>
          <a:p>
            <a:pPr>
              <a:lnSpc>
                <a:spcPct val="90000"/>
              </a:lnSpc>
              <a:buFont typeface="Wingdings" panose="05000000000000000000" pitchFamily="2" charset="2"/>
              <a:buNone/>
            </a:pPr>
            <a:r>
              <a:rPr lang="he-IL" altLang="he-IL" b="1">
                <a:solidFill>
                  <a:schemeClr val="tx2"/>
                </a:solidFill>
              </a:rPr>
              <a:t>   1. </a:t>
            </a:r>
            <a:r>
              <a:rPr lang="he-IL" altLang="he-IL" b="1">
                <a:solidFill>
                  <a:srgbClr val="A3012B"/>
                </a:solidFill>
              </a:rPr>
              <a:t>עושי שוק  </a:t>
            </a:r>
            <a:r>
              <a:rPr lang="en-US" altLang="he-IL" b="1">
                <a:solidFill>
                  <a:srgbClr val="A3012B"/>
                </a:solidFill>
              </a:rPr>
              <a:t>Market Makers</a:t>
            </a:r>
          </a:p>
          <a:p>
            <a:pPr>
              <a:lnSpc>
                <a:spcPct val="90000"/>
              </a:lnSpc>
              <a:buFont typeface="Wingdings" panose="05000000000000000000" pitchFamily="2" charset="2"/>
              <a:buNone/>
            </a:pPr>
            <a:r>
              <a:rPr lang="en-US" altLang="he-IL" b="1">
                <a:solidFill>
                  <a:srgbClr val="A3012B"/>
                </a:solidFill>
              </a:rPr>
              <a:t> </a:t>
            </a:r>
            <a:r>
              <a:rPr lang="he-IL" altLang="he-IL" b="1">
                <a:solidFill>
                  <a:srgbClr val="A3012B"/>
                </a:solidFill>
              </a:rPr>
              <a:t>      </a:t>
            </a:r>
            <a:r>
              <a:rPr lang="he-IL" altLang="he-IL" b="1"/>
              <a:t>רקע: ועדת האוזר</a:t>
            </a:r>
            <a:r>
              <a:rPr lang="en-US" altLang="he-IL" b="1">
                <a:solidFill>
                  <a:srgbClr val="A3012B"/>
                </a:solidFill>
              </a:rPr>
              <a:t>    </a:t>
            </a:r>
            <a:r>
              <a:rPr lang="he-IL" altLang="he-IL" b="1">
                <a:solidFill>
                  <a:srgbClr val="A3012B"/>
                </a:solidFill>
              </a:rPr>
              <a:t>  </a:t>
            </a:r>
            <a:endParaRPr lang="en-US" altLang="he-IL" b="1">
              <a:solidFill>
                <a:srgbClr val="A3012B"/>
              </a:solidFill>
            </a:endParaRPr>
          </a:p>
          <a:p>
            <a:pPr>
              <a:lnSpc>
                <a:spcPct val="90000"/>
              </a:lnSpc>
              <a:buFont typeface="Wingdings" panose="05000000000000000000" pitchFamily="2" charset="2"/>
              <a:buNone/>
            </a:pPr>
            <a:r>
              <a:rPr lang="he-IL" altLang="he-IL" b="1">
                <a:solidFill>
                  <a:schemeClr val="tx2"/>
                </a:solidFill>
              </a:rPr>
              <a:t>       מהי עשיית שוק ומה מטרתה?</a:t>
            </a:r>
          </a:p>
          <a:p>
            <a:pPr>
              <a:lnSpc>
                <a:spcPct val="90000"/>
              </a:lnSpc>
              <a:buFont typeface="Wingdings" panose="05000000000000000000" pitchFamily="2" charset="2"/>
              <a:buNone/>
            </a:pPr>
            <a:r>
              <a:rPr lang="he-IL" altLang="he-IL" b="1">
                <a:solidFill>
                  <a:schemeClr val="tx2"/>
                </a:solidFill>
              </a:rPr>
              <a:t>       מיהם עושי השוק?</a:t>
            </a:r>
          </a:p>
          <a:p>
            <a:pPr>
              <a:lnSpc>
                <a:spcPct val="90000"/>
              </a:lnSpc>
              <a:buFont typeface="Wingdings" panose="05000000000000000000" pitchFamily="2" charset="2"/>
              <a:buNone/>
            </a:pPr>
            <a:r>
              <a:rPr lang="he-IL" altLang="he-IL" b="1">
                <a:solidFill>
                  <a:schemeClr val="tx2"/>
                </a:solidFill>
              </a:rPr>
              <a:t>       הקשר בין עשיית שוק לערך ניירות הערך</a:t>
            </a:r>
          </a:p>
          <a:p>
            <a:pPr>
              <a:lnSpc>
                <a:spcPct val="90000"/>
              </a:lnSpc>
              <a:buFont typeface="Wingdings" panose="05000000000000000000" pitchFamily="2" charset="2"/>
              <a:buNone/>
            </a:pPr>
            <a:r>
              <a:rPr lang="he-IL" altLang="he-IL" b="1">
                <a:solidFill>
                  <a:schemeClr val="tx2"/>
                </a:solidFill>
              </a:rPr>
              <a:t>       מי מנוע מלהיות עושה שוק?</a:t>
            </a:r>
          </a:p>
          <a:p>
            <a:pPr>
              <a:lnSpc>
                <a:spcPct val="90000"/>
              </a:lnSpc>
              <a:buFont typeface="Wingdings" panose="05000000000000000000" pitchFamily="2" charset="2"/>
              <a:buNone/>
            </a:pPr>
            <a:r>
              <a:rPr lang="he-IL" altLang="he-IL" b="1">
                <a:solidFill>
                  <a:schemeClr val="tx2"/>
                </a:solidFill>
              </a:rPr>
              <a:t>       כיצד מתוגמל עושה השוק?</a:t>
            </a:r>
          </a:p>
          <a:p>
            <a:pPr>
              <a:lnSpc>
                <a:spcPct val="90000"/>
              </a:lnSpc>
              <a:buFont typeface="Wingdings" panose="05000000000000000000" pitchFamily="2" charset="2"/>
              <a:buNone/>
            </a:pPr>
            <a:r>
              <a:rPr lang="he-IL" altLang="he-IL" b="1">
                <a:solidFill>
                  <a:schemeClr val="tx2"/>
                </a:solidFill>
              </a:rPr>
              <a:t>              </a:t>
            </a:r>
          </a:p>
          <a:p>
            <a:pPr>
              <a:lnSpc>
                <a:spcPct val="90000"/>
              </a:lnSpc>
              <a:buFont typeface="Wingdings" panose="05000000000000000000" pitchFamily="2" charset="2"/>
              <a:buNone/>
            </a:pPr>
            <a:r>
              <a:rPr lang="he-IL" altLang="he-IL" b="1">
                <a:solidFill>
                  <a:schemeClr val="tx2"/>
                </a:solidFill>
              </a:rPr>
              <a:t>   </a:t>
            </a:r>
            <a:endParaRPr lang="en-US" altLang="he-IL" b="1">
              <a:solidFill>
                <a:schemeClr val="tx2"/>
              </a:solidFill>
            </a:endParaRPr>
          </a:p>
        </p:txBody>
      </p:sp>
    </p:spTree>
    <p:extLst>
      <p:ext uri="{BB962C8B-B14F-4D97-AF65-F5344CB8AC3E}">
        <p14:creationId xmlns:p14="http://schemas.microsoft.com/office/powerpoint/2010/main" val="2333714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07704" y="379836"/>
            <a:ext cx="7056784" cy="1143000"/>
          </a:xfrm>
        </p:spPr>
        <p:txBody>
          <a:bodyPr/>
          <a:lstStyle/>
          <a:p>
            <a:pPr algn="r"/>
            <a:r>
              <a:rPr lang="he-IL" b="1" dirty="0"/>
              <a:t>מסחר בבורסה ביפן</a:t>
            </a:r>
          </a:p>
        </p:txBody>
      </p:sp>
      <p:sp>
        <p:nvSpPr>
          <p:cNvPr id="3" name="מציין מיקום תוכן 2"/>
          <p:cNvSpPr>
            <a:spLocks noGrp="1"/>
          </p:cNvSpPr>
          <p:nvPr>
            <p:ph idx="1"/>
          </p:nvPr>
        </p:nvSpPr>
        <p:spPr/>
        <p:txBody>
          <a:bodyPr>
            <a:noAutofit/>
          </a:bodyPr>
          <a:lstStyle/>
          <a:p>
            <a:r>
              <a:rPr lang="he-IL" sz="1400" b="1" dirty="0"/>
              <a:t>כיצד ניתן לסחור בבורסה ביפן</a:t>
            </a:r>
            <a:r>
              <a:rPr lang="en-US" sz="1400" b="1" dirty="0"/>
              <a:t>?</a:t>
            </a:r>
            <a:endParaRPr lang="en-US" sz="1400" dirty="0"/>
          </a:p>
          <a:p>
            <a:r>
              <a:rPr lang="he-IL" sz="1400" dirty="0"/>
              <a:t>על אף שמדובר בארץ הרחוקה מארצנו הקטנה, כיום קל ופשוט לנהל מסחר בבורסה ביפן. פתיחת מסחר בבורסה ביפן מצריכה לפנות אל בית השקעות ישראלי ולהעביר לו בקשה לגבי מניה או מדד </a:t>
            </a:r>
            <a:r>
              <a:rPr lang="he-IL" sz="1400" dirty="0" err="1"/>
              <a:t>מסווימים</a:t>
            </a:r>
            <a:r>
              <a:rPr lang="he-IL" sz="1400" dirty="0"/>
              <a:t> הנסחרים בבורסה ביפן. בית ההשקעות מפנה את הבקשה לחבר בבורסת יפן, והוא מבצע את העסקה</a:t>
            </a:r>
            <a:r>
              <a:rPr lang="en-US" sz="1400" dirty="0"/>
              <a:t>.</a:t>
            </a:r>
          </a:p>
          <a:p>
            <a:r>
              <a:rPr lang="he-IL" sz="1400" b="1" dirty="0"/>
              <a:t>מה היא הבורסה המרכזית של יפן</a:t>
            </a:r>
            <a:r>
              <a:rPr lang="en-US" sz="1400" b="1" dirty="0"/>
              <a:t>?</a:t>
            </a:r>
            <a:endParaRPr lang="en-US" sz="1400" dirty="0"/>
          </a:p>
          <a:p>
            <a:r>
              <a:rPr lang="he-IL" sz="1400" dirty="0"/>
              <a:t>הבורסה המרכזית של יפן נמצאת בטוקיו. שמה</a:t>
            </a:r>
            <a:r>
              <a:rPr lang="en-US" sz="1400" dirty="0"/>
              <a:t> TSE. </a:t>
            </a:r>
            <a:r>
              <a:rPr lang="he-IL" sz="1400" dirty="0"/>
              <a:t>הבורסה ביפן קיימת משנת 1878, ונחשבת כיום לבורסה השלישית בגודלה בעולם כולו. ניתן לסחור בבורסה במדד </a:t>
            </a:r>
            <a:r>
              <a:rPr lang="he-IL" sz="1400" dirty="0" err="1"/>
              <a:t>הניקיי</a:t>
            </a:r>
            <a:r>
              <a:rPr lang="he-IL" sz="1400" dirty="0"/>
              <a:t> המפורסם. השעות בהן מתקיים מסחר בבורסה ביפן הינן: 9:00 – 11:00 בבוקר ומתחדש ובין 12:30 ל 15:00. ימי </a:t>
            </a:r>
            <a:r>
              <a:rPr lang="he-IL" sz="1400" dirty="0" err="1"/>
              <a:t>הפיעולת</a:t>
            </a:r>
            <a:r>
              <a:rPr lang="he-IL" sz="1400" dirty="0"/>
              <a:t> הינם" שני, שלישי, רביעי, חמישי ושישי, בימי חג ומועדים לא יתקיים מסחר </a:t>
            </a:r>
            <a:r>
              <a:rPr lang="he-IL" sz="1400" dirty="0" err="1"/>
              <a:t>בבורת</a:t>
            </a:r>
            <a:r>
              <a:rPr lang="he-IL" sz="1400" dirty="0"/>
              <a:t> יפן</a:t>
            </a:r>
            <a:endParaRPr lang="en-US" sz="1400" dirty="0"/>
          </a:p>
          <a:p>
            <a:r>
              <a:rPr lang="he-IL" sz="1400" b="1" dirty="0"/>
              <a:t>יתרונות של מסחר בבורסה ביפן</a:t>
            </a:r>
            <a:endParaRPr lang="en-US" sz="1400" dirty="0"/>
          </a:p>
          <a:p>
            <a:r>
              <a:rPr lang="he-IL" sz="1400" dirty="0"/>
              <a:t>כאשר סוחרים במטבע חוץ, הרווח כולל את תנודות המניה עצמה, או המדד הנסחר, ובנוסף נכלל גם שער המטבע הזר. במידה והמניה עולה ושער המטבע עולה גם הוא, הרווח יהיה רווח כפול למשקיע. בנוסף, במידה ומפזרים את ההשקעה למספר מקומות, מעלים את רמת היציבות של ההשקעה</a:t>
            </a:r>
            <a:r>
              <a:rPr lang="en-US" sz="1400" dirty="0"/>
              <a:t>.</a:t>
            </a:r>
          </a:p>
          <a:p>
            <a:r>
              <a:rPr lang="he-IL" sz="1400" b="1" dirty="0"/>
              <a:t>חסרונות של מסחר בבורסה ביפן</a:t>
            </a:r>
            <a:endParaRPr lang="en-US" sz="1400" dirty="0"/>
          </a:p>
          <a:p>
            <a:r>
              <a:rPr lang="he-IL" sz="1400" dirty="0"/>
              <a:t>הבדל השעות בין יפן לישראל הינו גדול מאוד, על כן יש להתחשב בשעות בהן נערך מסחר בבוסה ביפן. כלומר, המסחר בבורסת יפן יחל אחר הצהריים על פי שעון ישראל. בנוסף, ימי פעילות המסר ביפן שונים מאלו שבישראל ויש להתחשב בכך</a:t>
            </a:r>
            <a:r>
              <a:rPr lang="en-US" sz="1400" dirty="0" smtClean="0"/>
              <a:t>.</a:t>
            </a:r>
            <a:endParaRPr lang="en-US" sz="1400" dirty="0"/>
          </a:p>
        </p:txBody>
      </p:sp>
      <p:pic>
        <p:nvPicPr>
          <p:cNvPr id="4" name="Picture 3" descr="C:\Users\Roi\Desktop\סמל בורסה יפן.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6672"/>
            <a:ext cx="2088232"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7942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u="sng" dirty="0"/>
              <a:t>שוק ההון – מונחים חשובים</a:t>
            </a:r>
            <a:endParaRPr lang="he-IL" dirty="0"/>
          </a:p>
        </p:txBody>
      </p:sp>
      <p:sp>
        <p:nvSpPr>
          <p:cNvPr id="4" name="Rectangle 3"/>
          <p:cNvSpPr>
            <a:spLocks noGrp="1" noChangeArrowheads="1"/>
          </p:cNvSpPr>
          <p:nvPr>
            <p:ph idx="1"/>
          </p:nvPr>
        </p:nvSpPr>
        <p:spPr>
          <a:ln>
            <a:solidFill>
              <a:srgbClr val="A3012B"/>
            </a:solidFill>
            <a:miter lim="800000"/>
            <a:headEnd/>
            <a:tailEnd/>
          </a:ln>
        </p:spPr>
        <p:txBody>
          <a:bodyPr>
            <a:normAutofit/>
          </a:bodyPr>
          <a:lstStyle/>
          <a:p>
            <a:pPr>
              <a:lnSpc>
                <a:spcPct val="80000"/>
              </a:lnSpc>
              <a:buFont typeface="Wingdings" panose="05000000000000000000" pitchFamily="2" charset="2"/>
              <a:buNone/>
            </a:pPr>
            <a:endParaRPr lang="he-IL" altLang="he-IL" sz="2800" b="1">
              <a:solidFill>
                <a:schemeClr val="tx2"/>
              </a:solidFill>
            </a:endParaRPr>
          </a:p>
          <a:p>
            <a:pPr>
              <a:lnSpc>
                <a:spcPct val="80000"/>
              </a:lnSpc>
              <a:buFont typeface="Wingdings" panose="05000000000000000000" pitchFamily="2" charset="2"/>
              <a:buNone/>
            </a:pPr>
            <a:r>
              <a:rPr lang="he-IL" altLang="he-IL" sz="2800" b="1">
                <a:solidFill>
                  <a:schemeClr val="tx2"/>
                </a:solidFill>
              </a:rPr>
              <a:t>   2. </a:t>
            </a:r>
            <a:r>
              <a:rPr lang="he-IL" altLang="he-IL" sz="2800" b="1">
                <a:solidFill>
                  <a:srgbClr val="A3012B"/>
                </a:solidFill>
              </a:rPr>
              <a:t>סליקה</a:t>
            </a:r>
            <a:r>
              <a:rPr lang="he-IL" altLang="he-IL" sz="2800" b="1">
                <a:solidFill>
                  <a:schemeClr val="tx2"/>
                </a:solidFill>
              </a:rPr>
              <a:t>: העברת ניירות הערך מהמוכר לקונה, והתמורה הכספית מהקונה למוכר</a:t>
            </a:r>
          </a:p>
          <a:p>
            <a:pPr>
              <a:lnSpc>
                <a:spcPct val="80000"/>
              </a:lnSpc>
              <a:buFont typeface="Wingdings" panose="05000000000000000000" pitchFamily="2" charset="2"/>
              <a:buNone/>
            </a:pPr>
            <a:r>
              <a:rPr lang="he-IL" altLang="he-IL" sz="2800" b="1">
                <a:solidFill>
                  <a:schemeClr val="tx2"/>
                </a:solidFill>
              </a:rPr>
              <a:t>      א. </a:t>
            </a:r>
            <a:r>
              <a:rPr lang="he-IL" altLang="he-IL" sz="2800" b="1" u="sng">
                <a:solidFill>
                  <a:schemeClr val="tx2"/>
                </a:solidFill>
              </a:rPr>
              <a:t>מסלקת הבורסה</a:t>
            </a:r>
            <a:r>
              <a:rPr lang="he-IL" altLang="he-IL" sz="2800" b="1">
                <a:solidFill>
                  <a:schemeClr val="tx2"/>
                </a:solidFill>
              </a:rPr>
              <a:t>: סולקת את כל העסקאות בניירות הערך בבורסה ומחוצה לה. נותנת שירותים ביצירה ופדיון של קרנות הנאמנות ומשמורת ניירות ערך. מבצעת תשלומי חברות כמו דיבידנד, ריבית, הטבה, מימוש המירים ומימוש זכויות. שירותי סליקה למניות דואליות.</a:t>
            </a:r>
          </a:p>
          <a:p>
            <a:pPr>
              <a:lnSpc>
                <a:spcPct val="80000"/>
              </a:lnSpc>
              <a:buFont typeface="Wingdings" panose="05000000000000000000" pitchFamily="2" charset="2"/>
              <a:buNone/>
            </a:pPr>
            <a:r>
              <a:rPr lang="he-IL" altLang="he-IL" sz="2800" b="1">
                <a:solidFill>
                  <a:schemeClr val="tx2"/>
                </a:solidFill>
              </a:rPr>
              <a:t>     ב. </a:t>
            </a:r>
            <a:r>
              <a:rPr lang="he-IL" altLang="he-IL" sz="2800" b="1" u="sng">
                <a:solidFill>
                  <a:schemeClr val="tx2"/>
                </a:solidFill>
              </a:rPr>
              <a:t>מסלקת מעו"ף</a:t>
            </a:r>
            <a:r>
              <a:rPr lang="he-IL" altLang="he-IL" sz="2800" b="1">
                <a:solidFill>
                  <a:schemeClr val="tx2"/>
                </a:solidFill>
              </a:rPr>
              <a:t>: סולקת את האופציות והחוזים העתידיים.</a:t>
            </a:r>
          </a:p>
          <a:p>
            <a:pPr>
              <a:lnSpc>
                <a:spcPct val="80000"/>
              </a:lnSpc>
              <a:buFont typeface="Wingdings" panose="05000000000000000000" pitchFamily="2" charset="2"/>
              <a:buNone/>
            </a:pPr>
            <a:r>
              <a:rPr lang="he-IL" altLang="he-IL" sz="2800" b="1">
                <a:solidFill>
                  <a:schemeClr val="tx2"/>
                </a:solidFill>
              </a:rPr>
              <a:t>     ג. </a:t>
            </a:r>
            <a:r>
              <a:rPr lang="he-IL" altLang="he-IL" sz="2800" b="1" u="sng">
                <a:solidFill>
                  <a:schemeClr val="tx2"/>
                </a:solidFill>
              </a:rPr>
              <a:t>יחידת סליקה בינלאומית</a:t>
            </a:r>
            <a:r>
              <a:rPr lang="en-US" altLang="he-IL" sz="2800" b="1">
                <a:solidFill>
                  <a:schemeClr val="tx2"/>
                </a:solidFill>
              </a:rPr>
              <a:t> :</a:t>
            </a:r>
            <a:r>
              <a:rPr lang="he-IL" altLang="he-IL" sz="2800" b="1">
                <a:solidFill>
                  <a:schemeClr val="tx2"/>
                </a:solidFill>
              </a:rPr>
              <a:t>שירותי</a:t>
            </a:r>
            <a:r>
              <a:rPr lang="en-US" altLang="he-IL" sz="2800" b="1">
                <a:solidFill>
                  <a:schemeClr val="tx2"/>
                </a:solidFill>
              </a:rPr>
              <a:t> </a:t>
            </a:r>
            <a:r>
              <a:rPr lang="he-IL" altLang="he-IL" sz="2800" b="1">
                <a:solidFill>
                  <a:schemeClr val="tx2"/>
                </a:solidFill>
              </a:rPr>
              <a:t>סליקה ומשמורת לניירות ערך זרים.</a:t>
            </a:r>
            <a:endParaRPr lang="en-US" altLang="he-IL" sz="2800" b="1">
              <a:solidFill>
                <a:schemeClr val="tx2"/>
              </a:solidFill>
            </a:endParaRPr>
          </a:p>
        </p:txBody>
      </p:sp>
    </p:spTree>
    <p:extLst>
      <p:ext uri="{BB962C8B-B14F-4D97-AF65-F5344CB8AC3E}">
        <p14:creationId xmlns:p14="http://schemas.microsoft.com/office/powerpoint/2010/main" val="506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620688"/>
            <a:ext cx="8229600" cy="1600200"/>
          </a:xfrm>
        </p:spPr>
        <p:txBody>
          <a:bodyPr>
            <a:normAutofit fontScale="90000"/>
          </a:bodyPr>
          <a:lstStyle/>
          <a:p>
            <a:r>
              <a:rPr lang="he-IL" altLang="he-IL" b="1" u="sng" dirty="0"/>
              <a:t>שוק ההון – מונחים חשובים </a:t>
            </a:r>
            <a:br>
              <a:rPr lang="he-IL" altLang="he-IL" b="1" u="sng" dirty="0"/>
            </a:br>
            <a:r>
              <a:rPr lang="he-IL" altLang="he-IL" b="1" u="sng" dirty="0"/>
              <a:t>הרישום הכפול</a:t>
            </a:r>
            <a:endParaRPr lang="he-IL" dirty="0"/>
          </a:p>
        </p:txBody>
      </p:sp>
      <p:sp>
        <p:nvSpPr>
          <p:cNvPr id="4" name="Rectangle 3"/>
          <p:cNvSpPr>
            <a:spLocks noGrp="1" noChangeArrowheads="1"/>
          </p:cNvSpPr>
          <p:nvPr>
            <p:ph idx="1"/>
          </p:nvPr>
        </p:nvSpPr>
        <p:spPr>
          <a:xfrm>
            <a:off x="457200" y="2636912"/>
            <a:ext cx="8229600" cy="4525963"/>
          </a:xfrm>
        </p:spPr>
        <p:txBody>
          <a:bodyPr/>
          <a:lstStyle/>
          <a:p>
            <a:pPr marL="666750" indent="-666750">
              <a:lnSpc>
                <a:spcPct val="90000"/>
              </a:lnSpc>
            </a:pPr>
            <a:r>
              <a:rPr lang="he-IL" altLang="he-IL" b="1" dirty="0"/>
              <a:t>כאשר מניות של חברה נסחרות במקביל בשתי בורסות - זהו "רישום כפול"</a:t>
            </a:r>
          </a:p>
          <a:p>
            <a:pPr marL="666750" indent="-666750">
              <a:lnSpc>
                <a:spcPct val="90000"/>
              </a:lnSpc>
            </a:pPr>
            <a:r>
              <a:rPr lang="he-IL" altLang="he-IL" b="1" dirty="0"/>
              <a:t>חוק ניירות ערך מאפשר לחברות ישראליות, שהנפיקו מניות בארה"ב, לרשום את המניות למסחר גם בתל-אביב</a:t>
            </a:r>
          </a:p>
          <a:p>
            <a:pPr marL="666750" indent="-666750">
              <a:lnSpc>
                <a:spcPct val="90000"/>
              </a:lnSpc>
            </a:pPr>
            <a:r>
              <a:rPr lang="he-IL" altLang="he-IL" b="1" dirty="0"/>
              <a:t>כ- 50 חברות נסחרות גם בארה"ב וגם בת"א </a:t>
            </a:r>
          </a:p>
          <a:p>
            <a:pPr marL="666750" indent="-666750">
              <a:lnSpc>
                <a:spcPct val="90000"/>
              </a:lnSpc>
            </a:pPr>
            <a:r>
              <a:rPr lang="he-IL" altLang="he-IL" b="1" dirty="0"/>
              <a:t>הרישום הכפול מקרב את המניות הישראליות אל המשקיעים הישראלים, ומגדיל את מחזורי המסחר בהן ואת שוויין       </a:t>
            </a:r>
          </a:p>
          <a:p>
            <a:pPr marL="666750" indent="-666750">
              <a:lnSpc>
                <a:spcPct val="90000"/>
              </a:lnSpc>
            </a:pPr>
            <a:endParaRPr lang="en-US" altLang="he-IL" b="1" dirty="0"/>
          </a:p>
        </p:txBody>
      </p:sp>
    </p:spTree>
    <p:extLst>
      <p:ext uri="{BB962C8B-B14F-4D97-AF65-F5344CB8AC3E}">
        <p14:creationId xmlns:p14="http://schemas.microsoft.com/office/powerpoint/2010/main" val="3325611560"/>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0800" y="237043"/>
            <a:ext cx="7188062" cy="613858"/>
          </a:xfrm>
        </p:spPr>
        <p:txBody>
          <a:bodyPr>
            <a:normAutofit fontScale="90000"/>
          </a:bodyPr>
          <a:lstStyle/>
          <a:p>
            <a:r>
              <a:rPr lang="he-IL" altLang="he-IL" b="1" u="sng" dirty="0"/>
              <a:t>מניות ת"א-25</a:t>
            </a:r>
            <a:endParaRPr lang="he-IL" dirty="0"/>
          </a:p>
        </p:txBody>
      </p:sp>
      <p:sp>
        <p:nvSpPr>
          <p:cNvPr id="4" name="Rectangle 6"/>
          <p:cNvSpPr>
            <a:spLocks noGrp="1" noChangeArrowheads="1"/>
          </p:cNvSpPr>
          <p:nvPr>
            <p:ph idx="1"/>
          </p:nvPr>
        </p:nvSpPr>
        <p:spPr bwMode="auto">
          <a:xfrm>
            <a:off x="1143001" y="1177815"/>
            <a:ext cx="7167380" cy="549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eaLnBrk="0" hangingPunct="0">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טבע</a:t>
            </a:r>
          </a:p>
          <a:p>
            <a:pPr eaLnBrk="0" hangingPunct="0">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בנק הפועלים</a:t>
            </a:r>
          </a:p>
          <a:p>
            <a:pPr eaLnBrk="0" hangingPunct="0">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בנק לאומי</a:t>
            </a:r>
          </a:p>
          <a:p>
            <a:pPr eaLnBrk="0" hangingPunct="0">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בזק</a:t>
            </a:r>
          </a:p>
          <a:p>
            <a:pPr eaLnBrk="0" hangingPunct="0">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כימיקלים לישראל</a:t>
            </a:r>
          </a:p>
          <a:p>
            <a:pPr eaLnBrk="0" hangingPunct="0">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מכתשים-אגן תעשיות </a:t>
            </a:r>
          </a:p>
          <a:p>
            <a:pPr eaLnBrk="0" hangingPunct="0">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מגדל ביטוח</a:t>
            </a:r>
          </a:p>
          <a:p>
            <a:pPr eaLnBrk="0" hangingPunct="0">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אי די בי פיתוח</a:t>
            </a:r>
          </a:p>
          <a:p>
            <a:pPr eaLnBrk="0" hangingPunct="0">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החברה לישראל</a:t>
            </a:r>
            <a:r>
              <a:rPr lang="he-IL" altLang="he-IL" b="1" dirty="0">
                <a:latin typeface="Arial" panose="020B0604020202020204" pitchFamily="34" charset="0"/>
                <a:cs typeface="Arial" panose="020B0604020202020204" pitchFamily="34" charset="0"/>
              </a:rPr>
              <a:t> </a:t>
            </a:r>
          </a:p>
        </p:txBody>
      </p:sp>
      <p:sp>
        <p:nvSpPr>
          <p:cNvPr id="5" name="Rectangle 5"/>
          <p:cNvSpPr>
            <a:spLocks noChangeArrowheads="1"/>
          </p:cNvSpPr>
          <p:nvPr/>
        </p:nvSpPr>
        <p:spPr bwMode="auto">
          <a:xfrm>
            <a:off x="3600451" y="1600200"/>
            <a:ext cx="1457324" cy="618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eaLnBrk="0" hangingPunct="0">
              <a:lnSpc>
                <a:spcPct val="120000"/>
              </a:lnSpc>
              <a:spcBef>
                <a:spcPct val="20000"/>
              </a:spcBef>
              <a:buClr>
                <a:srgbClr val="FF9900"/>
              </a:buClr>
              <a:buFont typeface="Wingdings" panose="05000000000000000000" pitchFamily="2" charset="2"/>
              <a:buChar char="v"/>
            </a:pPr>
            <a:r>
              <a:rPr lang="he-IL" altLang="he-IL" b="1" dirty="0" smtClean="0">
                <a:cs typeface="Times New Roman" panose="02020603050405020304" pitchFamily="18" charset="0"/>
              </a:rPr>
              <a:t>אפריקה ישראל</a:t>
            </a:r>
          </a:p>
          <a:p>
            <a:pPr eaLnBrk="0" hangingPunct="0">
              <a:spcBef>
                <a:spcPct val="50000"/>
              </a:spcBef>
              <a:buClr>
                <a:srgbClr val="FF9900"/>
              </a:buClr>
              <a:buFont typeface="Wingdings" panose="05000000000000000000" pitchFamily="2" charset="2"/>
              <a:buChar char="v"/>
            </a:pPr>
            <a:r>
              <a:rPr lang="he-IL" altLang="he-IL" b="1" dirty="0" smtClean="0">
                <a:cs typeface="Times New Roman" panose="02020603050405020304" pitchFamily="18" charset="0"/>
              </a:rPr>
              <a:t>פרטנר </a:t>
            </a:r>
            <a:r>
              <a:rPr lang="he-IL" altLang="he-IL" b="1" dirty="0">
                <a:cs typeface="Times New Roman" panose="02020603050405020304" pitchFamily="18" charset="0"/>
              </a:rPr>
              <a:t>תקשורת</a:t>
            </a:r>
            <a:endParaRPr lang="en-US" altLang="he-IL" b="1" dirty="0">
              <a:cs typeface="Times New Roman" panose="02020603050405020304" pitchFamily="18" charset="0"/>
            </a:endParaRPr>
          </a:p>
          <a:p>
            <a:pPr eaLnBrk="0" hangingPunct="0">
              <a:lnSpc>
                <a:spcPct val="110000"/>
              </a:lnSpc>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בנק דיסקונט</a:t>
            </a:r>
          </a:p>
          <a:p>
            <a:pPr eaLnBrk="0" hangingPunct="0">
              <a:lnSpc>
                <a:spcPct val="110000"/>
              </a:lnSpc>
              <a:spcBef>
                <a:spcPct val="50000"/>
              </a:spcBef>
              <a:buClr>
                <a:srgbClr val="FF9900"/>
              </a:buClr>
              <a:buFont typeface="Wingdings" panose="05000000000000000000" pitchFamily="2" charset="2"/>
              <a:buChar char="v"/>
            </a:pPr>
            <a:r>
              <a:rPr lang="he-IL" altLang="he-IL" b="1" dirty="0" smtClean="0">
                <a:cs typeface="Times New Roman" panose="02020603050405020304" pitchFamily="18" charset="0"/>
              </a:rPr>
              <a:t>דיסקונט </a:t>
            </a:r>
            <a:r>
              <a:rPr lang="he-IL" altLang="he-IL" b="1" dirty="0">
                <a:cs typeface="Times New Roman" panose="02020603050405020304" pitchFamily="18" charset="0"/>
              </a:rPr>
              <a:t>השקעות </a:t>
            </a:r>
          </a:p>
          <a:p>
            <a:pPr eaLnBrk="0" hangingPunct="0">
              <a:lnSpc>
                <a:spcPct val="110000"/>
              </a:lnSpc>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שטראוס-עלית</a:t>
            </a:r>
          </a:p>
          <a:p>
            <a:pPr eaLnBrk="0" hangingPunct="0">
              <a:lnSpc>
                <a:spcPct val="110000"/>
              </a:lnSpc>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כור תעשיות בע"מ</a:t>
            </a:r>
          </a:p>
          <a:p>
            <a:pPr eaLnBrk="0" hangingPunct="0">
              <a:lnSpc>
                <a:spcPct val="110000"/>
              </a:lnSpc>
              <a:spcBef>
                <a:spcPct val="50000"/>
              </a:spcBef>
              <a:buClr>
                <a:srgbClr val="FF9900"/>
              </a:buClr>
              <a:buFont typeface="Wingdings" panose="05000000000000000000" pitchFamily="2" charset="2"/>
              <a:buChar char="v"/>
            </a:pPr>
            <a:r>
              <a:rPr lang="he-IL" altLang="he-IL" b="1" dirty="0">
                <a:cs typeface="Times New Roman" panose="02020603050405020304" pitchFamily="18" charset="0"/>
              </a:rPr>
              <a:t>אסם</a:t>
            </a:r>
          </a:p>
          <a:p>
            <a:pPr eaLnBrk="0" hangingPunct="0">
              <a:lnSpc>
                <a:spcPct val="120000"/>
              </a:lnSpc>
              <a:spcBef>
                <a:spcPct val="20000"/>
              </a:spcBef>
              <a:buClr>
                <a:srgbClr val="FF9900"/>
              </a:buClr>
              <a:buFont typeface="Wingdings" panose="05000000000000000000" pitchFamily="2" charset="2"/>
              <a:buChar char="v"/>
            </a:pPr>
            <a:r>
              <a:rPr lang="he-IL" altLang="he-IL" b="1" dirty="0">
                <a:cs typeface="Times New Roman" panose="02020603050405020304" pitchFamily="18" charset="0"/>
              </a:rPr>
              <a:t>אלביט מערכות</a:t>
            </a:r>
          </a:p>
          <a:p>
            <a:pPr eaLnBrk="0" hangingPunct="0">
              <a:lnSpc>
                <a:spcPct val="110000"/>
              </a:lnSpc>
              <a:spcBef>
                <a:spcPct val="50000"/>
              </a:spcBef>
              <a:buClr>
                <a:srgbClr val="FF9900"/>
              </a:buClr>
              <a:buFont typeface="Wingdings" panose="05000000000000000000" pitchFamily="2" charset="2"/>
              <a:buChar char="v"/>
            </a:pPr>
            <a:endParaRPr lang="he-IL" altLang="he-IL" b="1" dirty="0">
              <a:cs typeface="Times New Roman" panose="02020603050405020304" pitchFamily="18" charset="0"/>
            </a:endParaRPr>
          </a:p>
          <a:p>
            <a:pPr eaLnBrk="0" hangingPunct="0">
              <a:lnSpc>
                <a:spcPct val="110000"/>
              </a:lnSpc>
              <a:spcBef>
                <a:spcPct val="50000"/>
              </a:spcBef>
              <a:buClr>
                <a:srgbClr val="FF9900"/>
              </a:buClr>
              <a:buFont typeface="Wingdings" panose="05000000000000000000" pitchFamily="2" charset="2"/>
              <a:buNone/>
            </a:pPr>
            <a:endParaRPr lang="he-IL" altLang="he-IL" b="1" dirty="0">
              <a:cs typeface="Times New Roman" panose="02020603050405020304" pitchFamily="18" charset="0"/>
            </a:endParaRPr>
          </a:p>
        </p:txBody>
      </p:sp>
      <p:sp>
        <p:nvSpPr>
          <p:cNvPr id="6" name="Rectangle 3"/>
          <p:cNvSpPr txBox="1">
            <a:spLocks noChangeArrowheads="1"/>
          </p:cNvSpPr>
          <p:nvPr/>
        </p:nvSpPr>
        <p:spPr>
          <a:xfrm>
            <a:off x="428625" y="101601"/>
            <a:ext cx="1552575" cy="5029201"/>
          </a:xfrm>
          <a:prstGeom prst="rect">
            <a:avLst/>
          </a:prstGeom>
        </p:spPr>
        <p:txBody>
          <a:bodyPr rIns="0"/>
          <a:lst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77825" indent="-377825">
              <a:lnSpc>
                <a:spcPct val="110000"/>
              </a:lnSpc>
              <a:spcBef>
                <a:spcPct val="50000"/>
              </a:spcBef>
            </a:pPr>
            <a:r>
              <a:rPr lang="he-IL" altLang="he-IL" sz="2400" b="1" dirty="0" smtClean="0"/>
              <a:t>כלל עסקי ביטוח </a:t>
            </a:r>
          </a:p>
          <a:p>
            <a:pPr marL="377825" indent="-377825">
              <a:lnSpc>
                <a:spcPct val="110000"/>
              </a:lnSpc>
            </a:pPr>
            <a:r>
              <a:rPr lang="he-IL" altLang="he-IL" sz="2400" b="1" dirty="0" smtClean="0"/>
              <a:t>קבוצת דלק</a:t>
            </a:r>
          </a:p>
          <a:p>
            <a:pPr marL="377825" indent="-377825">
              <a:lnSpc>
                <a:spcPct val="110000"/>
              </a:lnSpc>
              <a:spcBef>
                <a:spcPct val="50000"/>
              </a:spcBef>
            </a:pPr>
            <a:r>
              <a:rPr lang="he-IL" altLang="he-IL" sz="2400" b="1" dirty="0" smtClean="0"/>
              <a:t>אי די בי אחזקות</a:t>
            </a:r>
          </a:p>
          <a:p>
            <a:pPr marL="377825" indent="-377825"/>
            <a:r>
              <a:rPr lang="he-IL" altLang="he-IL" sz="2400" b="1" dirty="0" smtClean="0"/>
              <a:t>בנק המזרחי</a:t>
            </a:r>
          </a:p>
          <a:p>
            <a:pPr marL="377825" indent="-377825">
              <a:lnSpc>
                <a:spcPct val="110000"/>
              </a:lnSpc>
              <a:spcBef>
                <a:spcPct val="50000"/>
              </a:spcBef>
            </a:pPr>
            <a:r>
              <a:rPr lang="he-IL" altLang="he-IL" sz="2400" b="1" dirty="0" smtClean="0"/>
              <a:t>כלל תעשיות </a:t>
            </a:r>
          </a:p>
          <a:p>
            <a:pPr marL="377825" indent="-377825"/>
            <a:r>
              <a:rPr lang="he-IL" altLang="he-IL" sz="2400" b="1" dirty="0" smtClean="0"/>
              <a:t>נייס מערכות בע"מ</a:t>
            </a:r>
          </a:p>
          <a:p>
            <a:pPr marL="377825" indent="-377825">
              <a:lnSpc>
                <a:spcPct val="110000"/>
              </a:lnSpc>
              <a:spcBef>
                <a:spcPct val="50000"/>
              </a:spcBef>
            </a:pPr>
            <a:r>
              <a:rPr lang="he-IL" altLang="he-IL" sz="2400" b="1" dirty="0" err="1" smtClean="0"/>
              <a:t>פריגו</a:t>
            </a:r>
            <a:r>
              <a:rPr lang="he-IL" altLang="he-IL" sz="2400" b="1" dirty="0" smtClean="0"/>
              <a:t> </a:t>
            </a:r>
            <a:r>
              <a:rPr lang="he-IL" altLang="he-IL" sz="2400" b="1" dirty="0" err="1" smtClean="0"/>
              <a:t>קומפני</a:t>
            </a:r>
            <a:endParaRPr lang="he-IL" altLang="he-IL" sz="2400" b="1" dirty="0" smtClean="0"/>
          </a:p>
          <a:p>
            <a:pPr marL="377825" indent="-377825">
              <a:lnSpc>
                <a:spcPct val="110000"/>
              </a:lnSpc>
              <a:spcBef>
                <a:spcPct val="50000"/>
              </a:spcBef>
            </a:pPr>
            <a:r>
              <a:rPr lang="he-IL" altLang="he-IL" sz="2400" b="1" dirty="0" smtClean="0"/>
              <a:t>הראל השקעות</a:t>
            </a:r>
          </a:p>
          <a:p>
            <a:pPr marL="377825" indent="-377825">
              <a:lnSpc>
                <a:spcPct val="110000"/>
              </a:lnSpc>
              <a:spcBef>
                <a:spcPct val="50000"/>
              </a:spcBef>
            </a:pPr>
            <a:endParaRPr lang="he-IL" altLang="he-IL" sz="2400" b="1" dirty="0" smtClean="0"/>
          </a:p>
          <a:p>
            <a:pPr marL="377825" indent="-377825">
              <a:buFont typeface="Wingdings" panose="05000000000000000000" pitchFamily="2" charset="2"/>
              <a:buNone/>
            </a:pPr>
            <a:endParaRPr lang="he-IL" altLang="he-IL" dirty="0"/>
          </a:p>
        </p:txBody>
      </p:sp>
    </p:spTree>
    <p:extLst>
      <p:ext uri="{BB962C8B-B14F-4D97-AF65-F5344CB8AC3E}">
        <p14:creationId xmlns:p14="http://schemas.microsoft.com/office/powerpoint/2010/main" val="1505619655"/>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altLang="he-IL" b="1" dirty="0"/>
              <a:t>הגורמים המשפיעים על ביקוש והיצע של ני"ע</a:t>
            </a:r>
            <a:endParaRPr lang="he-IL" dirty="0"/>
          </a:p>
        </p:txBody>
      </p:sp>
      <p:sp>
        <p:nvSpPr>
          <p:cNvPr id="4" name="Rectangle 3"/>
          <p:cNvSpPr>
            <a:spLocks noGrp="1" noChangeArrowheads="1"/>
          </p:cNvSpPr>
          <p:nvPr>
            <p:ph idx="1"/>
          </p:nvPr>
        </p:nvSpPr>
        <p:spPr/>
        <p:txBody>
          <a:bodyPr>
            <a:normAutofit/>
          </a:bodyPr>
          <a:lstStyle/>
          <a:p>
            <a:pPr marL="666750" indent="-666750">
              <a:lnSpc>
                <a:spcPct val="80000"/>
              </a:lnSpc>
            </a:pPr>
            <a:r>
              <a:rPr lang="he-IL" altLang="he-IL" sz="3400" b="1" dirty="0"/>
              <a:t>ביצועי החברה</a:t>
            </a:r>
            <a:r>
              <a:rPr lang="he-IL" altLang="he-IL" sz="3500" b="1" dirty="0"/>
              <a:t>- </a:t>
            </a:r>
            <a:r>
              <a:rPr lang="he-IL" altLang="he-IL" sz="2800" b="1" dirty="0"/>
              <a:t>התפתחויות עסקיות בחברה</a:t>
            </a:r>
          </a:p>
          <a:p>
            <a:pPr marL="666750" indent="-666750">
              <a:lnSpc>
                <a:spcPct val="80000"/>
              </a:lnSpc>
              <a:buFont typeface="Wingdings" panose="05000000000000000000" pitchFamily="2" charset="2"/>
              <a:buNone/>
            </a:pPr>
            <a:r>
              <a:rPr lang="he-IL" altLang="he-IL" sz="3500" b="1" i="1" u="sng" dirty="0">
                <a:solidFill>
                  <a:srgbClr val="FF9900"/>
                </a:solidFill>
              </a:rPr>
              <a:t>גורמים כלליים:</a:t>
            </a:r>
          </a:p>
          <a:p>
            <a:pPr marL="666750" indent="-666750">
              <a:lnSpc>
                <a:spcPct val="80000"/>
              </a:lnSpc>
            </a:pPr>
            <a:r>
              <a:rPr lang="he-IL" altLang="he-IL" sz="3400" b="1" dirty="0"/>
              <a:t>גורמים כלכליים</a:t>
            </a:r>
            <a:r>
              <a:rPr lang="he-IL" altLang="he-IL" sz="3500" b="1" dirty="0"/>
              <a:t> - </a:t>
            </a:r>
            <a:r>
              <a:rPr lang="he-IL" altLang="he-IL" sz="2800" b="1" dirty="0"/>
              <a:t>גאות (או האטה) כלכלית בארץ או בעולם</a:t>
            </a:r>
          </a:p>
          <a:p>
            <a:pPr marL="666750" indent="-666750">
              <a:lnSpc>
                <a:spcPct val="80000"/>
              </a:lnSpc>
            </a:pPr>
            <a:r>
              <a:rPr lang="he-IL" altLang="he-IL" sz="3400" b="1" dirty="0"/>
              <a:t>שער הריבית</a:t>
            </a:r>
            <a:r>
              <a:rPr lang="he-IL" altLang="he-IL" sz="3500" b="1" dirty="0"/>
              <a:t> - </a:t>
            </a:r>
            <a:r>
              <a:rPr lang="he-IL" altLang="he-IL" sz="2800" b="1" dirty="0"/>
              <a:t>אלטרנטיבה להשקעה (פיקדונות בבנקים או אג"ח) או עליית "מחיר" הלוואות לחברות</a:t>
            </a:r>
          </a:p>
          <a:p>
            <a:pPr marL="666750" indent="-666750">
              <a:lnSpc>
                <a:spcPct val="80000"/>
              </a:lnSpc>
            </a:pPr>
            <a:r>
              <a:rPr lang="he-IL" altLang="he-IL" sz="3400" b="1" dirty="0"/>
              <a:t>השפעות גלובליות</a:t>
            </a:r>
            <a:r>
              <a:rPr lang="he-IL" altLang="he-IL" sz="3500" b="1" dirty="0"/>
              <a:t> - </a:t>
            </a:r>
            <a:r>
              <a:rPr lang="he-IL" altLang="he-IL" sz="2800" b="1" dirty="0"/>
              <a:t>התפתחויות בשוקי מניות בחו"ל</a:t>
            </a:r>
            <a:r>
              <a:rPr lang="he-IL" altLang="he-IL" sz="2900" b="1" dirty="0"/>
              <a:t> </a:t>
            </a:r>
            <a:endParaRPr lang="he-IL" altLang="he-IL" sz="3500" b="1" dirty="0"/>
          </a:p>
          <a:p>
            <a:pPr marL="666750" indent="-666750">
              <a:lnSpc>
                <a:spcPct val="80000"/>
              </a:lnSpc>
            </a:pPr>
            <a:r>
              <a:rPr lang="he-IL" altLang="he-IL" sz="3400" b="1" dirty="0"/>
              <a:t>טעמי המשקיעים והשפעות פסיכולוגיות</a:t>
            </a:r>
          </a:p>
          <a:p>
            <a:pPr marL="666750" indent="-666750">
              <a:lnSpc>
                <a:spcPct val="80000"/>
              </a:lnSpc>
            </a:pPr>
            <a:r>
              <a:rPr lang="he-IL" altLang="he-IL" sz="3400" b="1" dirty="0"/>
              <a:t>סביבה מדינית / ביטחונית</a:t>
            </a:r>
            <a:endParaRPr lang="en-US" altLang="he-IL" sz="3400" b="1" dirty="0"/>
          </a:p>
        </p:txBody>
      </p:sp>
    </p:spTree>
    <p:extLst>
      <p:ext uri="{BB962C8B-B14F-4D97-AF65-F5344CB8AC3E}">
        <p14:creationId xmlns:p14="http://schemas.microsoft.com/office/powerpoint/2010/main" val="11344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heckerboard(across)">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heckerboard(across)">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62880" y="-315416"/>
            <a:ext cx="8229600" cy="1600200"/>
          </a:xfrm>
        </p:spPr>
        <p:txBody>
          <a:bodyPr/>
          <a:lstStyle/>
          <a:p>
            <a:r>
              <a:rPr lang="he-IL" altLang="he-IL" b="1" u="sng" dirty="0"/>
              <a:t>ני"ע</a:t>
            </a:r>
            <a:endParaRPr lang="he-IL" dirty="0"/>
          </a:p>
        </p:txBody>
      </p:sp>
      <p:sp>
        <p:nvSpPr>
          <p:cNvPr id="3" name="מציין מיקום תוכן 2"/>
          <p:cNvSpPr>
            <a:spLocks noGrp="1"/>
          </p:cNvSpPr>
          <p:nvPr>
            <p:ph idx="1"/>
          </p:nvPr>
        </p:nvSpPr>
        <p:spPr/>
        <p:txBody>
          <a:bodyPr/>
          <a:lstStyle/>
          <a:p>
            <a:endParaRPr lang="he-IL" altLang="he-IL" b="1" dirty="0"/>
          </a:p>
          <a:p>
            <a:endParaRPr lang="he-IL" altLang="he-IL" b="1" dirty="0"/>
          </a:p>
          <a:p>
            <a:endParaRPr lang="he-IL" dirty="0"/>
          </a:p>
        </p:txBody>
      </p:sp>
      <p:sp>
        <p:nvSpPr>
          <p:cNvPr id="4" name="Rectangle 3"/>
          <p:cNvSpPr txBox="1">
            <a:spLocks noChangeArrowheads="1"/>
          </p:cNvSpPr>
          <p:nvPr/>
        </p:nvSpPr>
        <p:spPr>
          <a:xfrm>
            <a:off x="1457325" y="1556792"/>
            <a:ext cx="7010400" cy="4495801"/>
          </a:xfrm>
          <a:prstGeom prst="rect">
            <a:avLst/>
          </a:prstGeom>
        </p:spPr>
        <p:txBody>
          <a:bodyPr/>
          <a:lst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r>
              <a:rPr lang="he-IL" altLang="he-IL" sz="3600" b="1" dirty="0" smtClean="0"/>
              <a:t>        תעודה המבטיחה למחזיק בה תשלומים עתידיים בתנאים מסוימים.</a:t>
            </a:r>
          </a:p>
          <a:p>
            <a:pPr marL="342900" indent="-342900"/>
            <a:r>
              <a:rPr lang="he-IL" altLang="he-IL" sz="3600" b="1" dirty="0" smtClean="0"/>
              <a:t>כשאת/ה </a:t>
            </a:r>
            <a:r>
              <a:rPr lang="he-IL" altLang="he-IL" sz="3600" b="1" dirty="0" err="1" smtClean="0"/>
              <a:t>בוחנ</a:t>
            </a:r>
            <a:r>
              <a:rPr lang="he-IL" altLang="he-IL" sz="3600" b="1" dirty="0" smtClean="0"/>
              <a:t>/ת ני"ע את/ה מצפה למענה לשלוש שאלות רלוונטיות:</a:t>
            </a:r>
          </a:p>
          <a:p>
            <a:pPr marL="342900" indent="-342900"/>
            <a:r>
              <a:rPr lang="he-IL" altLang="he-IL" sz="3600" b="1" dirty="0" smtClean="0"/>
              <a:t>כמה תקבל/י?</a:t>
            </a:r>
          </a:p>
          <a:p>
            <a:pPr marL="342900" indent="-342900"/>
            <a:r>
              <a:rPr lang="he-IL" altLang="he-IL" sz="3600" b="1" dirty="0" smtClean="0"/>
              <a:t>מתי תקבל/י?</a:t>
            </a:r>
          </a:p>
          <a:p>
            <a:pPr marL="342900" indent="-342900"/>
            <a:r>
              <a:rPr lang="he-IL" altLang="he-IL" sz="3600" b="1" dirty="0" smtClean="0"/>
              <a:t>באילו תנאים?</a:t>
            </a:r>
            <a:endParaRPr lang="en-US" altLang="he-IL" sz="3600" b="1" dirty="0" smtClean="0"/>
          </a:p>
          <a:p>
            <a:pPr marL="342900" indent="-342900"/>
            <a:endParaRPr lang="en-US" altLang="he-IL" sz="3600" b="1" dirty="0" smtClean="0"/>
          </a:p>
          <a:p>
            <a:pPr marL="342900" indent="-342900"/>
            <a:endParaRPr lang="he-IL" altLang="he-IL" sz="3600" b="1" dirty="0" smtClean="0"/>
          </a:p>
          <a:p>
            <a:pPr marL="342900" indent="-342900"/>
            <a:endParaRPr lang="en-US" altLang="he-IL" dirty="0" smtClean="0"/>
          </a:p>
          <a:p>
            <a:pPr marL="342900" indent="-342900"/>
            <a:endParaRPr lang="en-US" altLang="he-IL" dirty="0"/>
          </a:p>
        </p:txBody>
      </p:sp>
    </p:spTree>
    <p:extLst>
      <p:ext uri="{BB962C8B-B14F-4D97-AF65-F5344CB8AC3E}">
        <p14:creationId xmlns:p14="http://schemas.microsoft.com/office/powerpoint/2010/main" val="159627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4">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4">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u="sng" dirty="0"/>
              <a:t>איגרת חוב (אג"ח)</a:t>
            </a:r>
            <a:endParaRPr lang="he-IL" dirty="0"/>
          </a:p>
        </p:txBody>
      </p:sp>
      <p:sp>
        <p:nvSpPr>
          <p:cNvPr id="4" name="Rectangle 3"/>
          <p:cNvSpPr>
            <a:spLocks noGrp="1" noChangeArrowheads="1"/>
          </p:cNvSpPr>
          <p:nvPr>
            <p:ph idx="1"/>
          </p:nvPr>
        </p:nvSpPr>
        <p:spPr/>
        <p:txBody>
          <a:bodyPr/>
          <a:lstStyle/>
          <a:p>
            <a:pPr marL="666750" indent="-666750">
              <a:lnSpc>
                <a:spcPct val="90000"/>
              </a:lnSpc>
            </a:pPr>
            <a:r>
              <a:rPr lang="he-IL" altLang="he-IL" b="1" dirty="0"/>
              <a:t>שטר התחייבות לשלם בעתיד למחזיקים ריבית ולהחזיר את סכום קרן ה"הלוואה" בתנאים ובמועדים מוסכמים מראש.</a:t>
            </a:r>
          </a:p>
          <a:p>
            <a:pPr marL="666750" indent="-666750">
              <a:lnSpc>
                <a:spcPct val="90000"/>
              </a:lnSpc>
            </a:pPr>
            <a:endParaRPr lang="en-US" altLang="he-IL" b="1" dirty="0"/>
          </a:p>
          <a:p>
            <a:pPr marL="666750" indent="-666750">
              <a:lnSpc>
                <a:spcPct val="90000"/>
              </a:lnSpc>
            </a:pPr>
            <a:r>
              <a:rPr lang="he-IL" altLang="he-IL" b="1" dirty="0"/>
              <a:t>גם ממשלות מנפיקות איגרות חוב לשם גיוס כספים מהציבור הרחב לצורך מימון תוספות לתקציב הממשלתי מעבר להכנסותיה ממיסים. זאת, בדומה לממשלות מערביות ברחבי העולם.</a:t>
            </a:r>
            <a:endParaRPr lang="en-US" altLang="he-IL" b="1" dirty="0"/>
          </a:p>
        </p:txBody>
      </p:sp>
    </p:spTree>
    <p:extLst>
      <p:ext uri="{BB962C8B-B14F-4D97-AF65-F5344CB8AC3E}">
        <p14:creationId xmlns:p14="http://schemas.microsoft.com/office/powerpoint/2010/main" val="1217227910"/>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u="sng" dirty="0"/>
              <a:t>מק"מ</a:t>
            </a:r>
            <a:endParaRPr lang="he-IL" dirty="0"/>
          </a:p>
        </p:txBody>
      </p:sp>
      <p:sp>
        <p:nvSpPr>
          <p:cNvPr id="4" name="Rectangle 3"/>
          <p:cNvSpPr>
            <a:spLocks noGrp="1" noChangeArrowheads="1"/>
          </p:cNvSpPr>
          <p:nvPr>
            <p:ph idx="1"/>
          </p:nvPr>
        </p:nvSpPr>
        <p:spPr/>
        <p:txBody>
          <a:bodyPr>
            <a:normAutofit lnSpcReduction="10000"/>
          </a:bodyPr>
          <a:lstStyle/>
          <a:p>
            <a:pPr marL="666750" indent="-666750">
              <a:lnSpc>
                <a:spcPct val="90000"/>
              </a:lnSpc>
            </a:pPr>
            <a:r>
              <a:rPr lang="he-IL" altLang="he-IL" sz="2800" b="1" dirty="0"/>
              <a:t>מלווה קצר מועד (מק"מ) הוא סוג של איגרת חוב ממשלתית לא צמודה, קצרת מועד, המונפקת לתקופה של שנה לכל היותר, ודומה במידה מסוימת לפיקדון קצר טווח בבנקים. </a:t>
            </a:r>
          </a:p>
          <a:p>
            <a:pPr marL="666750" indent="-666750">
              <a:lnSpc>
                <a:spcPct val="90000"/>
              </a:lnSpc>
            </a:pPr>
            <a:r>
              <a:rPr lang="he-IL" altLang="he-IL" sz="2800" b="1" dirty="0"/>
              <a:t>המק"מ מונפק כל שבועיים על ידי בנק ישראל כאמצעי לספיגת כספים מהציבור ולוויסות הפעילות הכלכלית במשק. </a:t>
            </a:r>
          </a:p>
          <a:p>
            <a:pPr marL="666750" indent="-666750">
              <a:lnSpc>
                <a:spcPct val="90000"/>
              </a:lnSpc>
            </a:pPr>
            <a:r>
              <a:rPr lang="he-IL" altLang="he-IL" sz="2800" b="1" dirty="0"/>
              <a:t>קונים של איגרת חוב זו מקבלים עבורה בפדיון 100 ש"ח. התשואה של איגרת החוב מתבטאת בשער הקנייה שלה. </a:t>
            </a:r>
          </a:p>
          <a:p>
            <a:pPr marL="666750" indent="-666750">
              <a:lnSpc>
                <a:spcPct val="90000"/>
              </a:lnSpc>
            </a:pPr>
            <a:r>
              <a:rPr lang="he-IL" altLang="he-IL" sz="2800" b="1" dirty="0"/>
              <a:t>סדרות של </a:t>
            </a:r>
            <a:r>
              <a:rPr lang="he-IL" altLang="he-IL" sz="2800" b="1" dirty="0" err="1"/>
              <a:t>מק"ם</a:t>
            </a:r>
            <a:r>
              <a:rPr lang="he-IL" altLang="he-IL" sz="2800" b="1" dirty="0"/>
              <a:t> המזוהות עפ"י מספרם (זמן פדיונם):       לדוגמא:  317  או  1216</a:t>
            </a:r>
          </a:p>
          <a:p>
            <a:pPr marL="666750" indent="-666750">
              <a:lnSpc>
                <a:spcPct val="90000"/>
              </a:lnSpc>
            </a:pPr>
            <a:endParaRPr lang="en-US" altLang="he-IL" sz="2800" b="1" dirty="0"/>
          </a:p>
        </p:txBody>
      </p:sp>
    </p:spTree>
    <p:extLst>
      <p:ext uri="{BB962C8B-B14F-4D97-AF65-F5344CB8AC3E}">
        <p14:creationId xmlns:p14="http://schemas.microsoft.com/office/powerpoint/2010/main" val="195646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u="sng" dirty="0" err="1"/>
              <a:t>אג"חים</a:t>
            </a:r>
            <a:endParaRPr lang="he-IL" dirty="0"/>
          </a:p>
        </p:txBody>
      </p:sp>
      <p:sp>
        <p:nvSpPr>
          <p:cNvPr id="4" name="Rectangle 3"/>
          <p:cNvSpPr>
            <a:spLocks noGrp="1" noChangeArrowheads="1"/>
          </p:cNvSpPr>
          <p:nvPr>
            <p:ph idx="1"/>
          </p:nvPr>
        </p:nvSpPr>
        <p:spPr/>
        <p:txBody>
          <a:bodyPr/>
          <a:lstStyle/>
          <a:p>
            <a:pPr marL="342900" indent="-342900">
              <a:lnSpc>
                <a:spcPct val="90000"/>
              </a:lnSpc>
            </a:pPr>
            <a:r>
              <a:rPr lang="he-IL" altLang="he-IL" b="1" dirty="0"/>
              <a:t> </a:t>
            </a:r>
            <a:r>
              <a:rPr lang="he-IL" altLang="he-IL" b="1" u="sng" dirty="0" err="1"/>
              <a:t>אג"חים</a:t>
            </a:r>
            <a:r>
              <a:rPr lang="he-IL" altLang="he-IL" b="1" u="sng" dirty="0"/>
              <a:t> ממשלתיים</a:t>
            </a:r>
            <a:r>
              <a:rPr lang="he-IL" altLang="he-IL" b="1" dirty="0"/>
              <a:t> (ללא סיכון ?) נבדלים זה מזה בטווח לפדיון, בקופונים, ריבית, הצמדה ועוד. דוגמאות </a:t>
            </a:r>
            <a:r>
              <a:rPr lang="he-IL" altLang="he-IL" b="1" dirty="0" err="1"/>
              <a:t>לאג"חים</a:t>
            </a:r>
            <a:r>
              <a:rPr lang="he-IL" altLang="he-IL" b="1" dirty="0"/>
              <a:t> בארץ.</a:t>
            </a:r>
          </a:p>
          <a:p>
            <a:pPr marL="342900" indent="-342900">
              <a:lnSpc>
                <a:spcPct val="90000"/>
              </a:lnSpc>
            </a:pPr>
            <a:r>
              <a:rPr lang="he-IL" altLang="he-IL" b="1" u="sng" dirty="0"/>
              <a:t>אג"ח חברות</a:t>
            </a:r>
            <a:r>
              <a:rPr lang="he-IL" altLang="he-IL" b="1" dirty="0"/>
              <a:t> (עם סיכון). זהות לאג"ח ממשלתי במבנה ובתנאים (הצמדה, קופונים וכו'). אך התשלומים העתידיים אינם בטוחים. ככל שחברה מנפיקה יותר, חשופה יותר לפשיטת רגל. לכן התשואה הנדרשת גבוהה יותר.</a:t>
            </a:r>
          </a:p>
          <a:p>
            <a:pPr marL="342900" indent="-342900">
              <a:lnSpc>
                <a:spcPct val="90000"/>
              </a:lnSpc>
            </a:pPr>
            <a:r>
              <a:rPr lang="he-IL" altLang="he-IL" b="1" dirty="0"/>
              <a:t>הגנות על בעלי </a:t>
            </a:r>
            <a:r>
              <a:rPr lang="he-IL" altLang="he-IL" b="1" dirty="0" err="1"/>
              <a:t>האג"ח</a:t>
            </a:r>
            <a:r>
              <a:rPr lang="he-IL" altLang="he-IL" b="1" dirty="0"/>
              <a:t>.</a:t>
            </a:r>
          </a:p>
          <a:p>
            <a:pPr marL="342900" indent="-342900">
              <a:lnSpc>
                <a:spcPct val="90000"/>
              </a:lnSpc>
            </a:pPr>
            <a:r>
              <a:rPr lang="he-IL" altLang="he-IL" b="1" dirty="0"/>
              <a:t>הערכת אג"ח כולל מק"מ</a:t>
            </a:r>
          </a:p>
          <a:p>
            <a:pPr marL="342900" indent="-342900">
              <a:lnSpc>
                <a:spcPct val="90000"/>
              </a:lnSpc>
            </a:pPr>
            <a:endParaRPr lang="en-US" altLang="he-IL" b="1" dirty="0"/>
          </a:p>
          <a:p>
            <a:pPr marL="342900" indent="-342900">
              <a:lnSpc>
                <a:spcPct val="90000"/>
              </a:lnSpc>
            </a:pPr>
            <a:endParaRPr lang="en-US" altLang="he-IL" b="1" dirty="0"/>
          </a:p>
          <a:p>
            <a:pPr marL="342900" indent="-342900">
              <a:lnSpc>
                <a:spcPct val="90000"/>
              </a:lnSpc>
            </a:pPr>
            <a:endParaRPr lang="he-IL" altLang="he-IL" b="1" dirty="0"/>
          </a:p>
          <a:p>
            <a:pPr marL="342900" indent="-342900">
              <a:lnSpc>
                <a:spcPct val="90000"/>
              </a:lnSpc>
            </a:pPr>
            <a:endParaRPr lang="en-US" altLang="he-IL" sz="2800" dirty="0"/>
          </a:p>
          <a:p>
            <a:pPr marL="342900" indent="-342900">
              <a:lnSpc>
                <a:spcPct val="90000"/>
              </a:lnSpc>
            </a:pPr>
            <a:endParaRPr lang="en-US" altLang="he-IL" sz="2800" dirty="0"/>
          </a:p>
        </p:txBody>
      </p:sp>
    </p:spTree>
    <p:extLst>
      <p:ext uri="{BB962C8B-B14F-4D97-AF65-F5344CB8AC3E}">
        <p14:creationId xmlns:p14="http://schemas.microsoft.com/office/powerpoint/2010/main" val="44219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4">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ltLang="he-IL" b="1" u="sng" dirty="0"/>
              <a:t>איגרות חוב מיוחדות</a:t>
            </a:r>
            <a:endParaRPr lang="he-IL" dirty="0"/>
          </a:p>
        </p:txBody>
      </p:sp>
      <p:sp>
        <p:nvSpPr>
          <p:cNvPr id="4" name="Rectangle 3"/>
          <p:cNvSpPr>
            <a:spLocks noGrp="1" noChangeArrowheads="1"/>
          </p:cNvSpPr>
          <p:nvPr>
            <p:ph idx="1"/>
          </p:nvPr>
        </p:nvSpPr>
        <p:spPr/>
        <p:txBody>
          <a:bodyPr>
            <a:normAutofit/>
          </a:bodyPr>
          <a:lstStyle/>
          <a:p>
            <a:pPr marL="666750" indent="-666750"/>
            <a:r>
              <a:rPr lang="he-IL" altLang="he-IL" b="1" dirty="0"/>
              <a:t>אג"ח קונסול</a:t>
            </a:r>
          </a:p>
          <a:p>
            <a:pPr marL="666750" indent="-666750"/>
            <a:r>
              <a:rPr lang="he-IL" altLang="he-IL" b="1" dirty="0"/>
              <a:t>אג"ח תלוש אפס</a:t>
            </a:r>
          </a:p>
          <a:p>
            <a:pPr marL="666750" indent="-666750"/>
            <a:r>
              <a:rPr lang="he-IL" altLang="he-IL" b="1" dirty="0"/>
              <a:t>אג"ח צמודות למדדי הסחורות</a:t>
            </a:r>
          </a:p>
          <a:p>
            <a:pPr marL="666750" indent="-666750"/>
            <a:r>
              <a:rPr lang="he-IL" altLang="he-IL" b="1" dirty="0"/>
              <a:t>אג"ח "נקראות"</a:t>
            </a:r>
          </a:p>
          <a:p>
            <a:pPr marL="666750" indent="-666750"/>
            <a:r>
              <a:rPr lang="he-IL" altLang="he-IL" b="1" dirty="0"/>
              <a:t>אג"ח מוניציפאליות</a:t>
            </a:r>
          </a:p>
          <a:p>
            <a:pPr marL="666750" indent="-666750"/>
            <a:r>
              <a:rPr lang="he-IL" altLang="he-IL" b="1" dirty="0"/>
              <a:t>אג"ח זבל (זיבורית)</a:t>
            </a:r>
          </a:p>
          <a:p>
            <a:pPr marL="666750" indent="-666750"/>
            <a:r>
              <a:rPr lang="he-IL" altLang="he-IL" b="1" dirty="0">
                <a:solidFill>
                  <a:srgbClr val="FE1451"/>
                </a:solidFill>
              </a:rPr>
              <a:t>א ג " ח  ל ה מ ר ה</a:t>
            </a:r>
          </a:p>
        </p:txBody>
      </p:sp>
    </p:spTree>
    <p:extLst>
      <p:ext uri="{BB962C8B-B14F-4D97-AF65-F5344CB8AC3E}">
        <p14:creationId xmlns:p14="http://schemas.microsoft.com/office/powerpoint/2010/main" val="416248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heckerboard(across)">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heckerboard(across)">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a:r>
              <a:rPr lang="he-IL" altLang="he-IL" b="1" u="sng"/>
              <a:t>איגרת חוב להמרה</a:t>
            </a:r>
            <a:endParaRPr lang="en-US" altLang="he-IL" b="1" u="sng"/>
          </a:p>
        </p:txBody>
      </p:sp>
      <p:sp>
        <p:nvSpPr>
          <p:cNvPr id="5" name="Rectangle 3"/>
          <p:cNvSpPr>
            <a:spLocks noGrp="1" noChangeArrowheads="1"/>
          </p:cNvSpPr>
          <p:nvPr>
            <p:ph idx="1"/>
          </p:nvPr>
        </p:nvSpPr>
        <p:spPr/>
        <p:txBody>
          <a:bodyPr/>
          <a:lstStyle/>
          <a:p>
            <a:pPr marL="666750" indent="-666750">
              <a:lnSpc>
                <a:spcPct val="90000"/>
              </a:lnSpc>
            </a:pPr>
            <a:r>
              <a:rPr lang="he-IL" altLang="he-IL" b="1" dirty="0"/>
              <a:t>איגרת חוב שניתנת להמרה למניה לפי "שער המרה" שנקבע מראש ופורסם בתשקיף (שילוב של אג"ח וכתב אופציה)</a:t>
            </a:r>
          </a:p>
          <a:p>
            <a:pPr marL="666750" indent="-666750">
              <a:lnSpc>
                <a:spcPct val="90000"/>
              </a:lnSpc>
            </a:pPr>
            <a:endParaRPr lang="he-IL" altLang="he-IL" b="1" dirty="0"/>
          </a:p>
          <a:p>
            <a:pPr marL="666750" indent="-666750">
              <a:lnSpc>
                <a:spcPct val="90000"/>
              </a:lnSpc>
            </a:pPr>
            <a:r>
              <a:rPr lang="he-IL" altLang="he-IL" b="1" dirty="0"/>
              <a:t>לכל אג"ח להמרה תקופת חיים מוגבלת שבסופה ישנן שתי אפשרויות: </a:t>
            </a:r>
          </a:p>
          <a:p>
            <a:pPr marL="1390650" lvl="1" indent="-533400">
              <a:lnSpc>
                <a:spcPct val="90000"/>
              </a:lnSpc>
              <a:buFont typeface="Wingdings" panose="05000000000000000000" pitchFamily="2" charset="2"/>
              <a:buAutoNum type="arabicPeriod"/>
            </a:pPr>
            <a:r>
              <a:rPr lang="he-IL" altLang="he-IL" sz="2400" b="1" dirty="0"/>
              <a:t>קבלת ההלוואה (בתוספת הריבית) </a:t>
            </a:r>
          </a:p>
          <a:p>
            <a:pPr marL="1390650" lvl="1" indent="-533400">
              <a:lnSpc>
                <a:spcPct val="90000"/>
              </a:lnSpc>
              <a:buFont typeface="Wingdings" panose="05000000000000000000" pitchFamily="2" charset="2"/>
              <a:buAutoNum type="arabicPeriod"/>
            </a:pPr>
            <a:r>
              <a:rPr lang="he-IL" altLang="he-IL" sz="2400" b="1" dirty="0"/>
              <a:t>המרה (החלפה) למניות החברה</a:t>
            </a:r>
            <a:endParaRPr lang="en-US" altLang="he-IL" sz="2400" b="1" dirty="0"/>
          </a:p>
          <a:p>
            <a:pPr marL="666750" indent="-666750">
              <a:lnSpc>
                <a:spcPct val="90000"/>
              </a:lnSpc>
            </a:pPr>
            <a:endParaRPr lang="he-IL" altLang="he-IL" b="1" dirty="0"/>
          </a:p>
        </p:txBody>
      </p:sp>
    </p:spTree>
    <p:extLst>
      <p:ext uri="{BB962C8B-B14F-4D97-AF65-F5344CB8AC3E}">
        <p14:creationId xmlns:p14="http://schemas.microsoft.com/office/powerpoint/2010/main" val="3494785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13905"/>
            <a:ext cx="8686800" cy="1143000"/>
          </a:xfrm>
        </p:spPr>
        <p:txBody>
          <a:bodyPr>
            <a:normAutofit fontScale="90000"/>
          </a:bodyPr>
          <a:lstStyle/>
          <a:p>
            <a:pPr algn="ctr"/>
            <a:r>
              <a:rPr lang="he-IL" sz="3200" b="1" dirty="0"/>
              <a:t>הבורסה לניירות ערך בטוקיו</a:t>
            </a:r>
            <a:r>
              <a:rPr lang="he-IL" sz="3200" dirty="0"/>
              <a:t> </a:t>
            </a:r>
            <a:r>
              <a:rPr lang="he-IL" sz="3200" dirty="0" smtClean="0"/>
              <a:t/>
            </a:r>
            <a:br>
              <a:rPr lang="he-IL" sz="3200" dirty="0" smtClean="0"/>
            </a:br>
            <a:r>
              <a:rPr lang="he-IL" sz="3200" dirty="0" smtClean="0"/>
              <a:t>ביפנית</a:t>
            </a:r>
            <a:r>
              <a:rPr lang="he-IL" sz="3200" dirty="0"/>
              <a:t>: </a:t>
            </a:r>
            <a:r>
              <a:rPr lang="en-US" sz="3200" dirty="0" smtClean="0"/>
              <a:t>(</a:t>
            </a:r>
            <a:r>
              <a:rPr lang="en-US" sz="3200" dirty="0" err="1" smtClean="0"/>
              <a:t>東京証券取引</a:t>
            </a:r>
            <a:endParaRPr lang="he-IL" sz="3200" dirty="0"/>
          </a:p>
        </p:txBody>
      </p:sp>
      <p:sp>
        <p:nvSpPr>
          <p:cNvPr id="3" name="מציין מיקום תוכן 2"/>
          <p:cNvSpPr>
            <a:spLocks noGrp="1"/>
          </p:cNvSpPr>
          <p:nvPr>
            <p:ph idx="1"/>
          </p:nvPr>
        </p:nvSpPr>
        <p:spPr>
          <a:xfrm>
            <a:off x="539552" y="1124744"/>
            <a:ext cx="8229600" cy="4525963"/>
          </a:xfrm>
        </p:spPr>
        <p:txBody>
          <a:bodyPr>
            <a:normAutofit/>
          </a:bodyPr>
          <a:lstStyle/>
          <a:p>
            <a:r>
              <a:rPr lang="he-IL" sz="1400" dirty="0"/>
              <a:t>היא בורסה לניירות ערך הממוקמת בטוקיו, בירת יפן. נכון לדצמבר 2010, הייתה הבורסה בעלת שווי שוק של 3.8 טריליון דולר אמריקני, מה שהופך אותה לבורסה השלישית בגודלה בעולם לפי קנה מידה זה. המבנה שלה ממוקם באזור העסקים של רובע </a:t>
            </a:r>
            <a:r>
              <a:rPr lang="he-IL" sz="1400" dirty="0" err="1">
                <a:hlinkClick r:id="rId2" tooltip="צ'ואו"/>
              </a:rPr>
              <a:t>צ'ואו</a:t>
            </a:r>
            <a:r>
              <a:rPr lang="he-IL" sz="1400" dirty="0"/>
              <a:t> (</a:t>
            </a:r>
            <a:r>
              <a:rPr lang="en-US" sz="1400" dirty="0" err="1"/>
              <a:t>Chūō</a:t>
            </a:r>
            <a:r>
              <a:rPr lang="he-IL" sz="1400" dirty="0"/>
              <a:t>) בטוקיו</a:t>
            </a:r>
            <a:r>
              <a:rPr lang="he-IL" sz="1400" dirty="0" smtClean="0"/>
              <a:t>.</a:t>
            </a:r>
          </a:p>
          <a:p>
            <a:r>
              <a:rPr lang="he-IL" sz="1400" dirty="0"/>
              <a:t>הבורסה הוקמה ב-15 במאי 1878, והמסחר בה החל ב-1 ביוני של אותה שנה. ב-1943 אוחדו עשר הבורסות ברחבי יפן עם הבורסה של טוקיו ליצירת בורסה יפנית </a:t>
            </a:r>
            <a:r>
              <a:rPr lang="he-IL" sz="1400" dirty="0" smtClean="0"/>
              <a:t>אחת</a:t>
            </a:r>
          </a:p>
          <a:p>
            <a:r>
              <a:rPr lang="he-IL" sz="1400" dirty="0"/>
              <a:t>ב-1945, לאחר ההפצצה בנגסאקי שהתרחשה לקראת סיום מלחמת העולם השנייה, פסק זמנית המסחר בבורסה לצורך ארגון מחדש. הבורסה נפתחה מחדש ב-16 במאי 1949. מ-1983 חלה האצה חסרת תקדים בפעילות הבורסה, וב-1990 היו 60% מההון בשוק המניות העולמי מושקעים בבורסה זו, מה שהפך אותה לגדולה בעולם. </a:t>
            </a:r>
            <a:endParaRPr lang="he-IL" sz="1400" dirty="0" smtClean="0"/>
          </a:p>
          <a:p>
            <a:r>
              <a:rPr lang="he-IL" sz="1400" dirty="0"/>
              <a:t>לאורך שנות ה-90 של המאה ה-20 חלה ירידה תלולה בפעילותה ובדירוגה, אך היא עדיין נחשבת כיום כשלישית בגודלה בעולם</a:t>
            </a:r>
            <a:r>
              <a:rPr lang="he-IL" sz="1400" dirty="0" smtClean="0"/>
              <a:t>.</a:t>
            </a:r>
          </a:p>
          <a:p>
            <a:r>
              <a:rPr lang="he-IL" sz="1400" dirty="0" smtClean="0"/>
              <a:t>שעות פעילות:</a:t>
            </a:r>
          </a:p>
          <a:p>
            <a:pPr marL="0" indent="0">
              <a:buNone/>
            </a:pPr>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964433030"/>
              </p:ext>
            </p:extLst>
          </p:nvPr>
        </p:nvGraphicFramePr>
        <p:xfrm>
          <a:off x="323528" y="4221088"/>
          <a:ext cx="8424937" cy="1152128"/>
        </p:xfrm>
        <a:graphic>
          <a:graphicData uri="http://schemas.openxmlformats.org/drawingml/2006/table">
            <a:tbl>
              <a:tblPr rtl="1" firstRow="1" firstCol="1" bandRow="1">
                <a:tableStyleId>{5C22544A-7EE6-4342-B048-85BDC9FD1C3A}</a:tableStyleId>
              </a:tblPr>
              <a:tblGrid>
                <a:gridCol w="1093445"/>
                <a:gridCol w="695728"/>
                <a:gridCol w="650914"/>
                <a:gridCol w="1164710"/>
                <a:gridCol w="1213667"/>
                <a:gridCol w="1199078"/>
                <a:gridCol w="1214948"/>
                <a:gridCol w="1192447"/>
              </a:tblGrid>
              <a:tr h="425158">
                <a:tc>
                  <a:txBody>
                    <a:bodyPr/>
                    <a:lstStyle/>
                    <a:p>
                      <a:pPr algn="ctr" rtl="1">
                        <a:lnSpc>
                          <a:spcPct val="115000"/>
                        </a:lnSpc>
                        <a:spcAft>
                          <a:spcPts val="0"/>
                        </a:spcAft>
                      </a:pPr>
                      <a:r>
                        <a:rPr lang="he-IL" sz="1400" dirty="0">
                          <a:effectLst/>
                        </a:rPr>
                        <a:t>יום בשבוע</a:t>
                      </a:r>
                      <a:endParaRPr lang="en-US" sz="14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400" dirty="0">
                          <a:effectLst/>
                        </a:rPr>
                        <a:t>ש</a:t>
                      </a:r>
                      <a:endParaRPr lang="en-US" sz="14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400">
                          <a:effectLst/>
                        </a:rPr>
                        <a:t>א</a:t>
                      </a:r>
                      <a:endParaRPr lang="en-US" sz="1400">
                        <a:effectLst/>
                        <a:latin typeface="Calibri"/>
                        <a:ea typeface="Calibri"/>
                        <a:cs typeface="Arial"/>
                      </a:endParaRPr>
                    </a:p>
                  </a:txBody>
                  <a:tcPr marL="68580" marR="68580" marT="0" marB="0"/>
                </a:tc>
                <a:tc>
                  <a:txBody>
                    <a:bodyPr/>
                    <a:lstStyle/>
                    <a:p>
                      <a:pPr algn="r" rtl="1">
                        <a:lnSpc>
                          <a:spcPct val="115000"/>
                        </a:lnSpc>
                        <a:spcAft>
                          <a:spcPts val="0"/>
                        </a:spcAft>
                      </a:pPr>
                      <a:r>
                        <a:rPr lang="he-IL" sz="1400">
                          <a:effectLst/>
                        </a:rPr>
                        <a:t>ב</a:t>
                      </a:r>
                      <a:endParaRPr lang="en-US" sz="1400">
                        <a:effectLst/>
                        <a:latin typeface="Calibri"/>
                        <a:ea typeface="Calibri"/>
                        <a:cs typeface="Arial"/>
                      </a:endParaRPr>
                    </a:p>
                  </a:txBody>
                  <a:tcPr marL="68580" marR="68580" marT="0" marB="0"/>
                </a:tc>
                <a:tc>
                  <a:txBody>
                    <a:bodyPr/>
                    <a:lstStyle/>
                    <a:p>
                      <a:pPr algn="r" rtl="1">
                        <a:lnSpc>
                          <a:spcPct val="115000"/>
                        </a:lnSpc>
                        <a:spcAft>
                          <a:spcPts val="0"/>
                        </a:spcAft>
                      </a:pPr>
                      <a:r>
                        <a:rPr lang="he-IL" sz="1400">
                          <a:effectLst/>
                        </a:rPr>
                        <a:t>ג</a:t>
                      </a:r>
                      <a:endParaRPr lang="en-US" sz="1400">
                        <a:effectLst/>
                        <a:latin typeface="Calibri"/>
                        <a:ea typeface="Calibri"/>
                        <a:cs typeface="Arial"/>
                      </a:endParaRPr>
                    </a:p>
                  </a:txBody>
                  <a:tcPr marL="68580" marR="68580" marT="0" marB="0"/>
                </a:tc>
                <a:tc>
                  <a:txBody>
                    <a:bodyPr/>
                    <a:lstStyle/>
                    <a:p>
                      <a:pPr algn="r" rtl="1">
                        <a:lnSpc>
                          <a:spcPct val="115000"/>
                        </a:lnSpc>
                        <a:spcAft>
                          <a:spcPts val="0"/>
                        </a:spcAft>
                      </a:pPr>
                      <a:r>
                        <a:rPr lang="he-IL" sz="1400">
                          <a:effectLst/>
                        </a:rPr>
                        <a:t>ד</a:t>
                      </a:r>
                      <a:endParaRPr lang="en-US" sz="1400">
                        <a:effectLst/>
                        <a:latin typeface="Calibri"/>
                        <a:ea typeface="Calibri"/>
                        <a:cs typeface="Arial"/>
                      </a:endParaRPr>
                    </a:p>
                  </a:txBody>
                  <a:tcPr marL="68580" marR="68580" marT="0" marB="0"/>
                </a:tc>
                <a:tc>
                  <a:txBody>
                    <a:bodyPr/>
                    <a:lstStyle/>
                    <a:p>
                      <a:pPr algn="r" rtl="1">
                        <a:lnSpc>
                          <a:spcPct val="115000"/>
                        </a:lnSpc>
                        <a:spcAft>
                          <a:spcPts val="0"/>
                        </a:spcAft>
                      </a:pPr>
                      <a:r>
                        <a:rPr lang="he-IL" sz="1400">
                          <a:effectLst/>
                        </a:rPr>
                        <a:t>ה</a:t>
                      </a:r>
                      <a:endParaRPr lang="en-US" sz="1400">
                        <a:effectLst/>
                        <a:latin typeface="Calibri"/>
                        <a:ea typeface="Calibri"/>
                        <a:cs typeface="Arial"/>
                      </a:endParaRPr>
                    </a:p>
                  </a:txBody>
                  <a:tcPr marL="68580" marR="68580" marT="0" marB="0"/>
                </a:tc>
                <a:tc>
                  <a:txBody>
                    <a:bodyPr/>
                    <a:lstStyle/>
                    <a:p>
                      <a:pPr algn="r" rtl="1">
                        <a:lnSpc>
                          <a:spcPct val="115000"/>
                        </a:lnSpc>
                        <a:spcAft>
                          <a:spcPts val="0"/>
                        </a:spcAft>
                      </a:pPr>
                      <a:r>
                        <a:rPr lang="he-IL" sz="1400">
                          <a:effectLst/>
                        </a:rPr>
                        <a:t>ו</a:t>
                      </a:r>
                      <a:endParaRPr lang="en-US" sz="1400">
                        <a:effectLst/>
                        <a:latin typeface="Calibri"/>
                        <a:ea typeface="Calibri"/>
                        <a:cs typeface="Arial"/>
                      </a:endParaRPr>
                    </a:p>
                  </a:txBody>
                  <a:tcPr marL="68580" marR="68580" marT="0" marB="0"/>
                </a:tc>
              </a:tr>
              <a:tr h="726970">
                <a:tc>
                  <a:txBody>
                    <a:bodyPr/>
                    <a:lstStyle/>
                    <a:p>
                      <a:pPr algn="r" rtl="1">
                        <a:lnSpc>
                          <a:spcPct val="115000"/>
                        </a:lnSpc>
                        <a:spcAft>
                          <a:spcPts val="0"/>
                        </a:spcAft>
                      </a:pPr>
                      <a:r>
                        <a:rPr lang="he-IL" sz="1400">
                          <a:effectLst/>
                        </a:rPr>
                        <a:t>שעות פעילות</a:t>
                      </a:r>
                      <a:endParaRPr lang="en-US" sz="1400">
                        <a:effectLst/>
                        <a:latin typeface="Calibri"/>
                        <a:ea typeface="Calibri"/>
                        <a:cs typeface="Arial"/>
                      </a:endParaRPr>
                    </a:p>
                  </a:txBody>
                  <a:tcPr marL="68580" marR="68580" marT="0" marB="0"/>
                </a:tc>
                <a:tc>
                  <a:txBody>
                    <a:bodyPr/>
                    <a:lstStyle/>
                    <a:p>
                      <a:pPr algn="r" rtl="1">
                        <a:lnSpc>
                          <a:spcPct val="115000"/>
                        </a:lnSpc>
                        <a:spcAft>
                          <a:spcPts val="0"/>
                        </a:spcAft>
                      </a:pPr>
                      <a:r>
                        <a:rPr lang="he-IL" sz="1400">
                          <a:effectLst/>
                        </a:rPr>
                        <a:t>סגור</a:t>
                      </a:r>
                      <a:endParaRPr lang="en-US" sz="1400">
                        <a:effectLst/>
                        <a:latin typeface="Calibri"/>
                        <a:ea typeface="Calibri"/>
                        <a:cs typeface="Arial"/>
                      </a:endParaRPr>
                    </a:p>
                  </a:txBody>
                  <a:tcPr marL="68580" marR="68580" marT="0" marB="0"/>
                </a:tc>
                <a:tc>
                  <a:txBody>
                    <a:bodyPr/>
                    <a:lstStyle/>
                    <a:p>
                      <a:pPr algn="r" rtl="1">
                        <a:lnSpc>
                          <a:spcPct val="115000"/>
                        </a:lnSpc>
                        <a:spcAft>
                          <a:spcPts val="0"/>
                        </a:spcAft>
                      </a:pPr>
                      <a:r>
                        <a:rPr lang="he-IL" sz="1400" dirty="0">
                          <a:effectLst/>
                        </a:rPr>
                        <a:t>סגור</a:t>
                      </a:r>
                      <a:endParaRPr lang="en-US" sz="1400" dirty="0">
                        <a:effectLst/>
                        <a:latin typeface="Calibri"/>
                        <a:ea typeface="Calibri"/>
                        <a:cs typeface="Arial"/>
                      </a:endParaRPr>
                    </a:p>
                  </a:txBody>
                  <a:tcPr marL="68580" marR="68580" marT="0" marB="0"/>
                </a:tc>
                <a:tc>
                  <a:txBody>
                    <a:bodyPr/>
                    <a:lstStyle/>
                    <a:p>
                      <a:pPr algn="r" rtl="0">
                        <a:lnSpc>
                          <a:spcPct val="115000"/>
                        </a:lnSpc>
                        <a:spcAft>
                          <a:spcPts val="0"/>
                        </a:spcAft>
                      </a:pPr>
                      <a:r>
                        <a:rPr lang="en-US" sz="1400" dirty="0">
                          <a:effectLst/>
                        </a:rPr>
                        <a:t>9:00–11:00</a:t>
                      </a:r>
                    </a:p>
                    <a:p>
                      <a:pPr algn="r" rtl="1">
                        <a:lnSpc>
                          <a:spcPct val="115000"/>
                        </a:lnSpc>
                        <a:spcAft>
                          <a:spcPts val="0"/>
                        </a:spcAft>
                      </a:pPr>
                      <a:r>
                        <a:rPr lang="en-US" sz="1400" dirty="0">
                          <a:effectLst/>
                        </a:rPr>
                        <a:t>12:30-15:00</a:t>
                      </a:r>
                      <a:endParaRPr lang="en-US" sz="1400" dirty="0">
                        <a:effectLst/>
                        <a:latin typeface="Calibri"/>
                        <a:ea typeface="Calibri"/>
                        <a:cs typeface="Arial"/>
                      </a:endParaRPr>
                    </a:p>
                  </a:txBody>
                  <a:tcPr marL="68580" marR="68580" marT="0" marB="0" anchor="ctr"/>
                </a:tc>
                <a:tc>
                  <a:txBody>
                    <a:bodyPr/>
                    <a:lstStyle/>
                    <a:p>
                      <a:pPr algn="r" rtl="0">
                        <a:lnSpc>
                          <a:spcPct val="115000"/>
                        </a:lnSpc>
                        <a:spcAft>
                          <a:spcPts val="0"/>
                        </a:spcAft>
                      </a:pPr>
                      <a:r>
                        <a:rPr lang="en-US" sz="1400" dirty="0">
                          <a:effectLst/>
                        </a:rPr>
                        <a:t>9:00–11:00</a:t>
                      </a:r>
                    </a:p>
                    <a:p>
                      <a:pPr algn="r" rtl="1">
                        <a:lnSpc>
                          <a:spcPct val="115000"/>
                        </a:lnSpc>
                        <a:spcAft>
                          <a:spcPts val="0"/>
                        </a:spcAft>
                      </a:pPr>
                      <a:r>
                        <a:rPr lang="en-US" sz="1400" dirty="0">
                          <a:effectLst/>
                        </a:rPr>
                        <a:t>12:30-15:00</a:t>
                      </a:r>
                      <a:endParaRPr lang="en-US" sz="14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en-US" sz="1400" dirty="0">
                          <a:effectLst/>
                        </a:rPr>
                        <a:t>9:00–11:00</a:t>
                      </a:r>
                    </a:p>
                    <a:p>
                      <a:pPr algn="r" rtl="1">
                        <a:lnSpc>
                          <a:spcPct val="115000"/>
                        </a:lnSpc>
                        <a:spcAft>
                          <a:spcPts val="0"/>
                        </a:spcAft>
                      </a:pPr>
                      <a:r>
                        <a:rPr lang="en-US" sz="1400" dirty="0">
                          <a:effectLst/>
                        </a:rPr>
                        <a:t>12:30-15:00</a:t>
                      </a:r>
                      <a:endParaRPr lang="en-US" sz="1400" dirty="0">
                        <a:effectLst/>
                        <a:latin typeface="Calibri"/>
                        <a:ea typeface="Calibri"/>
                        <a:cs typeface="Arial"/>
                      </a:endParaRPr>
                    </a:p>
                  </a:txBody>
                  <a:tcPr marL="68580" marR="68580" marT="0" marB="0" anchor="ctr"/>
                </a:tc>
                <a:tc>
                  <a:txBody>
                    <a:bodyPr/>
                    <a:lstStyle/>
                    <a:p>
                      <a:pPr algn="r" rtl="0">
                        <a:lnSpc>
                          <a:spcPct val="115000"/>
                        </a:lnSpc>
                        <a:spcAft>
                          <a:spcPts val="0"/>
                        </a:spcAft>
                      </a:pPr>
                      <a:r>
                        <a:rPr lang="en-US" sz="1400" dirty="0">
                          <a:effectLst/>
                        </a:rPr>
                        <a:t>9:00–11:00</a:t>
                      </a:r>
                    </a:p>
                    <a:p>
                      <a:pPr algn="r" rtl="1">
                        <a:lnSpc>
                          <a:spcPct val="115000"/>
                        </a:lnSpc>
                        <a:spcAft>
                          <a:spcPts val="0"/>
                        </a:spcAft>
                      </a:pPr>
                      <a:r>
                        <a:rPr lang="en-US" sz="1400" dirty="0">
                          <a:effectLst/>
                        </a:rPr>
                        <a:t>12:30-15:00</a:t>
                      </a:r>
                      <a:endParaRPr lang="en-US" sz="14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en-US" sz="1400" dirty="0">
                          <a:effectLst/>
                        </a:rPr>
                        <a:t>9:00–11:00</a:t>
                      </a:r>
                    </a:p>
                    <a:p>
                      <a:pPr algn="r" rtl="1">
                        <a:lnSpc>
                          <a:spcPct val="115000"/>
                        </a:lnSpc>
                        <a:spcAft>
                          <a:spcPts val="0"/>
                        </a:spcAft>
                      </a:pPr>
                      <a:r>
                        <a:rPr lang="en-US" sz="1400" dirty="0">
                          <a:effectLst/>
                        </a:rPr>
                        <a:t>12:30-15:00</a:t>
                      </a:r>
                      <a:endParaRPr lang="en-US" sz="14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392106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pPr eaLnBrk="1" hangingPunct="1">
              <a:buFont typeface="Wingdings" pitchFamily="2" charset="2"/>
              <a:buNone/>
            </a:pPr>
            <a:endParaRPr lang="he-IL" altLang="he-IL" smtClean="0">
              <a:cs typeface="Aharoni" pitchFamily="2" charset="-79"/>
            </a:endParaRPr>
          </a:p>
          <a:p>
            <a:pPr algn="ctr" eaLnBrk="1" hangingPunct="1">
              <a:buFont typeface="Wingdings" pitchFamily="2" charset="2"/>
              <a:buNone/>
            </a:pPr>
            <a:endParaRPr lang="he-IL" altLang="he-IL" sz="4400" smtClean="0">
              <a:cs typeface="Aharoni" pitchFamily="2" charset="-79"/>
            </a:endParaRPr>
          </a:p>
          <a:p>
            <a:pPr algn="ctr" eaLnBrk="1" hangingPunct="1">
              <a:buFont typeface="Wingdings" pitchFamily="2" charset="2"/>
              <a:buNone/>
            </a:pPr>
            <a:r>
              <a:rPr lang="he-IL" altLang="he-IL" sz="6600" b="1" smtClean="0">
                <a:cs typeface="Aharoni" pitchFamily="2" charset="-79"/>
              </a:rPr>
              <a:t>שוק ההון בישראל</a:t>
            </a:r>
            <a:endParaRPr lang="en-US" altLang="he-IL" sz="6600" b="1" smtClean="0">
              <a:cs typeface="Arial" charset="0"/>
            </a:endParaRPr>
          </a:p>
        </p:txBody>
      </p:sp>
      <p:sp>
        <p:nvSpPr>
          <p:cNvPr id="3" name="מציין מיקום של מספר שקופית 3"/>
          <p:cNvSpPr>
            <a:spLocks noGrp="1"/>
          </p:cNvSpPr>
          <p:nvPr>
            <p:ph type="sldNum" sz="quarter" idx="12"/>
          </p:nvPr>
        </p:nvSpPr>
        <p:spPr/>
        <p:txBody>
          <a:bodyPr/>
          <a:lstStyle/>
          <a:p>
            <a:pPr>
              <a:defRPr/>
            </a:pPr>
            <a:fld id="{48846B2F-52A5-42D5-AE72-52F0331DE3FB}" type="slidenum">
              <a:rPr lang="he-IL"/>
              <a:pPr>
                <a:defRPr/>
              </a:pPr>
              <a:t>320</a:t>
            </a:fld>
            <a:endParaRPr lang="en-US"/>
          </a:p>
        </p:txBody>
      </p:sp>
    </p:spTree>
    <p:extLst>
      <p:ext uri="{BB962C8B-B14F-4D97-AF65-F5344CB8AC3E}">
        <p14:creationId xmlns:p14="http://schemas.microsoft.com/office/powerpoint/2010/main" val="1919399363"/>
      </p:ext>
    </p:extLst>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AutoShape 6"/>
          <p:cNvSpPr>
            <a:spLocks noGrp="1" noChangeArrowheads="1"/>
          </p:cNvSpPr>
          <p:nvPr>
            <p:ph type="title"/>
          </p:nvPr>
        </p:nvSpPr>
        <p:spPr>
          <a:xfrm>
            <a:off x="0" y="457200"/>
            <a:ext cx="9144000" cy="838200"/>
          </a:xfrm>
        </p:spPr>
        <p:txBody>
          <a:bodyPr/>
          <a:lstStyle/>
          <a:p>
            <a:pPr algn="ctr" eaLnBrk="1" fontAlgn="auto" hangingPunct="1">
              <a:spcAft>
                <a:spcPts val="0"/>
              </a:spcAft>
              <a:defRPr/>
            </a:pPr>
            <a:r>
              <a:rPr lang="he-IL" dirty="0" smtClean="0">
                <a:cs typeface="+mj-cs"/>
              </a:rPr>
              <a:t>שוק </a:t>
            </a:r>
            <a:r>
              <a:rPr lang="he-IL" dirty="0">
                <a:cs typeface="+mj-cs"/>
              </a:rPr>
              <a:t>ההון בישראל</a:t>
            </a:r>
            <a:endParaRPr lang="en-US" dirty="0">
              <a:cs typeface="+mj-cs"/>
            </a:endParaRPr>
          </a:p>
        </p:txBody>
      </p:sp>
      <p:sp>
        <p:nvSpPr>
          <p:cNvPr id="13319" name="Rectangle 7"/>
          <p:cNvSpPr>
            <a:spLocks noGrp="1" noChangeArrowheads="1"/>
          </p:cNvSpPr>
          <p:nvPr>
            <p:ph idx="1"/>
          </p:nvPr>
        </p:nvSpPr>
        <p:spPr/>
        <p:txBody>
          <a:bodyPr/>
          <a:lstStyle/>
          <a:p>
            <a:pPr eaLnBrk="1" hangingPunct="1"/>
            <a:r>
              <a:rPr lang="he-IL" altLang="he-IL" smtClean="0">
                <a:cs typeface="Aharoni" pitchFamily="2" charset="-79"/>
              </a:rPr>
              <a:t>מהו שוק הון.</a:t>
            </a:r>
          </a:p>
          <a:p>
            <a:pPr eaLnBrk="1" hangingPunct="1"/>
            <a:r>
              <a:rPr lang="he-IL" altLang="he-IL" smtClean="0">
                <a:cs typeface="Aharoni" pitchFamily="2" charset="-79"/>
              </a:rPr>
              <a:t>מכשירים עיקריים בשוק ההון.</a:t>
            </a:r>
          </a:p>
          <a:p>
            <a:pPr eaLnBrk="1" hangingPunct="1"/>
            <a:r>
              <a:rPr lang="he-IL" altLang="he-IL" smtClean="0">
                <a:cs typeface="Aharoni" pitchFamily="2" charset="-79"/>
              </a:rPr>
              <a:t>גופים בשוק ההון.</a:t>
            </a:r>
          </a:p>
        </p:txBody>
      </p:sp>
      <p:sp>
        <p:nvSpPr>
          <p:cNvPr id="4" name="מציין מיקום של מספר שקופית 3"/>
          <p:cNvSpPr>
            <a:spLocks noGrp="1"/>
          </p:cNvSpPr>
          <p:nvPr>
            <p:ph type="sldNum" sz="quarter" idx="12"/>
          </p:nvPr>
        </p:nvSpPr>
        <p:spPr/>
        <p:txBody>
          <a:bodyPr/>
          <a:lstStyle/>
          <a:p>
            <a:pPr>
              <a:defRPr/>
            </a:pPr>
            <a:fld id="{76CD0091-C39D-4CAF-ACA2-D7854C7288F7}" type="slidenum">
              <a:rPr lang="he-IL"/>
              <a:pPr>
                <a:defRPr/>
              </a:pPr>
              <a:t>321</a:t>
            </a:fld>
            <a:endParaRPr lang="en-US"/>
          </a:p>
        </p:txBody>
      </p:sp>
    </p:spTree>
    <p:extLst>
      <p:ext uri="{BB962C8B-B14F-4D97-AF65-F5344CB8AC3E}">
        <p14:creationId xmlns:p14="http://schemas.microsoft.com/office/powerpoint/2010/main" val="31229567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319">
                                            <p:txEl>
                                              <p:pRg st="0" end="0"/>
                                            </p:txEl>
                                          </p:spTgt>
                                        </p:tgtEl>
                                        <p:attrNameLst>
                                          <p:attrName>style.visibility</p:attrName>
                                        </p:attrNameLst>
                                      </p:cBhvr>
                                      <p:to>
                                        <p:strVal val="visible"/>
                                      </p:to>
                                    </p:set>
                                    <p:animEffect transition="in" filter="diamond(in)">
                                      <p:cBhvr>
                                        <p:cTn id="7" dur="2000"/>
                                        <p:tgtEl>
                                          <p:spTgt spid="133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3319">
                                            <p:txEl>
                                              <p:pRg st="1" end="1"/>
                                            </p:txEl>
                                          </p:spTgt>
                                        </p:tgtEl>
                                        <p:attrNameLst>
                                          <p:attrName>style.visibility</p:attrName>
                                        </p:attrNameLst>
                                      </p:cBhvr>
                                      <p:to>
                                        <p:strVal val="visible"/>
                                      </p:to>
                                    </p:set>
                                    <p:animEffect transition="in" filter="diamond(in)">
                                      <p:cBhvr>
                                        <p:cTn id="12" dur="2000"/>
                                        <p:tgtEl>
                                          <p:spTgt spid="133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3319">
                                            <p:txEl>
                                              <p:pRg st="2" end="2"/>
                                            </p:txEl>
                                          </p:spTgt>
                                        </p:tgtEl>
                                        <p:attrNameLst>
                                          <p:attrName>style.visibility</p:attrName>
                                        </p:attrNameLst>
                                      </p:cBhvr>
                                      <p:to>
                                        <p:strVal val="visible"/>
                                      </p:to>
                                    </p:set>
                                    <p:animEffect transition="in" filter="diamond(in)">
                                      <p:cBhvr>
                                        <p:cTn id="17" dur="2000"/>
                                        <p:tgtEl>
                                          <p:spTgt spid="133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AutoShape 6"/>
          <p:cNvSpPr>
            <a:spLocks noGrp="1" noChangeArrowheads="1"/>
          </p:cNvSpPr>
          <p:nvPr>
            <p:ph type="title"/>
          </p:nvPr>
        </p:nvSpPr>
        <p:spPr/>
        <p:txBody>
          <a:bodyPr/>
          <a:lstStyle/>
          <a:p>
            <a:pPr algn="ctr" eaLnBrk="1" fontAlgn="auto" hangingPunct="1">
              <a:spcAft>
                <a:spcPts val="0"/>
              </a:spcAft>
              <a:defRPr/>
            </a:pPr>
            <a:r>
              <a:rPr lang="he-IL" dirty="0" smtClean="0">
                <a:cs typeface="+mj-cs"/>
              </a:rPr>
              <a:t>מהו שוק ההון?</a:t>
            </a:r>
            <a:endParaRPr lang="en-US" dirty="0">
              <a:cs typeface="+mj-cs"/>
            </a:endParaRPr>
          </a:p>
        </p:txBody>
      </p:sp>
      <p:sp>
        <p:nvSpPr>
          <p:cNvPr id="13319" name="Rectangle 7"/>
          <p:cNvSpPr>
            <a:spLocks noGrp="1" noChangeArrowheads="1"/>
          </p:cNvSpPr>
          <p:nvPr>
            <p:ph idx="1"/>
          </p:nvPr>
        </p:nvSpPr>
        <p:spPr/>
        <p:txBody>
          <a:bodyPr/>
          <a:lstStyle/>
          <a:p>
            <a:pPr marL="0" indent="0" eaLnBrk="1" hangingPunct="1">
              <a:buFont typeface="Wingdings 2" pitchFamily="18" charset="2"/>
              <a:buNone/>
            </a:pPr>
            <a:r>
              <a:rPr lang="he-IL" altLang="he-IL" sz="2000" smtClean="0">
                <a:cs typeface="Aharoni" pitchFamily="2" charset="-79"/>
              </a:rPr>
              <a:t>שוק ההון הוא השוק לניירות ערך, המתחלק לשוק המניות ושוק האג"ח. תפקידו לאפשר לחברות ולממשלה לגייס הון מהציבור, בדרך כלל לטווחים ארוכים.</a:t>
            </a:r>
          </a:p>
          <a:p>
            <a:pPr marL="0" indent="0" eaLnBrk="1" hangingPunct="1">
              <a:buFont typeface="Wingdings 2" pitchFamily="18" charset="2"/>
              <a:buNone/>
            </a:pPr>
            <a:endParaRPr lang="he-IL" altLang="he-IL" sz="2000" smtClean="0">
              <a:cs typeface="Aharoni" pitchFamily="2" charset="-79"/>
            </a:endParaRPr>
          </a:p>
          <a:p>
            <a:pPr marL="0" indent="0" eaLnBrk="1" hangingPunct="1">
              <a:buFont typeface="Wingdings 2" pitchFamily="18" charset="2"/>
              <a:buNone/>
            </a:pPr>
            <a:r>
              <a:rPr lang="he-IL" altLang="he-IL" sz="2000" smtClean="0">
                <a:cs typeface="Aharoni" pitchFamily="2" charset="-79"/>
              </a:rPr>
              <a:t>שוק ההון כולל מערכת מורכבת של בנקים, ברוקרים ומוסדות פיננסיים אחרים (חברות ביטוח קרנות הנאמנות וקופות הגמל), הקשורים ביניהם באמצעות מערכות תקשורת ממוחשבות ואחרות לצורך קיום אפקטיבי ויעיל של ענייניהם העסקיים. הבורסה לניירות ערך תופסת מקום מרכזי בשוק ההון והיא למעשה טבורו של השוק, אך שוק ההון עצמו רחב-היקף וחורג הרבה מעבר לפעילותה של הבורסה, מכאן שהעסקות בשוק הפיננסי נעשות הן בבורסה והן מחוצה לה.</a:t>
            </a:r>
            <a:br>
              <a:rPr lang="he-IL" altLang="he-IL" sz="2000" smtClean="0">
                <a:cs typeface="Aharoni" pitchFamily="2" charset="-79"/>
              </a:rPr>
            </a:br>
            <a:endParaRPr lang="he-IL" altLang="he-IL" sz="2000" smtClean="0">
              <a:cs typeface="Aharoni" pitchFamily="2" charset="-79"/>
            </a:endParaRPr>
          </a:p>
        </p:txBody>
      </p:sp>
      <p:sp>
        <p:nvSpPr>
          <p:cNvPr id="4" name="מציין מיקום של מספר שקופית 3"/>
          <p:cNvSpPr>
            <a:spLocks noGrp="1"/>
          </p:cNvSpPr>
          <p:nvPr>
            <p:ph type="sldNum" sz="quarter" idx="12"/>
          </p:nvPr>
        </p:nvSpPr>
        <p:spPr/>
        <p:txBody>
          <a:bodyPr/>
          <a:lstStyle/>
          <a:p>
            <a:pPr>
              <a:defRPr/>
            </a:pPr>
            <a:fld id="{D6D01962-7276-48FA-9CEA-00DDAD7AB988}" type="slidenum">
              <a:rPr lang="he-IL"/>
              <a:pPr>
                <a:defRPr/>
              </a:pPr>
              <a:t>322</a:t>
            </a:fld>
            <a:endParaRPr lang="en-US"/>
          </a:p>
        </p:txBody>
      </p:sp>
    </p:spTree>
    <p:extLst>
      <p:ext uri="{BB962C8B-B14F-4D97-AF65-F5344CB8AC3E}">
        <p14:creationId xmlns:p14="http://schemas.microsoft.com/office/powerpoint/2010/main" val="357563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319">
                                            <p:txEl>
                                              <p:pRg st="0" end="0"/>
                                            </p:txEl>
                                          </p:spTgt>
                                        </p:tgtEl>
                                        <p:attrNameLst>
                                          <p:attrName>style.visibility</p:attrName>
                                        </p:attrNameLst>
                                      </p:cBhvr>
                                      <p:to>
                                        <p:strVal val="visible"/>
                                      </p:to>
                                    </p:set>
                                    <p:animEffect transition="in" filter="diamond(in)">
                                      <p:cBhvr>
                                        <p:cTn id="7" dur="2000"/>
                                        <p:tgtEl>
                                          <p:spTgt spid="133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3319">
                                            <p:txEl>
                                              <p:pRg st="2" end="2"/>
                                            </p:txEl>
                                          </p:spTgt>
                                        </p:tgtEl>
                                        <p:attrNameLst>
                                          <p:attrName>style.visibility</p:attrName>
                                        </p:attrNameLst>
                                      </p:cBhvr>
                                      <p:to>
                                        <p:strVal val="visible"/>
                                      </p:to>
                                    </p:set>
                                    <p:animEffect transition="in" filter="diamond(in)">
                                      <p:cBhvr>
                                        <p:cTn id="12" dur="2000"/>
                                        <p:tgtEl>
                                          <p:spTgt spid="133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AutoShape 2"/>
          <p:cNvSpPr>
            <a:spLocks noGrp="1" noChangeArrowheads="1"/>
          </p:cNvSpPr>
          <p:nvPr>
            <p:ph type="title"/>
          </p:nvPr>
        </p:nvSpPr>
        <p:spPr/>
        <p:txBody>
          <a:bodyPr/>
          <a:lstStyle/>
          <a:p>
            <a:pPr algn="ctr" eaLnBrk="1" fontAlgn="auto" hangingPunct="1">
              <a:spcAft>
                <a:spcPts val="0"/>
              </a:spcAft>
              <a:defRPr/>
            </a:pPr>
            <a:r>
              <a:rPr lang="he-IL" dirty="0" smtClean="0">
                <a:cs typeface="+mj-cs"/>
              </a:rPr>
              <a:t>מהו שוק ההון?</a:t>
            </a:r>
            <a:endParaRPr lang="en-US" dirty="0">
              <a:cs typeface="+mj-cs"/>
            </a:endParaRPr>
          </a:p>
        </p:txBody>
      </p:sp>
      <p:sp>
        <p:nvSpPr>
          <p:cNvPr id="292867" name="Rectangle 3"/>
          <p:cNvSpPr>
            <a:spLocks noGrp="1" noChangeArrowheads="1"/>
          </p:cNvSpPr>
          <p:nvPr>
            <p:ph idx="1"/>
          </p:nvPr>
        </p:nvSpPr>
        <p:spPr>
          <a:xfrm>
            <a:off x="827088" y="1449388"/>
            <a:ext cx="7693025" cy="5005387"/>
          </a:xfrm>
        </p:spPr>
        <p:txBody>
          <a:bodyPr/>
          <a:lstStyle/>
          <a:p>
            <a:pPr eaLnBrk="1" hangingPunct="1"/>
            <a:r>
              <a:rPr lang="he-IL" altLang="he-IL" smtClean="0">
                <a:cs typeface="Aharoni" pitchFamily="2" charset="-79"/>
              </a:rPr>
              <a:t>מנגנון המפגיש בין קונים למוכרים – מפגיש בין היצע ההון לביקוש להון.</a:t>
            </a:r>
          </a:p>
          <a:p>
            <a:pPr eaLnBrk="1" hangingPunct="1"/>
            <a:r>
              <a:rPr lang="he-IL" altLang="he-IL" smtClean="0">
                <a:cs typeface="Aharoni" pitchFamily="2" charset="-79"/>
              </a:rPr>
              <a:t>התפתחות שוק ההון:</a:t>
            </a:r>
          </a:p>
          <a:p>
            <a:pPr lvl="1" eaLnBrk="1" hangingPunct="1"/>
            <a:r>
              <a:rPr lang="he-IL" altLang="he-IL" sz="2400" smtClean="0">
                <a:cs typeface="Aharoni" pitchFamily="2" charset="-79"/>
              </a:rPr>
              <a:t>לפני קיום שוק הון: כל יחידה  כלכלית השקיעה בנכסים שלה, כלומר את החיסכון שלה עצמה.</a:t>
            </a:r>
          </a:p>
          <a:p>
            <a:pPr lvl="1" eaLnBrk="1" hangingPunct="1"/>
            <a:r>
              <a:rPr lang="he-IL" altLang="he-IL" sz="2400" smtClean="0">
                <a:cs typeface="Aharoni" pitchFamily="2" charset="-79"/>
              </a:rPr>
              <a:t>שוק ההון: העברת מקורות בין יחידות כלכליות (בין יחידות חסכון ליחידות השקעה).</a:t>
            </a:r>
          </a:p>
          <a:p>
            <a:pPr lvl="2" eaLnBrk="1" hangingPunct="1"/>
            <a:r>
              <a:rPr lang="he-IL" altLang="he-IL" sz="2000" smtClean="0">
                <a:cs typeface="Aharoni" pitchFamily="2" charset="-79"/>
              </a:rPr>
              <a:t>המקורות עברו באמצעות נכס פיננסי = התחייבות של מגייס ההון (המנפיק של הנכס הפיננסי) לבעל ההון בתמורה למקורות המימון שנותן החוסך).</a:t>
            </a:r>
          </a:p>
        </p:txBody>
      </p:sp>
      <p:sp>
        <p:nvSpPr>
          <p:cNvPr id="10" name="מציין מיקום של מספר שקופית 3"/>
          <p:cNvSpPr>
            <a:spLocks noGrp="1"/>
          </p:cNvSpPr>
          <p:nvPr>
            <p:ph type="sldNum" sz="quarter" idx="12"/>
          </p:nvPr>
        </p:nvSpPr>
        <p:spPr/>
        <p:txBody>
          <a:bodyPr/>
          <a:lstStyle/>
          <a:p>
            <a:pPr>
              <a:defRPr/>
            </a:pPr>
            <a:fld id="{7C604047-A81A-4573-9E1A-D4C783153D03}" type="slidenum">
              <a:rPr lang="he-IL"/>
              <a:pPr>
                <a:defRPr/>
              </a:pPr>
              <a:t>323</a:t>
            </a:fld>
            <a:endParaRPr lang="en-US"/>
          </a:p>
        </p:txBody>
      </p:sp>
      <p:grpSp>
        <p:nvGrpSpPr>
          <p:cNvPr id="2" name="קבוצה 1"/>
          <p:cNvGrpSpPr>
            <a:grpSpLocks/>
          </p:cNvGrpSpPr>
          <p:nvPr/>
        </p:nvGrpSpPr>
        <p:grpSpPr bwMode="auto">
          <a:xfrm>
            <a:off x="1943100" y="5589588"/>
            <a:ext cx="5184775" cy="1122362"/>
            <a:chOff x="1943100" y="5589588"/>
            <a:chExt cx="5184775" cy="1122362"/>
          </a:xfrm>
        </p:grpSpPr>
        <p:sp>
          <p:nvSpPr>
            <p:cNvPr id="14342" name="Rectangle 5"/>
            <p:cNvSpPr>
              <a:spLocks noChangeArrowheads="1"/>
            </p:cNvSpPr>
            <p:nvPr/>
          </p:nvSpPr>
          <p:spPr bwMode="auto">
            <a:xfrm>
              <a:off x="5759450" y="5805488"/>
              <a:ext cx="1368425" cy="757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a:t>פירמות </a:t>
              </a:r>
            </a:p>
            <a:p>
              <a:pPr algn="ctr" eaLnBrk="1" hangingPunct="1"/>
              <a:r>
                <a:rPr lang="he-IL" altLang="he-IL"/>
                <a:t>(יחידות גירעון)</a:t>
              </a:r>
              <a:endParaRPr lang="en-US" altLang="he-IL"/>
            </a:p>
          </p:txBody>
        </p:sp>
        <p:sp>
          <p:nvSpPr>
            <p:cNvPr id="14343" name="Rectangle 7"/>
            <p:cNvSpPr>
              <a:spLocks noChangeArrowheads="1"/>
            </p:cNvSpPr>
            <p:nvPr/>
          </p:nvSpPr>
          <p:spPr bwMode="auto">
            <a:xfrm>
              <a:off x="1943100" y="5768975"/>
              <a:ext cx="1368425" cy="757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a:t>משקי בית </a:t>
              </a:r>
            </a:p>
            <a:p>
              <a:pPr algn="ctr" eaLnBrk="1" hangingPunct="1"/>
              <a:r>
                <a:rPr lang="he-IL" altLang="he-IL"/>
                <a:t>(יחידות חיסכון)</a:t>
              </a:r>
              <a:endParaRPr lang="en-US" altLang="he-IL"/>
            </a:p>
          </p:txBody>
        </p:sp>
        <p:sp>
          <p:nvSpPr>
            <p:cNvPr id="14344" name="Line 8"/>
            <p:cNvSpPr>
              <a:spLocks noChangeShapeType="1"/>
            </p:cNvSpPr>
            <p:nvPr/>
          </p:nvSpPr>
          <p:spPr bwMode="auto">
            <a:xfrm>
              <a:off x="3419475" y="6416675"/>
              <a:ext cx="223202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4345" name="Text Box 9"/>
            <p:cNvSpPr txBox="1">
              <a:spLocks noChangeArrowheads="1"/>
            </p:cNvSpPr>
            <p:nvPr/>
          </p:nvSpPr>
          <p:spPr bwMode="auto">
            <a:xfrm>
              <a:off x="3959225" y="6345238"/>
              <a:ext cx="97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he-IL" altLang="he-IL"/>
                <a:t>מזומן</a:t>
              </a:r>
              <a:endParaRPr lang="en-US" altLang="he-IL"/>
            </a:p>
          </p:txBody>
        </p:sp>
        <p:sp>
          <p:nvSpPr>
            <p:cNvPr id="14346" name="Text Box 10"/>
            <p:cNvSpPr txBox="1">
              <a:spLocks noChangeArrowheads="1"/>
            </p:cNvSpPr>
            <p:nvPr/>
          </p:nvSpPr>
          <p:spPr bwMode="auto">
            <a:xfrm>
              <a:off x="3816350" y="5589588"/>
              <a:ext cx="1330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he-IL" altLang="he-IL"/>
                <a:t>מניות, אג"ח</a:t>
              </a:r>
              <a:endParaRPr lang="en-US" altLang="he-IL"/>
            </a:p>
          </p:txBody>
        </p:sp>
        <p:sp>
          <p:nvSpPr>
            <p:cNvPr id="14347" name="Line 11"/>
            <p:cNvSpPr>
              <a:spLocks noChangeShapeType="1"/>
            </p:cNvSpPr>
            <p:nvPr/>
          </p:nvSpPr>
          <p:spPr bwMode="auto">
            <a:xfrm flipH="1" flipV="1">
              <a:off x="3384550" y="5913438"/>
              <a:ext cx="22669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spTree>
    <p:extLst>
      <p:ext uri="{BB962C8B-B14F-4D97-AF65-F5344CB8AC3E}">
        <p14:creationId xmlns:p14="http://schemas.microsoft.com/office/powerpoint/2010/main" val="30077894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diamond(in)">
                                      <p:cBhvr>
                                        <p:cTn id="7" dur="2000"/>
                                        <p:tgtEl>
                                          <p:spTgt spid="292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92867">
                                            <p:txEl>
                                              <p:pRg st="1" end="1"/>
                                            </p:txEl>
                                          </p:spTgt>
                                        </p:tgtEl>
                                        <p:attrNameLst>
                                          <p:attrName>style.visibility</p:attrName>
                                        </p:attrNameLst>
                                      </p:cBhvr>
                                      <p:to>
                                        <p:strVal val="visible"/>
                                      </p:to>
                                    </p:set>
                                    <p:animEffect transition="in" filter="diamond(in)">
                                      <p:cBhvr>
                                        <p:cTn id="12" dur="2000"/>
                                        <p:tgtEl>
                                          <p:spTgt spid="292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92867">
                                            <p:txEl>
                                              <p:pRg st="2" end="2"/>
                                            </p:txEl>
                                          </p:spTgt>
                                        </p:tgtEl>
                                        <p:attrNameLst>
                                          <p:attrName>style.visibility</p:attrName>
                                        </p:attrNameLst>
                                      </p:cBhvr>
                                      <p:to>
                                        <p:strVal val="visible"/>
                                      </p:to>
                                    </p:set>
                                    <p:animEffect transition="in" filter="diamond(in)">
                                      <p:cBhvr>
                                        <p:cTn id="17" dur="2000"/>
                                        <p:tgtEl>
                                          <p:spTgt spid="292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292867">
                                            <p:txEl>
                                              <p:pRg st="3" end="3"/>
                                            </p:txEl>
                                          </p:spTgt>
                                        </p:tgtEl>
                                        <p:attrNameLst>
                                          <p:attrName>style.visibility</p:attrName>
                                        </p:attrNameLst>
                                      </p:cBhvr>
                                      <p:to>
                                        <p:strVal val="visible"/>
                                      </p:to>
                                    </p:set>
                                    <p:animEffect transition="in" filter="diamond(in)">
                                      <p:cBhvr>
                                        <p:cTn id="22" dur="2000"/>
                                        <p:tgtEl>
                                          <p:spTgt spid="292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292867">
                                            <p:txEl>
                                              <p:pRg st="4" end="4"/>
                                            </p:txEl>
                                          </p:spTgt>
                                        </p:tgtEl>
                                        <p:attrNameLst>
                                          <p:attrName>style.visibility</p:attrName>
                                        </p:attrNameLst>
                                      </p:cBhvr>
                                      <p:to>
                                        <p:strVal val="visible"/>
                                      </p:to>
                                    </p:set>
                                    <p:animEffect transition="in" filter="diamond(in)">
                                      <p:cBhvr>
                                        <p:cTn id="27" dur="2000"/>
                                        <p:tgtEl>
                                          <p:spTgt spid="2928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AutoShape 2"/>
          <p:cNvSpPr>
            <a:spLocks noGrp="1" noChangeArrowheads="1"/>
          </p:cNvSpPr>
          <p:nvPr>
            <p:ph type="title"/>
          </p:nvPr>
        </p:nvSpPr>
        <p:spPr/>
        <p:txBody>
          <a:bodyPr/>
          <a:lstStyle/>
          <a:p>
            <a:pPr algn="ctr" eaLnBrk="1" fontAlgn="auto" hangingPunct="1">
              <a:spcAft>
                <a:spcPts val="0"/>
              </a:spcAft>
              <a:defRPr/>
            </a:pPr>
            <a:r>
              <a:rPr lang="he-IL" dirty="0">
                <a:cs typeface="+mj-cs"/>
              </a:rPr>
              <a:t>סוגי נכסים פיננסיים </a:t>
            </a:r>
            <a:r>
              <a:rPr lang="he-IL" dirty="0" smtClean="0">
                <a:cs typeface="+mj-cs"/>
              </a:rPr>
              <a:t>וניירות </a:t>
            </a:r>
            <a:r>
              <a:rPr lang="he-IL" dirty="0">
                <a:cs typeface="+mj-cs"/>
              </a:rPr>
              <a:t>ערך</a:t>
            </a:r>
            <a:endParaRPr lang="en-US" dirty="0">
              <a:cs typeface="+mj-cs"/>
            </a:endParaRPr>
          </a:p>
        </p:txBody>
      </p:sp>
      <p:sp>
        <p:nvSpPr>
          <p:cNvPr id="416771" name="Rectangle 3"/>
          <p:cNvSpPr>
            <a:spLocks noGrp="1" noChangeArrowheads="1"/>
          </p:cNvSpPr>
          <p:nvPr>
            <p:ph idx="1"/>
          </p:nvPr>
        </p:nvSpPr>
        <p:spPr>
          <a:xfrm>
            <a:off x="827088" y="1449388"/>
            <a:ext cx="7693025" cy="5005387"/>
          </a:xfrm>
        </p:spPr>
        <p:txBody>
          <a:bodyPr/>
          <a:lstStyle/>
          <a:p>
            <a:pPr eaLnBrk="1" hangingPunct="1">
              <a:lnSpc>
                <a:spcPct val="80000"/>
              </a:lnSpc>
            </a:pPr>
            <a:r>
              <a:rPr lang="he-IL" altLang="he-IL" sz="2400" smtClean="0">
                <a:cs typeface="Aharoni" pitchFamily="2" charset="-79"/>
              </a:rPr>
              <a:t>שטר ניכיון (מק"מ) – </a:t>
            </a:r>
          </a:p>
          <a:p>
            <a:pPr lvl="1" eaLnBrk="1" hangingPunct="1">
              <a:lnSpc>
                <a:spcPct val="80000"/>
              </a:lnSpc>
            </a:pPr>
            <a:r>
              <a:rPr lang="he-IL" altLang="he-IL" sz="2000" smtClean="0">
                <a:cs typeface="Aharoni" pitchFamily="2" charset="-79"/>
              </a:rPr>
              <a:t>הממשלה מתחייבת לשלם את הערך הנקוב בתאריך הנקוב.</a:t>
            </a:r>
          </a:p>
          <a:p>
            <a:pPr lvl="1" eaLnBrk="1" hangingPunct="1">
              <a:lnSpc>
                <a:spcPct val="80000"/>
              </a:lnSpc>
            </a:pPr>
            <a:r>
              <a:rPr lang="he-IL" altLang="he-IL" sz="2000" smtClean="0">
                <a:cs typeface="Aharoni" pitchFamily="2" charset="-79"/>
              </a:rPr>
              <a:t>אין תשלומי ריבית, לכן השטר נסחר בניכיון.</a:t>
            </a:r>
          </a:p>
          <a:p>
            <a:pPr lvl="1" eaLnBrk="1" hangingPunct="1">
              <a:lnSpc>
                <a:spcPct val="80000"/>
              </a:lnSpc>
            </a:pPr>
            <a:r>
              <a:rPr lang="he-IL" altLang="he-IL" sz="2000" smtClean="0">
                <a:cs typeface="Aharoni" pitchFamily="2" charset="-79"/>
              </a:rPr>
              <a:t>מדובר בנייר חסר סיכון לטווח קצר (עד שנה), ובהתאם הריבית בגינו.</a:t>
            </a:r>
          </a:p>
          <a:p>
            <a:pPr lvl="1" eaLnBrk="1" hangingPunct="1">
              <a:lnSpc>
                <a:spcPct val="80000"/>
              </a:lnSpc>
            </a:pPr>
            <a:r>
              <a:rPr lang="he-IL" altLang="he-IL" sz="2000" smtClean="0">
                <a:cs typeface="Aharoni" pitchFamily="2" charset="-79"/>
              </a:rPr>
              <a:t>ניתן לסחור במק"מ.</a:t>
            </a:r>
          </a:p>
          <a:p>
            <a:pPr eaLnBrk="1" hangingPunct="1">
              <a:lnSpc>
                <a:spcPct val="80000"/>
              </a:lnSpc>
            </a:pPr>
            <a:r>
              <a:rPr lang="he-IL" altLang="he-IL" sz="2400" smtClean="0">
                <a:cs typeface="Aharoni" pitchFamily="2" charset="-79"/>
              </a:rPr>
              <a:t>אגרות חוב:</a:t>
            </a:r>
          </a:p>
          <a:p>
            <a:pPr lvl="1" eaLnBrk="1" hangingPunct="1">
              <a:lnSpc>
                <a:spcPct val="80000"/>
              </a:lnSpc>
            </a:pPr>
            <a:r>
              <a:rPr lang="he-IL" altLang="he-IL" sz="2000" smtClean="0">
                <a:cs typeface="Aharoni" pitchFamily="2" charset="-79"/>
              </a:rPr>
              <a:t>שטר התחייבות של החברה לשלם בעתיד למחזיקים תשלומי ריבית ולהחזיר את סכום קרן ה"הלוואה" בתנאים ובמועדים מוסכמים מראש.</a:t>
            </a:r>
          </a:p>
          <a:p>
            <a:pPr lvl="1" eaLnBrk="1" hangingPunct="1">
              <a:lnSpc>
                <a:spcPct val="80000"/>
              </a:lnSpc>
            </a:pPr>
            <a:r>
              <a:rPr lang="he-IL" altLang="he-IL" sz="2000" smtClean="0">
                <a:cs typeface="Aharoni" pitchFamily="2" charset="-79"/>
              </a:rPr>
              <a:t>ישנן סוגים שונים של אג"ח על פי זהות המנפיק: ממשלה, רשויות מקומיות וחברות.</a:t>
            </a:r>
          </a:p>
          <a:p>
            <a:pPr eaLnBrk="1" hangingPunct="1">
              <a:lnSpc>
                <a:spcPct val="80000"/>
              </a:lnSpc>
            </a:pPr>
            <a:r>
              <a:rPr lang="he-IL" altLang="he-IL" sz="2400" smtClean="0">
                <a:cs typeface="Aharoni" pitchFamily="2" charset="-79"/>
              </a:rPr>
              <a:t>אגרות חוב להמרה:</a:t>
            </a:r>
          </a:p>
          <a:p>
            <a:pPr lvl="1" eaLnBrk="1" hangingPunct="1">
              <a:lnSpc>
                <a:spcPct val="80000"/>
              </a:lnSpc>
            </a:pPr>
            <a:r>
              <a:rPr lang="he-IL" altLang="he-IL" sz="2000" smtClean="0">
                <a:cs typeface="Aharoni" pitchFamily="2" charset="-79"/>
              </a:rPr>
              <a:t>איגרת חוב שניתנת להמרה למניה לפי "שער המרה" שנקבע מראש ופורסם בתשקיף.</a:t>
            </a:r>
          </a:p>
          <a:p>
            <a:pPr lvl="1" eaLnBrk="1" hangingPunct="1">
              <a:lnSpc>
                <a:spcPct val="80000"/>
              </a:lnSpc>
            </a:pPr>
            <a:r>
              <a:rPr lang="he-IL" altLang="he-IL" sz="2000" smtClean="0">
                <a:cs typeface="Aharoni" pitchFamily="2" charset="-79"/>
              </a:rPr>
              <a:t>לכל אג"ח להמרה תקופת חיים מוגבלת שבסופה ישנן שתי אפשרויות: </a:t>
            </a:r>
          </a:p>
          <a:p>
            <a:pPr lvl="2" eaLnBrk="1" hangingPunct="1">
              <a:lnSpc>
                <a:spcPct val="80000"/>
              </a:lnSpc>
              <a:buFont typeface="Wingdings" pitchFamily="2" charset="2"/>
              <a:buAutoNum type="arabicPeriod"/>
            </a:pPr>
            <a:r>
              <a:rPr lang="he-IL" altLang="he-IL" sz="1800" smtClean="0">
                <a:cs typeface="Aharoni" pitchFamily="2" charset="-79"/>
              </a:rPr>
              <a:t>קבלת ההלוואה (בתוספת הריבית).</a:t>
            </a:r>
          </a:p>
          <a:p>
            <a:pPr lvl="2" eaLnBrk="1" hangingPunct="1">
              <a:lnSpc>
                <a:spcPct val="80000"/>
              </a:lnSpc>
              <a:buFont typeface="Wingdings" pitchFamily="2" charset="2"/>
              <a:buAutoNum type="arabicPeriod"/>
            </a:pPr>
            <a:r>
              <a:rPr lang="he-IL" altLang="he-IL" sz="1800" smtClean="0">
                <a:cs typeface="Aharoni" pitchFamily="2" charset="-79"/>
              </a:rPr>
              <a:t>המרה (החלפה) למניות החברה.</a:t>
            </a:r>
          </a:p>
        </p:txBody>
      </p:sp>
      <p:sp>
        <p:nvSpPr>
          <p:cNvPr id="4" name="מציין מיקום של מספר שקופית 3"/>
          <p:cNvSpPr>
            <a:spLocks noGrp="1"/>
          </p:cNvSpPr>
          <p:nvPr>
            <p:ph type="sldNum" sz="quarter" idx="12"/>
          </p:nvPr>
        </p:nvSpPr>
        <p:spPr/>
        <p:txBody>
          <a:bodyPr/>
          <a:lstStyle/>
          <a:p>
            <a:pPr>
              <a:defRPr/>
            </a:pPr>
            <a:fld id="{6572A4D4-EC80-4E6A-BA65-2E04BD7D4CA4}" type="slidenum">
              <a:rPr lang="he-IL"/>
              <a:pPr>
                <a:defRPr/>
              </a:pPr>
              <a:t>324</a:t>
            </a:fld>
            <a:endParaRPr lang="en-US"/>
          </a:p>
        </p:txBody>
      </p:sp>
    </p:spTree>
    <p:extLst>
      <p:ext uri="{BB962C8B-B14F-4D97-AF65-F5344CB8AC3E}">
        <p14:creationId xmlns:p14="http://schemas.microsoft.com/office/powerpoint/2010/main" val="30896400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Effect transition="in" filter="diamond(in)">
                                      <p:cBhvr>
                                        <p:cTn id="7" dur="2000"/>
                                        <p:tgtEl>
                                          <p:spTgt spid="416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16771">
                                            <p:txEl>
                                              <p:pRg st="1" end="1"/>
                                            </p:txEl>
                                          </p:spTgt>
                                        </p:tgtEl>
                                        <p:attrNameLst>
                                          <p:attrName>style.visibility</p:attrName>
                                        </p:attrNameLst>
                                      </p:cBhvr>
                                      <p:to>
                                        <p:strVal val="visible"/>
                                      </p:to>
                                    </p:set>
                                    <p:animEffect transition="in" filter="diamond(in)">
                                      <p:cBhvr>
                                        <p:cTn id="12" dur="2000"/>
                                        <p:tgtEl>
                                          <p:spTgt spid="416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16771">
                                            <p:txEl>
                                              <p:pRg st="2" end="2"/>
                                            </p:txEl>
                                          </p:spTgt>
                                        </p:tgtEl>
                                        <p:attrNameLst>
                                          <p:attrName>style.visibility</p:attrName>
                                        </p:attrNameLst>
                                      </p:cBhvr>
                                      <p:to>
                                        <p:strVal val="visible"/>
                                      </p:to>
                                    </p:set>
                                    <p:animEffect transition="in" filter="diamond(in)">
                                      <p:cBhvr>
                                        <p:cTn id="17" dur="2000"/>
                                        <p:tgtEl>
                                          <p:spTgt spid="416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416771">
                                            <p:txEl>
                                              <p:pRg st="3" end="3"/>
                                            </p:txEl>
                                          </p:spTgt>
                                        </p:tgtEl>
                                        <p:attrNameLst>
                                          <p:attrName>style.visibility</p:attrName>
                                        </p:attrNameLst>
                                      </p:cBhvr>
                                      <p:to>
                                        <p:strVal val="visible"/>
                                      </p:to>
                                    </p:set>
                                    <p:animEffect transition="in" filter="diamond(in)">
                                      <p:cBhvr>
                                        <p:cTn id="22" dur="2000"/>
                                        <p:tgtEl>
                                          <p:spTgt spid="416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416771">
                                            <p:txEl>
                                              <p:pRg st="4" end="4"/>
                                            </p:txEl>
                                          </p:spTgt>
                                        </p:tgtEl>
                                        <p:attrNameLst>
                                          <p:attrName>style.visibility</p:attrName>
                                        </p:attrNameLst>
                                      </p:cBhvr>
                                      <p:to>
                                        <p:strVal val="visible"/>
                                      </p:to>
                                    </p:set>
                                    <p:animEffect transition="in" filter="diamond(in)">
                                      <p:cBhvr>
                                        <p:cTn id="27" dur="2000"/>
                                        <p:tgtEl>
                                          <p:spTgt spid="4167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416771">
                                            <p:txEl>
                                              <p:pRg st="5" end="5"/>
                                            </p:txEl>
                                          </p:spTgt>
                                        </p:tgtEl>
                                        <p:attrNameLst>
                                          <p:attrName>style.visibility</p:attrName>
                                        </p:attrNameLst>
                                      </p:cBhvr>
                                      <p:to>
                                        <p:strVal val="visible"/>
                                      </p:to>
                                    </p:set>
                                    <p:animEffect transition="in" filter="diamond(in)">
                                      <p:cBhvr>
                                        <p:cTn id="32" dur="2000"/>
                                        <p:tgtEl>
                                          <p:spTgt spid="4167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416771">
                                            <p:txEl>
                                              <p:pRg st="6" end="6"/>
                                            </p:txEl>
                                          </p:spTgt>
                                        </p:tgtEl>
                                        <p:attrNameLst>
                                          <p:attrName>style.visibility</p:attrName>
                                        </p:attrNameLst>
                                      </p:cBhvr>
                                      <p:to>
                                        <p:strVal val="visible"/>
                                      </p:to>
                                    </p:set>
                                    <p:animEffect transition="in" filter="diamond(in)">
                                      <p:cBhvr>
                                        <p:cTn id="37" dur="2000"/>
                                        <p:tgtEl>
                                          <p:spTgt spid="4167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416771">
                                            <p:txEl>
                                              <p:pRg st="7" end="7"/>
                                            </p:txEl>
                                          </p:spTgt>
                                        </p:tgtEl>
                                        <p:attrNameLst>
                                          <p:attrName>style.visibility</p:attrName>
                                        </p:attrNameLst>
                                      </p:cBhvr>
                                      <p:to>
                                        <p:strVal val="visible"/>
                                      </p:to>
                                    </p:set>
                                    <p:animEffect transition="in" filter="diamond(in)">
                                      <p:cBhvr>
                                        <p:cTn id="42" dur="2000"/>
                                        <p:tgtEl>
                                          <p:spTgt spid="4167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416771">
                                            <p:txEl>
                                              <p:pRg st="8" end="8"/>
                                            </p:txEl>
                                          </p:spTgt>
                                        </p:tgtEl>
                                        <p:attrNameLst>
                                          <p:attrName>style.visibility</p:attrName>
                                        </p:attrNameLst>
                                      </p:cBhvr>
                                      <p:to>
                                        <p:strVal val="visible"/>
                                      </p:to>
                                    </p:set>
                                    <p:animEffect transition="in" filter="diamond(in)">
                                      <p:cBhvr>
                                        <p:cTn id="47" dur="2000"/>
                                        <p:tgtEl>
                                          <p:spTgt spid="41677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nodeType="clickEffect">
                                  <p:stCondLst>
                                    <p:cond delay="0"/>
                                  </p:stCondLst>
                                  <p:childTnLst>
                                    <p:set>
                                      <p:cBhvr>
                                        <p:cTn id="51" dur="1" fill="hold">
                                          <p:stCondLst>
                                            <p:cond delay="0"/>
                                          </p:stCondLst>
                                        </p:cTn>
                                        <p:tgtEl>
                                          <p:spTgt spid="416771">
                                            <p:txEl>
                                              <p:pRg st="9" end="9"/>
                                            </p:txEl>
                                          </p:spTgt>
                                        </p:tgtEl>
                                        <p:attrNameLst>
                                          <p:attrName>style.visibility</p:attrName>
                                        </p:attrNameLst>
                                      </p:cBhvr>
                                      <p:to>
                                        <p:strVal val="visible"/>
                                      </p:to>
                                    </p:set>
                                    <p:animEffect transition="in" filter="diamond(in)">
                                      <p:cBhvr>
                                        <p:cTn id="52" dur="2000"/>
                                        <p:tgtEl>
                                          <p:spTgt spid="416771">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nodeType="clickEffect">
                                  <p:stCondLst>
                                    <p:cond delay="0"/>
                                  </p:stCondLst>
                                  <p:childTnLst>
                                    <p:set>
                                      <p:cBhvr>
                                        <p:cTn id="56" dur="1" fill="hold">
                                          <p:stCondLst>
                                            <p:cond delay="0"/>
                                          </p:stCondLst>
                                        </p:cTn>
                                        <p:tgtEl>
                                          <p:spTgt spid="416771">
                                            <p:txEl>
                                              <p:pRg st="10" end="10"/>
                                            </p:txEl>
                                          </p:spTgt>
                                        </p:tgtEl>
                                        <p:attrNameLst>
                                          <p:attrName>style.visibility</p:attrName>
                                        </p:attrNameLst>
                                      </p:cBhvr>
                                      <p:to>
                                        <p:strVal val="visible"/>
                                      </p:to>
                                    </p:set>
                                    <p:animEffect transition="in" filter="diamond(in)">
                                      <p:cBhvr>
                                        <p:cTn id="57" dur="2000"/>
                                        <p:tgtEl>
                                          <p:spTgt spid="416771">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nodeType="clickEffect">
                                  <p:stCondLst>
                                    <p:cond delay="0"/>
                                  </p:stCondLst>
                                  <p:childTnLst>
                                    <p:set>
                                      <p:cBhvr>
                                        <p:cTn id="61" dur="1" fill="hold">
                                          <p:stCondLst>
                                            <p:cond delay="0"/>
                                          </p:stCondLst>
                                        </p:cTn>
                                        <p:tgtEl>
                                          <p:spTgt spid="416771">
                                            <p:txEl>
                                              <p:pRg st="11" end="11"/>
                                            </p:txEl>
                                          </p:spTgt>
                                        </p:tgtEl>
                                        <p:attrNameLst>
                                          <p:attrName>style.visibility</p:attrName>
                                        </p:attrNameLst>
                                      </p:cBhvr>
                                      <p:to>
                                        <p:strVal val="visible"/>
                                      </p:to>
                                    </p:set>
                                    <p:animEffect transition="in" filter="diamond(in)">
                                      <p:cBhvr>
                                        <p:cTn id="62" dur="2000"/>
                                        <p:tgtEl>
                                          <p:spTgt spid="416771">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nodeType="clickEffect">
                                  <p:stCondLst>
                                    <p:cond delay="0"/>
                                  </p:stCondLst>
                                  <p:childTnLst>
                                    <p:set>
                                      <p:cBhvr>
                                        <p:cTn id="66" dur="1" fill="hold">
                                          <p:stCondLst>
                                            <p:cond delay="0"/>
                                          </p:stCondLst>
                                        </p:cTn>
                                        <p:tgtEl>
                                          <p:spTgt spid="416771">
                                            <p:txEl>
                                              <p:pRg st="12" end="12"/>
                                            </p:txEl>
                                          </p:spTgt>
                                        </p:tgtEl>
                                        <p:attrNameLst>
                                          <p:attrName>style.visibility</p:attrName>
                                        </p:attrNameLst>
                                      </p:cBhvr>
                                      <p:to>
                                        <p:strVal val="visible"/>
                                      </p:to>
                                    </p:set>
                                    <p:animEffect transition="in" filter="diamond(in)">
                                      <p:cBhvr>
                                        <p:cTn id="67" dur="2000"/>
                                        <p:tgtEl>
                                          <p:spTgt spid="4167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AutoShape 2"/>
          <p:cNvSpPr>
            <a:spLocks noGrp="1" noChangeArrowheads="1"/>
          </p:cNvSpPr>
          <p:nvPr>
            <p:ph type="title"/>
          </p:nvPr>
        </p:nvSpPr>
        <p:spPr/>
        <p:txBody>
          <a:bodyPr>
            <a:normAutofit/>
          </a:bodyPr>
          <a:lstStyle/>
          <a:p>
            <a:pPr algn="ctr" eaLnBrk="1" fontAlgn="auto" hangingPunct="1">
              <a:spcAft>
                <a:spcPts val="0"/>
              </a:spcAft>
              <a:defRPr/>
            </a:pPr>
            <a:r>
              <a:rPr lang="he-IL" dirty="0">
                <a:cs typeface="+mj-cs"/>
              </a:rPr>
              <a:t>סוגי נכסים </a:t>
            </a:r>
            <a:r>
              <a:rPr lang="he-IL" dirty="0" smtClean="0">
                <a:cs typeface="+mj-cs"/>
              </a:rPr>
              <a:t>פיננסיים וניירות </a:t>
            </a:r>
            <a:r>
              <a:rPr lang="he-IL" dirty="0">
                <a:cs typeface="+mj-cs"/>
              </a:rPr>
              <a:t>ערך </a:t>
            </a:r>
            <a:r>
              <a:rPr lang="he-IL" dirty="0" smtClean="0">
                <a:cs typeface="+mj-cs"/>
              </a:rPr>
              <a:t>המשך</a:t>
            </a:r>
            <a:endParaRPr lang="en-US" dirty="0">
              <a:cs typeface="+mj-cs"/>
            </a:endParaRPr>
          </a:p>
        </p:txBody>
      </p:sp>
      <p:sp>
        <p:nvSpPr>
          <p:cNvPr id="417795" name="Rectangle 3"/>
          <p:cNvSpPr>
            <a:spLocks noGrp="1" noChangeArrowheads="1"/>
          </p:cNvSpPr>
          <p:nvPr>
            <p:ph idx="1"/>
          </p:nvPr>
        </p:nvSpPr>
        <p:spPr>
          <a:xfrm>
            <a:off x="827088" y="1449388"/>
            <a:ext cx="7693025" cy="5219700"/>
          </a:xfrm>
        </p:spPr>
        <p:txBody>
          <a:bodyPr/>
          <a:lstStyle/>
          <a:p>
            <a:pPr eaLnBrk="1" hangingPunct="1">
              <a:lnSpc>
                <a:spcPct val="90000"/>
              </a:lnSpc>
            </a:pPr>
            <a:r>
              <a:rPr lang="he-IL" altLang="he-IL" sz="2400" smtClean="0">
                <a:cs typeface="Aharoni" pitchFamily="2" charset="-79"/>
              </a:rPr>
              <a:t>מניות – </a:t>
            </a:r>
          </a:p>
          <a:p>
            <a:pPr lvl="1" eaLnBrk="1" hangingPunct="1">
              <a:lnSpc>
                <a:spcPct val="90000"/>
              </a:lnSpc>
            </a:pPr>
            <a:r>
              <a:rPr lang="he-IL" altLang="he-IL" sz="2000" smtClean="0">
                <a:cs typeface="Aharoni" pitchFamily="2" charset="-79"/>
              </a:rPr>
              <a:t>נייר המקנה למחזיק בו חלק מחברה ציבורית או פרטית.</a:t>
            </a:r>
          </a:p>
          <a:p>
            <a:pPr eaLnBrk="1" hangingPunct="1">
              <a:lnSpc>
                <a:spcPct val="90000"/>
              </a:lnSpc>
            </a:pPr>
            <a:r>
              <a:rPr lang="he-IL" altLang="he-IL" sz="2400" smtClean="0">
                <a:cs typeface="Aharoni" pitchFamily="2" charset="-79"/>
              </a:rPr>
              <a:t>כתב אופציה:</a:t>
            </a:r>
          </a:p>
          <a:p>
            <a:pPr lvl="1" eaLnBrk="1" hangingPunct="1">
              <a:lnSpc>
                <a:spcPct val="110000"/>
              </a:lnSpc>
            </a:pPr>
            <a:r>
              <a:rPr lang="he-IL" altLang="he-IL" sz="2000" smtClean="0">
                <a:cs typeface="Aharoni" pitchFamily="2" charset="-79"/>
              </a:rPr>
              <a:t>מקנה למחזיק זכות להמירו למניה ב"מחיר מימוש" שנקבע מראש בתשקיף.</a:t>
            </a:r>
          </a:p>
          <a:p>
            <a:pPr lvl="1" eaLnBrk="1" hangingPunct="1">
              <a:lnSpc>
                <a:spcPct val="110000"/>
              </a:lnSpc>
            </a:pPr>
            <a:r>
              <a:rPr lang="he-IL" altLang="he-IL" sz="2000" smtClean="0">
                <a:cs typeface="Aharoni" pitchFamily="2" charset="-79"/>
              </a:rPr>
              <a:t>לכל אופציה אורך חיים מוגבל.</a:t>
            </a:r>
          </a:p>
          <a:p>
            <a:pPr lvl="1" eaLnBrk="1" hangingPunct="1">
              <a:lnSpc>
                <a:spcPct val="110000"/>
              </a:lnSpc>
            </a:pPr>
            <a:r>
              <a:rPr lang="he-IL" altLang="he-IL" sz="2000" smtClean="0">
                <a:cs typeface="Aharoni" pitchFamily="2" charset="-79"/>
              </a:rPr>
              <a:t>בעל האופציה רשאי לממש את זכותו במהלך חיי כתב האופציה. בתום "חיי" האופציה, פוקע תוקפה.</a:t>
            </a:r>
          </a:p>
          <a:p>
            <a:pPr lvl="1" eaLnBrk="1" hangingPunct="1">
              <a:lnSpc>
                <a:spcPct val="110000"/>
              </a:lnSpc>
            </a:pPr>
            <a:r>
              <a:rPr lang="he-IL" altLang="he-IL" sz="2000" smtClean="0">
                <a:cs typeface="Aharoni" pitchFamily="2" charset="-79"/>
              </a:rPr>
              <a:t>אם מחיר המימוש גבוה ממחיר המניה בשוק- לא כדאי להמיר למניה.</a:t>
            </a:r>
          </a:p>
          <a:p>
            <a:pPr lvl="1" eaLnBrk="1" hangingPunct="1">
              <a:lnSpc>
                <a:spcPct val="110000"/>
              </a:lnSpc>
            </a:pPr>
            <a:r>
              <a:rPr lang="he-IL" altLang="he-IL" sz="2000" smtClean="0">
                <a:cs typeface="Aharoni" pitchFamily="2" charset="-79"/>
              </a:rPr>
              <a:t>אם מחיר המימוש נמוך ממחיר המניה בשוק- כדאי להמיר למניה.</a:t>
            </a:r>
          </a:p>
          <a:p>
            <a:pPr eaLnBrk="1" hangingPunct="1">
              <a:lnSpc>
                <a:spcPct val="110000"/>
              </a:lnSpc>
            </a:pPr>
            <a:r>
              <a:rPr lang="he-IL" altLang="he-IL" sz="2400" smtClean="0">
                <a:cs typeface="Aharoni" pitchFamily="2" charset="-79"/>
              </a:rPr>
              <a:t>נכסים נגזרים אחרים, כגון חוזים עתידיים או חוזי החלף.</a:t>
            </a:r>
          </a:p>
          <a:p>
            <a:pPr eaLnBrk="1" hangingPunct="1">
              <a:lnSpc>
                <a:spcPct val="110000"/>
              </a:lnSpc>
            </a:pPr>
            <a:r>
              <a:rPr lang="he-IL" altLang="he-IL" sz="2400" smtClean="0">
                <a:cs typeface="Aharoni" pitchFamily="2" charset="-79"/>
              </a:rPr>
              <a:t>תעודות סל - </a:t>
            </a:r>
            <a:r>
              <a:rPr lang="he-IL" altLang="he-IL" sz="2400" b="1" smtClean="0">
                <a:cs typeface="Aharoni" pitchFamily="2" charset="-79"/>
              </a:rPr>
              <a:t>אג"ח סחיר, ללא הצמדה וללא ריבית, המיר  לסל מניות של מדד מסוים, בניכוי עמלות שונות</a:t>
            </a:r>
            <a:r>
              <a:rPr lang="he-IL" altLang="he-IL" sz="2400" smtClean="0">
                <a:cs typeface="Aharoni" pitchFamily="2" charset="-79"/>
              </a:rPr>
              <a:t>.</a:t>
            </a:r>
          </a:p>
        </p:txBody>
      </p:sp>
      <p:sp>
        <p:nvSpPr>
          <p:cNvPr id="4" name="מציין מיקום של מספר שקופית 3"/>
          <p:cNvSpPr>
            <a:spLocks noGrp="1"/>
          </p:cNvSpPr>
          <p:nvPr>
            <p:ph type="sldNum" sz="quarter" idx="12"/>
          </p:nvPr>
        </p:nvSpPr>
        <p:spPr/>
        <p:txBody>
          <a:bodyPr/>
          <a:lstStyle/>
          <a:p>
            <a:pPr>
              <a:defRPr/>
            </a:pPr>
            <a:fld id="{A15DA36B-3B6B-4169-8667-18578CAB9D89}" type="slidenum">
              <a:rPr lang="he-IL"/>
              <a:pPr>
                <a:defRPr/>
              </a:pPr>
              <a:t>325</a:t>
            </a:fld>
            <a:endParaRPr lang="en-US"/>
          </a:p>
        </p:txBody>
      </p:sp>
    </p:spTree>
    <p:extLst>
      <p:ext uri="{BB962C8B-B14F-4D97-AF65-F5344CB8AC3E}">
        <p14:creationId xmlns:p14="http://schemas.microsoft.com/office/powerpoint/2010/main" val="945018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Effect transition="in" filter="diamond(in)">
                                      <p:cBhvr>
                                        <p:cTn id="7" dur="2000"/>
                                        <p:tgtEl>
                                          <p:spTgt spid="417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17795">
                                            <p:txEl>
                                              <p:pRg st="1" end="1"/>
                                            </p:txEl>
                                          </p:spTgt>
                                        </p:tgtEl>
                                        <p:attrNameLst>
                                          <p:attrName>style.visibility</p:attrName>
                                        </p:attrNameLst>
                                      </p:cBhvr>
                                      <p:to>
                                        <p:strVal val="visible"/>
                                      </p:to>
                                    </p:set>
                                    <p:animEffect transition="in" filter="diamond(in)">
                                      <p:cBhvr>
                                        <p:cTn id="12" dur="2000"/>
                                        <p:tgtEl>
                                          <p:spTgt spid="417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17795">
                                            <p:txEl>
                                              <p:pRg st="2" end="2"/>
                                            </p:txEl>
                                          </p:spTgt>
                                        </p:tgtEl>
                                        <p:attrNameLst>
                                          <p:attrName>style.visibility</p:attrName>
                                        </p:attrNameLst>
                                      </p:cBhvr>
                                      <p:to>
                                        <p:strVal val="visible"/>
                                      </p:to>
                                    </p:set>
                                    <p:animEffect transition="in" filter="diamond(in)">
                                      <p:cBhvr>
                                        <p:cTn id="17" dur="2000"/>
                                        <p:tgtEl>
                                          <p:spTgt spid="417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417795">
                                            <p:txEl>
                                              <p:pRg st="3" end="3"/>
                                            </p:txEl>
                                          </p:spTgt>
                                        </p:tgtEl>
                                        <p:attrNameLst>
                                          <p:attrName>style.visibility</p:attrName>
                                        </p:attrNameLst>
                                      </p:cBhvr>
                                      <p:to>
                                        <p:strVal val="visible"/>
                                      </p:to>
                                    </p:set>
                                    <p:anim calcmode="lin" valueType="num">
                                      <p:cBhvr additive="base">
                                        <p:cTn id="22" dur="500" fill="hold"/>
                                        <p:tgtEl>
                                          <p:spTgt spid="41779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17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17795">
                                            <p:txEl>
                                              <p:pRg st="4" end="4"/>
                                            </p:txEl>
                                          </p:spTgt>
                                        </p:tgtEl>
                                        <p:attrNameLst>
                                          <p:attrName>style.visibility</p:attrName>
                                        </p:attrNameLst>
                                      </p:cBhvr>
                                      <p:to>
                                        <p:strVal val="visible"/>
                                      </p:to>
                                    </p:set>
                                    <p:anim calcmode="lin" valueType="num">
                                      <p:cBhvr additive="base">
                                        <p:cTn id="28" dur="500" fill="hold"/>
                                        <p:tgtEl>
                                          <p:spTgt spid="41779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17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17795">
                                            <p:txEl>
                                              <p:pRg st="5" end="5"/>
                                            </p:txEl>
                                          </p:spTgt>
                                        </p:tgtEl>
                                        <p:attrNameLst>
                                          <p:attrName>style.visibility</p:attrName>
                                        </p:attrNameLst>
                                      </p:cBhvr>
                                      <p:to>
                                        <p:strVal val="visible"/>
                                      </p:to>
                                    </p:set>
                                    <p:anim calcmode="lin" valueType="num">
                                      <p:cBhvr additive="base">
                                        <p:cTn id="34" dur="500" fill="hold"/>
                                        <p:tgtEl>
                                          <p:spTgt spid="41779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17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417795">
                                            <p:txEl>
                                              <p:pRg st="6" end="6"/>
                                            </p:txEl>
                                          </p:spTgt>
                                        </p:tgtEl>
                                        <p:attrNameLst>
                                          <p:attrName>style.visibility</p:attrName>
                                        </p:attrNameLst>
                                      </p:cBhvr>
                                      <p:to>
                                        <p:strVal val="visible"/>
                                      </p:to>
                                    </p:set>
                                    <p:anim calcmode="lin" valueType="num">
                                      <p:cBhvr additive="base">
                                        <p:cTn id="40" dur="500" fill="hold"/>
                                        <p:tgtEl>
                                          <p:spTgt spid="417795">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17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417795">
                                            <p:txEl>
                                              <p:pRg st="7" end="7"/>
                                            </p:txEl>
                                          </p:spTgt>
                                        </p:tgtEl>
                                        <p:attrNameLst>
                                          <p:attrName>style.visibility</p:attrName>
                                        </p:attrNameLst>
                                      </p:cBhvr>
                                      <p:to>
                                        <p:strVal val="visible"/>
                                      </p:to>
                                    </p:set>
                                    <p:anim calcmode="lin" valueType="num">
                                      <p:cBhvr additive="base">
                                        <p:cTn id="46" dur="500" fill="hold"/>
                                        <p:tgtEl>
                                          <p:spTgt spid="417795">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177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417795">
                                            <p:txEl>
                                              <p:pRg st="8" end="8"/>
                                            </p:txEl>
                                          </p:spTgt>
                                        </p:tgtEl>
                                        <p:attrNameLst>
                                          <p:attrName>style.visibility</p:attrName>
                                        </p:attrNameLst>
                                      </p:cBhvr>
                                      <p:to>
                                        <p:strVal val="visible"/>
                                      </p:to>
                                    </p:set>
                                    <p:anim calcmode="lin" valueType="num">
                                      <p:cBhvr additive="base">
                                        <p:cTn id="52" dur="500" fill="hold"/>
                                        <p:tgtEl>
                                          <p:spTgt spid="417795">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177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417795">
                                            <p:txEl>
                                              <p:pRg st="9" end="9"/>
                                            </p:txEl>
                                          </p:spTgt>
                                        </p:tgtEl>
                                        <p:attrNameLst>
                                          <p:attrName>style.visibility</p:attrName>
                                        </p:attrNameLst>
                                      </p:cBhvr>
                                      <p:to>
                                        <p:strVal val="visible"/>
                                      </p:to>
                                    </p:set>
                                    <p:anim calcmode="lin" valueType="num">
                                      <p:cBhvr additive="base">
                                        <p:cTn id="58" dur="500" fill="hold"/>
                                        <p:tgtEl>
                                          <p:spTgt spid="417795">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1779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AutoShape 2"/>
          <p:cNvSpPr>
            <a:spLocks noGrp="1" noChangeArrowheads="1"/>
          </p:cNvSpPr>
          <p:nvPr>
            <p:ph type="title"/>
          </p:nvPr>
        </p:nvSpPr>
        <p:spPr/>
        <p:txBody>
          <a:bodyPr/>
          <a:lstStyle/>
          <a:p>
            <a:pPr algn="ctr" eaLnBrk="1" fontAlgn="auto" hangingPunct="1">
              <a:spcAft>
                <a:spcPts val="0"/>
              </a:spcAft>
              <a:defRPr/>
            </a:pPr>
            <a:r>
              <a:rPr lang="he-IL" dirty="0">
                <a:cs typeface="+mj-cs"/>
              </a:rPr>
              <a:t>שוק ההון </a:t>
            </a:r>
            <a:r>
              <a:rPr lang="he-IL" dirty="0" smtClean="0">
                <a:cs typeface="+mj-cs"/>
              </a:rPr>
              <a:t>המשך</a:t>
            </a:r>
            <a:endParaRPr lang="en-US" dirty="0">
              <a:cs typeface="+mj-cs"/>
            </a:endParaRPr>
          </a:p>
        </p:txBody>
      </p:sp>
      <p:sp>
        <p:nvSpPr>
          <p:cNvPr id="331779" name="Rectangle 3"/>
          <p:cNvSpPr>
            <a:spLocks noGrp="1" noChangeArrowheads="1"/>
          </p:cNvSpPr>
          <p:nvPr>
            <p:ph idx="1"/>
          </p:nvPr>
        </p:nvSpPr>
        <p:spPr/>
        <p:txBody>
          <a:bodyPr/>
          <a:lstStyle/>
          <a:p>
            <a:pPr lvl="1" eaLnBrk="1" hangingPunct="1"/>
            <a:r>
              <a:rPr lang="he-IL" altLang="he-IL" smtClean="0">
                <a:cs typeface="Aharoni" pitchFamily="2" charset="-79"/>
              </a:rPr>
              <a:t>הבעיות בעולם של תיווך ישיר:</a:t>
            </a:r>
          </a:p>
          <a:p>
            <a:pPr lvl="2" eaLnBrk="1" hangingPunct="1"/>
            <a:r>
              <a:rPr lang="en-US" altLang="he-IL" smtClean="0">
                <a:cs typeface="Arial" charset="0"/>
              </a:rPr>
              <a:t>Monitoring</a:t>
            </a:r>
            <a:r>
              <a:rPr lang="he-IL" altLang="he-IL" smtClean="0">
                <a:cs typeface="Aharoni" pitchFamily="2" charset="-79"/>
              </a:rPr>
              <a:t> – היכולת של משקי הבית לעקוב אחר ביצועי הפירמות היא מוגבלת.</a:t>
            </a:r>
          </a:p>
          <a:p>
            <a:pPr lvl="2" eaLnBrk="1" hangingPunct="1"/>
            <a:r>
              <a:rPr lang="he-IL" altLang="he-IL" smtClean="0">
                <a:cs typeface="Aharoni" pitchFamily="2" charset="-79"/>
              </a:rPr>
              <a:t>שוני בטעמים – טווח ארוך לעומת טווח קצר, סוגי הצמדה וכיו"ב.</a:t>
            </a:r>
          </a:p>
          <a:p>
            <a:pPr lvl="2" eaLnBrk="1" hangingPunct="1"/>
            <a:r>
              <a:rPr lang="he-IL" altLang="he-IL" smtClean="0">
                <a:cs typeface="Aharoni" pitchFamily="2" charset="-79"/>
              </a:rPr>
              <a:t>עלויות גבוהות בשל איתור וארגון.</a:t>
            </a:r>
          </a:p>
          <a:p>
            <a:pPr lvl="1" eaLnBrk="1" hangingPunct="1"/>
            <a:r>
              <a:rPr lang="he-IL" altLang="he-IL" smtClean="0">
                <a:cs typeface="Aharoni" pitchFamily="2" charset="-79"/>
              </a:rPr>
              <a:t>השלב השלישי: כניסת מתווכים פיננסיים לשוק ההון – יצירת קשר בין יחידות החיסכון ליחידות ההשקעה. </a:t>
            </a:r>
          </a:p>
        </p:txBody>
      </p:sp>
      <p:sp>
        <p:nvSpPr>
          <p:cNvPr id="15" name="מציין מיקום של מספר שקופית 3"/>
          <p:cNvSpPr>
            <a:spLocks noGrp="1"/>
          </p:cNvSpPr>
          <p:nvPr>
            <p:ph type="sldNum" sz="quarter" idx="12"/>
          </p:nvPr>
        </p:nvSpPr>
        <p:spPr/>
        <p:txBody>
          <a:bodyPr/>
          <a:lstStyle/>
          <a:p>
            <a:pPr>
              <a:defRPr/>
            </a:pPr>
            <a:fld id="{EEDBA4D1-D657-4B24-A437-D66D0E92B1BC}" type="slidenum">
              <a:rPr lang="he-IL"/>
              <a:pPr>
                <a:defRPr/>
              </a:pPr>
              <a:t>326</a:t>
            </a:fld>
            <a:endParaRPr lang="en-US"/>
          </a:p>
        </p:txBody>
      </p:sp>
      <p:grpSp>
        <p:nvGrpSpPr>
          <p:cNvPr id="2" name="קבוצה 1"/>
          <p:cNvGrpSpPr>
            <a:grpSpLocks/>
          </p:cNvGrpSpPr>
          <p:nvPr/>
        </p:nvGrpSpPr>
        <p:grpSpPr bwMode="auto">
          <a:xfrm>
            <a:off x="792163" y="4581525"/>
            <a:ext cx="7596187" cy="2090738"/>
            <a:chOff x="792163" y="4581525"/>
            <a:chExt cx="7596187" cy="2090738"/>
          </a:xfrm>
        </p:grpSpPr>
        <p:sp>
          <p:nvSpPr>
            <p:cNvPr id="17414" name="Rectangle 4"/>
            <p:cNvSpPr>
              <a:spLocks noChangeArrowheads="1"/>
            </p:cNvSpPr>
            <p:nvPr/>
          </p:nvSpPr>
          <p:spPr bwMode="auto">
            <a:xfrm>
              <a:off x="7019925" y="4868863"/>
              <a:ext cx="1368425" cy="757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a:t>פירמות </a:t>
              </a:r>
            </a:p>
            <a:p>
              <a:pPr algn="ctr" eaLnBrk="1" hangingPunct="1"/>
              <a:r>
                <a:rPr lang="he-IL" altLang="he-IL"/>
                <a:t>(יחידות גירעון)</a:t>
              </a:r>
              <a:endParaRPr lang="en-US" altLang="he-IL"/>
            </a:p>
          </p:txBody>
        </p:sp>
        <p:sp>
          <p:nvSpPr>
            <p:cNvPr id="17415" name="Rectangle 5"/>
            <p:cNvSpPr>
              <a:spLocks noChangeArrowheads="1"/>
            </p:cNvSpPr>
            <p:nvPr/>
          </p:nvSpPr>
          <p:spPr bwMode="auto">
            <a:xfrm>
              <a:off x="792163" y="4868863"/>
              <a:ext cx="1368425" cy="757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a:t>משקי בית </a:t>
              </a:r>
            </a:p>
            <a:p>
              <a:pPr algn="ctr" eaLnBrk="1" hangingPunct="1"/>
              <a:r>
                <a:rPr lang="he-IL" altLang="he-IL"/>
                <a:t>(יחידות חיסכון)</a:t>
              </a:r>
              <a:endParaRPr lang="en-US" altLang="he-IL"/>
            </a:p>
          </p:txBody>
        </p:sp>
        <p:sp>
          <p:nvSpPr>
            <p:cNvPr id="17416" name="Line 6"/>
            <p:cNvSpPr>
              <a:spLocks noChangeShapeType="1"/>
            </p:cNvSpPr>
            <p:nvPr/>
          </p:nvSpPr>
          <p:spPr bwMode="auto">
            <a:xfrm>
              <a:off x="5543550" y="5553075"/>
              <a:ext cx="14049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7417" name="Text Box 7"/>
            <p:cNvSpPr txBox="1">
              <a:spLocks noChangeArrowheads="1"/>
            </p:cNvSpPr>
            <p:nvPr/>
          </p:nvSpPr>
          <p:spPr bwMode="auto">
            <a:xfrm>
              <a:off x="5616575" y="5481638"/>
              <a:ext cx="97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he-IL" altLang="he-IL"/>
                <a:t>מזומן</a:t>
              </a:r>
              <a:endParaRPr lang="en-US" altLang="he-IL"/>
            </a:p>
          </p:txBody>
        </p:sp>
        <p:sp>
          <p:nvSpPr>
            <p:cNvPr id="17418" name="Text Box 8"/>
            <p:cNvSpPr txBox="1">
              <a:spLocks noChangeArrowheads="1"/>
            </p:cNvSpPr>
            <p:nvPr/>
          </p:nvSpPr>
          <p:spPr bwMode="auto">
            <a:xfrm>
              <a:off x="5616575" y="4616450"/>
              <a:ext cx="1330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he-IL" altLang="he-IL"/>
                <a:t>מניות, אג"ח</a:t>
              </a:r>
              <a:endParaRPr lang="en-US" altLang="he-IL"/>
            </a:p>
          </p:txBody>
        </p:sp>
        <p:sp>
          <p:nvSpPr>
            <p:cNvPr id="17419" name="Line 9"/>
            <p:cNvSpPr>
              <a:spLocks noChangeShapeType="1"/>
            </p:cNvSpPr>
            <p:nvPr/>
          </p:nvSpPr>
          <p:spPr bwMode="auto">
            <a:xfrm flipH="1" flipV="1">
              <a:off x="5435600" y="4976813"/>
              <a:ext cx="14747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7420" name="Oval 10"/>
            <p:cNvSpPr>
              <a:spLocks noChangeArrowheads="1"/>
            </p:cNvSpPr>
            <p:nvPr/>
          </p:nvSpPr>
          <p:spPr bwMode="auto">
            <a:xfrm>
              <a:off x="3743325" y="4689475"/>
              <a:ext cx="1584325" cy="10795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a:t>מתווכים פיננסיים</a:t>
              </a:r>
              <a:endParaRPr lang="en-US" altLang="he-IL"/>
            </a:p>
          </p:txBody>
        </p:sp>
        <p:sp>
          <p:nvSpPr>
            <p:cNvPr id="17421" name="Line 12"/>
            <p:cNvSpPr>
              <a:spLocks noChangeShapeType="1"/>
            </p:cNvSpPr>
            <p:nvPr/>
          </p:nvSpPr>
          <p:spPr bwMode="auto">
            <a:xfrm flipH="1" flipV="1">
              <a:off x="2303463" y="5516563"/>
              <a:ext cx="14747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7422" name="Line 13"/>
            <p:cNvSpPr>
              <a:spLocks noChangeShapeType="1"/>
            </p:cNvSpPr>
            <p:nvPr/>
          </p:nvSpPr>
          <p:spPr bwMode="auto">
            <a:xfrm>
              <a:off x="2339975" y="4941888"/>
              <a:ext cx="14049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7423" name="Text Box 14"/>
            <p:cNvSpPr txBox="1">
              <a:spLocks noChangeArrowheads="1"/>
            </p:cNvSpPr>
            <p:nvPr/>
          </p:nvSpPr>
          <p:spPr bwMode="auto">
            <a:xfrm>
              <a:off x="2051050" y="4581525"/>
              <a:ext cx="1330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he-IL" altLang="he-IL"/>
                <a:t>מזומן</a:t>
              </a:r>
              <a:endParaRPr lang="en-US" altLang="he-IL"/>
            </a:p>
          </p:txBody>
        </p:sp>
        <p:sp>
          <p:nvSpPr>
            <p:cNvPr id="17424" name="Text Box 15"/>
            <p:cNvSpPr txBox="1">
              <a:spLocks noChangeArrowheads="1"/>
            </p:cNvSpPr>
            <p:nvPr/>
          </p:nvSpPr>
          <p:spPr bwMode="auto">
            <a:xfrm>
              <a:off x="1908175" y="5481638"/>
              <a:ext cx="19796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he-IL" altLang="he-IL"/>
                <a:t>פיקדונות, חסכונות, פוליסות ביטוח,  ניירות ערך,    תעודות השתתפות</a:t>
              </a:r>
              <a:endParaRPr lang="en-US" altLang="he-IL"/>
            </a:p>
          </p:txBody>
        </p:sp>
      </p:grpSp>
    </p:spTree>
    <p:extLst>
      <p:ext uri="{BB962C8B-B14F-4D97-AF65-F5344CB8AC3E}">
        <p14:creationId xmlns:p14="http://schemas.microsoft.com/office/powerpoint/2010/main" val="14333604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diamond(in)">
                                      <p:cBhvr>
                                        <p:cTn id="7" dur="2000"/>
                                        <p:tgtEl>
                                          <p:spTgt spid="331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31779">
                                            <p:txEl>
                                              <p:pRg st="1" end="1"/>
                                            </p:txEl>
                                          </p:spTgt>
                                        </p:tgtEl>
                                        <p:attrNameLst>
                                          <p:attrName>style.visibility</p:attrName>
                                        </p:attrNameLst>
                                      </p:cBhvr>
                                      <p:to>
                                        <p:strVal val="visible"/>
                                      </p:to>
                                    </p:set>
                                    <p:animEffect transition="in" filter="diamond(in)">
                                      <p:cBhvr>
                                        <p:cTn id="12" dur="2000"/>
                                        <p:tgtEl>
                                          <p:spTgt spid="331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31779">
                                            <p:txEl>
                                              <p:pRg st="2" end="2"/>
                                            </p:txEl>
                                          </p:spTgt>
                                        </p:tgtEl>
                                        <p:attrNameLst>
                                          <p:attrName>style.visibility</p:attrName>
                                        </p:attrNameLst>
                                      </p:cBhvr>
                                      <p:to>
                                        <p:strVal val="visible"/>
                                      </p:to>
                                    </p:set>
                                    <p:animEffect transition="in" filter="diamond(in)">
                                      <p:cBhvr>
                                        <p:cTn id="17" dur="2000"/>
                                        <p:tgtEl>
                                          <p:spTgt spid="331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31779">
                                            <p:txEl>
                                              <p:pRg st="3" end="3"/>
                                            </p:txEl>
                                          </p:spTgt>
                                        </p:tgtEl>
                                        <p:attrNameLst>
                                          <p:attrName>style.visibility</p:attrName>
                                        </p:attrNameLst>
                                      </p:cBhvr>
                                      <p:to>
                                        <p:strVal val="visible"/>
                                      </p:to>
                                    </p:set>
                                    <p:animEffect transition="in" filter="diamond(in)">
                                      <p:cBhvr>
                                        <p:cTn id="22" dur="2000"/>
                                        <p:tgtEl>
                                          <p:spTgt spid="3317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31779">
                                            <p:txEl>
                                              <p:pRg st="4" end="4"/>
                                            </p:txEl>
                                          </p:spTgt>
                                        </p:tgtEl>
                                        <p:attrNameLst>
                                          <p:attrName>style.visibility</p:attrName>
                                        </p:attrNameLst>
                                      </p:cBhvr>
                                      <p:to>
                                        <p:strVal val="visible"/>
                                      </p:to>
                                    </p:set>
                                    <p:animEffect transition="in" filter="diamond(in)">
                                      <p:cBhvr>
                                        <p:cTn id="27" dur="2000"/>
                                        <p:tgtEl>
                                          <p:spTgt spid="3317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AutoShape 2"/>
          <p:cNvSpPr>
            <a:spLocks noGrp="1" noChangeArrowheads="1"/>
          </p:cNvSpPr>
          <p:nvPr>
            <p:ph type="title"/>
          </p:nvPr>
        </p:nvSpPr>
        <p:spPr>
          <a:effectLst>
            <a:outerShdw dist="28398" dir="1593903" algn="ctr" rotWithShape="0">
              <a:schemeClr val="bg2"/>
            </a:outerShdw>
          </a:effectLst>
          <a:extLst>
            <a:ext uri="{91240B29-F687-4F45-9708-019B960494DF}">
              <a14:hiddenLine xmlns:a14="http://schemas.microsoft.com/office/drawing/2010/main" w="9525" cap="flat" cmpd="sng">
                <a:solidFill>
                  <a:schemeClr val="tx1"/>
                </a:solidFill>
                <a:prstDash val="solid"/>
                <a:round/>
                <a:headEnd/>
                <a:tailEnd/>
              </a14:hiddenLine>
            </a:ext>
          </a:extLst>
        </p:spPr>
        <p:txBody>
          <a:bodyPr lIns="92075" tIns="46038" rIns="92075" bIns="46038"/>
          <a:lstStyle/>
          <a:p>
            <a:pPr algn="ctr" eaLnBrk="1" fontAlgn="auto" hangingPunct="1">
              <a:spcAft>
                <a:spcPts val="0"/>
              </a:spcAft>
              <a:defRPr/>
            </a:pPr>
            <a:r>
              <a:rPr lang="he-IL">
                <a:cs typeface="+mj-cs"/>
              </a:rPr>
              <a:t>יעוד הבורסה בתל-אביב</a:t>
            </a:r>
            <a:endParaRPr lang="en-US">
              <a:cs typeface="+mj-cs"/>
            </a:endParaRPr>
          </a:p>
        </p:txBody>
      </p:sp>
      <p:sp>
        <p:nvSpPr>
          <p:cNvPr id="5" name="מציין מיקום של מספר שקופית 2"/>
          <p:cNvSpPr>
            <a:spLocks noGrp="1"/>
          </p:cNvSpPr>
          <p:nvPr>
            <p:ph type="sldNum" sz="quarter" idx="12"/>
          </p:nvPr>
        </p:nvSpPr>
        <p:spPr/>
        <p:txBody>
          <a:bodyPr/>
          <a:lstStyle/>
          <a:p>
            <a:pPr>
              <a:defRPr/>
            </a:pPr>
            <a:fld id="{D74D3535-5539-41E5-8E0C-3A94FE942CB8}" type="slidenum">
              <a:rPr lang="he-IL"/>
              <a:pPr>
                <a:defRPr/>
              </a:pPr>
              <a:t>327</a:t>
            </a:fld>
            <a:endParaRPr lang="en-US"/>
          </a:p>
        </p:txBody>
      </p:sp>
      <p:sp>
        <p:nvSpPr>
          <p:cNvPr id="390147" name="Rectangle 3"/>
          <p:cNvSpPr>
            <a:spLocks noGrp="1" noChangeArrowheads="1"/>
          </p:cNvSpPr>
          <p:nvPr>
            <p:ph type="body" idx="4294967295"/>
          </p:nvPr>
        </p:nvSpPr>
        <p:spPr>
          <a:xfrm>
            <a:off x="1031875" y="1524000"/>
            <a:ext cx="8112125" cy="4191000"/>
          </a:xfrm>
        </p:spPr>
        <p:txBody>
          <a:bodyPr>
            <a:normAutofit/>
          </a:bodyPr>
          <a:lstStyle/>
          <a:p>
            <a:pPr marL="666750" indent="-666750" eaLnBrk="1" fontAlgn="auto" hangingPunct="1">
              <a:spcAft>
                <a:spcPts val="0"/>
              </a:spcAft>
              <a:buFont typeface="Wingdings 2"/>
              <a:buChar char=""/>
              <a:defRPr/>
            </a:pPr>
            <a:r>
              <a:rPr lang="he-IL">
                <a:cs typeface="+mn-cs"/>
              </a:rPr>
              <a:t>לאפשר לחברות לגייס כספים, הדרושים לפיתוח וצמיחה.</a:t>
            </a:r>
          </a:p>
          <a:p>
            <a:pPr marL="666750" indent="-666750" eaLnBrk="1" fontAlgn="auto" hangingPunct="1">
              <a:spcAft>
                <a:spcPts val="0"/>
              </a:spcAft>
              <a:buFont typeface="Wingdings 2"/>
              <a:buChar char=""/>
              <a:defRPr/>
            </a:pPr>
            <a:r>
              <a:rPr lang="he-IL">
                <a:cs typeface="+mn-cs"/>
              </a:rPr>
              <a:t>לאפשר לציבור להשקיע במניות (ובניירות ערך אחרים) ולסחור בהן.</a:t>
            </a:r>
          </a:p>
          <a:p>
            <a:pPr marL="666750" indent="-666750" eaLnBrk="1" fontAlgn="auto" hangingPunct="1">
              <a:spcAft>
                <a:spcPts val="0"/>
              </a:spcAft>
              <a:buFont typeface="Wingdings 2"/>
              <a:buChar char=""/>
              <a:defRPr/>
            </a:pPr>
            <a:r>
              <a:rPr lang="he-IL">
                <a:cs typeface="+mn-cs"/>
              </a:rPr>
              <a:t>לאפשר לממשלה לבצע את הפרטת החברות הממשלתיות והבנקים.</a:t>
            </a:r>
          </a:p>
          <a:p>
            <a:pPr marL="666750" indent="-666750" eaLnBrk="1" fontAlgn="auto" hangingPunct="1">
              <a:spcAft>
                <a:spcPts val="0"/>
              </a:spcAft>
              <a:buFont typeface="Wingdings 2"/>
              <a:buChar char=""/>
              <a:defRPr/>
            </a:pPr>
            <a:r>
              <a:rPr lang="he-IL">
                <a:cs typeface="+mn-cs"/>
              </a:rPr>
              <a:t>למשוך משקיעים מחוץ לארץ.</a:t>
            </a:r>
          </a:p>
          <a:p>
            <a:pPr marL="666750" indent="-666750" eaLnBrk="1" fontAlgn="auto" hangingPunct="1">
              <a:spcAft>
                <a:spcPts val="0"/>
              </a:spcAft>
              <a:buFont typeface="Wingdings 2"/>
              <a:buChar char=""/>
              <a:defRPr/>
            </a:pPr>
            <a:r>
              <a:rPr lang="he-IL">
                <a:cs typeface="+mn-cs"/>
              </a:rPr>
              <a:t>להגביר השקיפות של המגזר העסקי.</a:t>
            </a:r>
            <a:endParaRPr lang="en-US">
              <a:cs typeface="+mn-cs"/>
            </a:endParaRPr>
          </a:p>
        </p:txBody>
      </p:sp>
      <p:pic>
        <p:nvPicPr>
          <p:cNvPr id="18437" name="Picture 4" descr="BD0497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3789363"/>
            <a:ext cx="2954337"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263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Effect transition="in" filter="slide(fromBottom)">
                                      <p:cBhvr>
                                        <p:cTn id="7" dur="500"/>
                                        <p:tgtEl>
                                          <p:spTgt spid="390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90147">
                                            <p:txEl>
                                              <p:pRg st="1" end="1"/>
                                            </p:txEl>
                                          </p:spTgt>
                                        </p:tgtEl>
                                        <p:attrNameLst>
                                          <p:attrName>style.visibility</p:attrName>
                                        </p:attrNameLst>
                                      </p:cBhvr>
                                      <p:to>
                                        <p:strVal val="visible"/>
                                      </p:to>
                                    </p:set>
                                    <p:animEffect transition="in" filter="slide(fromBottom)">
                                      <p:cBhvr>
                                        <p:cTn id="12" dur="500"/>
                                        <p:tgtEl>
                                          <p:spTgt spid="390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90147">
                                            <p:txEl>
                                              <p:pRg st="2" end="2"/>
                                            </p:txEl>
                                          </p:spTgt>
                                        </p:tgtEl>
                                        <p:attrNameLst>
                                          <p:attrName>style.visibility</p:attrName>
                                        </p:attrNameLst>
                                      </p:cBhvr>
                                      <p:to>
                                        <p:strVal val="visible"/>
                                      </p:to>
                                    </p:set>
                                    <p:animEffect transition="in" filter="slide(fromBottom)">
                                      <p:cBhvr>
                                        <p:cTn id="17" dur="500"/>
                                        <p:tgtEl>
                                          <p:spTgt spid="390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90147">
                                            <p:txEl>
                                              <p:pRg st="3" end="3"/>
                                            </p:txEl>
                                          </p:spTgt>
                                        </p:tgtEl>
                                        <p:attrNameLst>
                                          <p:attrName>style.visibility</p:attrName>
                                        </p:attrNameLst>
                                      </p:cBhvr>
                                      <p:to>
                                        <p:strVal val="visible"/>
                                      </p:to>
                                    </p:set>
                                    <p:animEffect transition="in" filter="slide(fromBottom)">
                                      <p:cBhvr>
                                        <p:cTn id="22" dur="500"/>
                                        <p:tgtEl>
                                          <p:spTgt spid="390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90147">
                                            <p:txEl>
                                              <p:pRg st="4" end="4"/>
                                            </p:txEl>
                                          </p:spTgt>
                                        </p:tgtEl>
                                        <p:attrNameLst>
                                          <p:attrName>style.visibility</p:attrName>
                                        </p:attrNameLst>
                                      </p:cBhvr>
                                      <p:to>
                                        <p:strVal val="visible"/>
                                      </p:to>
                                    </p:set>
                                    <p:animEffect transition="in" filter="slide(fromBottom)">
                                      <p:cBhvr>
                                        <p:cTn id="27" dur="500"/>
                                        <p:tgtEl>
                                          <p:spTgt spid="390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מציין מיקום של מספר שקופית 1"/>
          <p:cNvSpPr>
            <a:spLocks noGrp="1"/>
          </p:cNvSpPr>
          <p:nvPr>
            <p:ph type="sldNum" sz="quarter" idx="12"/>
          </p:nvPr>
        </p:nvSpPr>
        <p:spPr/>
        <p:txBody>
          <a:bodyPr/>
          <a:lstStyle/>
          <a:p>
            <a:pPr>
              <a:defRPr/>
            </a:pPr>
            <a:fld id="{FE8A2D72-82B6-42A7-BD3C-EDA8DADF0933}" type="slidenum">
              <a:rPr lang="he-IL"/>
              <a:pPr>
                <a:defRPr/>
              </a:pPr>
              <a:t>328</a:t>
            </a:fld>
            <a:endParaRPr lang="en-US"/>
          </a:p>
        </p:txBody>
      </p:sp>
      <p:sp>
        <p:nvSpPr>
          <p:cNvPr id="19459" name="Rectangle 2"/>
          <p:cNvSpPr>
            <a:spLocks noChangeArrowheads="1"/>
          </p:cNvSpPr>
          <p:nvPr/>
        </p:nvSpPr>
        <p:spPr bwMode="auto">
          <a:xfrm>
            <a:off x="211138" y="0"/>
            <a:ext cx="8580437" cy="914400"/>
          </a:xfrm>
          <a:prstGeom prst="rect">
            <a:avLst/>
          </a:prstGeom>
          <a:noFill/>
          <a:ln>
            <a:noFill/>
          </a:ln>
          <a:effectLst>
            <a:outerShdw dist="254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kumimoji="1" lang="he-IL" altLang="he-IL" sz="5400" b="1">
                <a:solidFill>
                  <a:srgbClr val="FF9900"/>
                </a:solidFill>
                <a:latin typeface="Times New Roman" pitchFamily="18" charset="0"/>
                <a:cs typeface="Times New Roman" pitchFamily="18" charset="0"/>
              </a:rPr>
              <a:t>המחזוריות בבורסה</a:t>
            </a:r>
            <a:endParaRPr kumimoji="1" lang="en-US" altLang="he-IL" sz="5400" b="1">
              <a:solidFill>
                <a:srgbClr val="FF9900"/>
              </a:solidFill>
              <a:latin typeface="Times New Roman" pitchFamily="18" charset="0"/>
              <a:cs typeface="Times New Roman" pitchFamily="18" charset="0"/>
            </a:endParaRPr>
          </a:p>
        </p:txBody>
      </p:sp>
      <p:sp>
        <p:nvSpPr>
          <p:cNvPr id="19460" name="Text Box 3"/>
          <p:cNvSpPr txBox="1">
            <a:spLocks noChangeArrowheads="1"/>
          </p:cNvSpPr>
          <p:nvPr/>
        </p:nvSpPr>
        <p:spPr bwMode="auto">
          <a:xfrm>
            <a:off x="647700" y="6165850"/>
            <a:ext cx="8064500" cy="411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lnSpc>
                <a:spcPct val="50000"/>
              </a:lnSpc>
              <a:spcBef>
                <a:spcPct val="50000"/>
              </a:spcBef>
            </a:pPr>
            <a:r>
              <a:rPr kumimoji="1" lang="he-IL" altLang="he-IL" sz="1400" b="1">
                <a:solidFill>
                  <a:srgbClr val="FF6600"/>
                </a:solidFill>
                <a:latin typeface="Arial Unicode MS" pitchFamily="34" charset="-128"/>
                <a:ea typeface="Arial Unicode MS" pitchFamily="34" charset="-128"/>
                <a:cs typeface="Arial Unicode MS" pitchFamily="34" charset="-128"/>
              </a:rPr>
              <a:t>מקור: הבורסה לניירות ערך בתל-אביב, יחידת המחקר</a:t>
            </a:r>
          </a:p>
          <a:p>
            <a:pPr rtl="0">
              <a:lnSpc>
                <a:spcPct val="50000"/>
              </a:lnSpc>
              <a:spcBef>
                <a:spcPct val="50000"/>
              </a:spcBef>
            </a:pPr>
            <a:r>
              <a:rPr kumimoji="1" lang="he-IL" altLang="he-IL" sz="1400" b="1">
                <a:solidFill>
                  <a:srgbClr val="FF6600"/>
                </a:solidFill>
                <a:latin typeface="Arial Unicode MS" pitchFamily="34" charset="-128"/>
                <a:ea typeface="Arial Unicode MS" pitchFamily="34" charset="-128"/>
                <a:cs typeface="Arial Unicode MS" pitchFamily="34" charset="-128"/>
              </a:rPr>
              <a:t>נתון אחרון: 31/8/04</a:t>
            </a:r>
            <a:endParaRPr kumimoji="1" lang="en-US" altLang="he-IL" sz="1400" b="1">
              <a:solidFill>
                <a:srgbClr val="FF6600"/>
              </a:solidFill>
              <a:latin typeface="Arial Unicode MS" pitchFamily="34" charset="-128"/>
              <a:ea typeface="Arial Unicode MS" pitchFamily="34" charset="-128"/>
              <a:cs typeface="Arial Unicode MS" pitchFamily="34" charset="-128"/>
            </a:endParaRPr>
          </a:p>
        </p:txBody>
      </p:sp>
      <p:sp>
        <p:nvSpPr>
          <p:cNvPr id="19461" name="Text Box 4"/>
          <p:cNvSpPr txBox="1">
            <a:spLocks noChangeArrowheads="1"/>
          </p:cNvSpPr>
          <p:nvPr/>
        </p:nvSpPr>
        <p:spPr bwMode="auto">
          <a:xfrm>
            <a:off x="3024188" y="2179638"/>
            <a:ext cx="351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kumimoji="1" lang="he-IL" altLang="he-IL" sz="2400" b="1">
                <a:solidFill>
                  <a:srgbClr val="000000"/>
                </a:solidFill>
              </a:rPr>
              <a:t>נקודות מדד, מחירים קבועים</a:t>
            </a:r>
            <a:endParaRPr kumimoji="1" lang="en-US" altLang="he-IL" sz="2400" b="1">
              <a:solidFill>
                <a:srgbClr val="000000"/>
              </a:solidFill>
            </a:endParaRPr>
          </a:p>
        </p:txBody>
      </p:sp>
      <p:graphicFrame>
        <p:nvGraphicFramePr>
          <p:cNvPr id="19462" name="Object 5"/>
          <p:cNvGraphicFramePr>
            <a:graphicFrameLocks noChangeAspect="1"/>
          </p:cNvGraphicFramePr>
          <p:nvPr/>
        </p:nvGraphicFramePr>
        <p:xfrm>
          <a:off x="280988" y="990600"/>
          <a:ext cx="8582025" cy="4648200"/>
        </p:xfrm>
        <a:graphic>
          <a:graphicData uri="http://schemas.openxmlformats.org/presentationml/2006/ole">
            <mc:AlternateContent xmlns:mc="http://schemas.openxmlformats.org/markup-compatibility/2006">
              <mc:Choice xmlns:v="urn:schemas-microsoft-com:vml" Requires="v">
                <p:oleObj spid="_x0000_s1068" name="Chart" r:id="rId3" imgW="8353663" imgH="4953238" progId="MSGraph.Chart.8">
                  <p:embed/>
                </p:oleObj>
              </mc:Choice>
              <mc:Fallback>
                <p:oleObj name="Chart" r:id="rId3" imgW="8353663" imgH="4953238"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8" y="990600"/>
                        <a:ext cx="8582025" cy="4648200"/>
                      </a:xfrm>
                      <a:prstGeom prst="rect">
                        <a:avLst/>
                      </a:prstGeom>
                      <a:solidFill>
                        <a:srgbClr val="FFFFFF"/>
                      </a:solidFill>
                      <a:ln w="38100" cap="sq">
                        <a:solidFill>
                          <a:srgbClr val="FF9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Line 6"/>
          <p:cNvSpPr>
            <a:spLocks noChangeShapeType="1"/>
          </p:cNvSpPr>
          <p:nvPr/>
        </p:nvSpPr>
        <p:spPr bwMode="auto">
          <a:xfrm flipV="1">
            <a:off x="984250" y="3992563"/>
            <a:ext cx="774700" cy="503237"/>
          </a:xfrm>
          <a:prstGeom prst="line">
            <a:avLst/>
          </a:prstGeom>
          <a:noFill/>
          <a:ln w="76200" cap="sq">
            <a:solidFill>
              <a:srgbClr val="00CC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4" name="Line 7"/>
          <p:cNvSpPr>
            <a:spLocks noChangeShapeType="1"/>
          </p:cNvSpPr>
          <p:nvPr/>
        </p:nvSpPr>
        <p:spPr bwMode="auto">
          <a:xfrm flipV="1">
            <a:off x="2462213" y="3844925"/>
            <a:ext cx="773112" cy="574675"/>
          </a:xfrm>
          <a:prstGeom prst="line">
            <a:avLst/>
          </a:prstGeom>
          <a:noFill/>
          <a:ln w="76200" cap="sq">
            <a:solidFill>
              <a:srgbClr val="00CC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5" name="AutoShape 8"/>
          <p:cNvSpPr>
            <a:spLocks noChangeArrowheads="1"/>
          </p:cNvSpPr>
          <p:nvPr/>
        </p:nvSpPr>
        <p:spPr bwMode="auto">
          <a:xfrm>
            <a:off x="2673350" y="2719388"/>
            <a:ext cx="773113" cy="503237"/>
          </a:xfrm>
          <a:prstGeom prst="wedgeEllipseCallout">
            <a:avLst>
              <a:gd name="adj1" fmla="val 3407"/>
              <a:gd name="adj2" fmla="val 174704"/>
            </a:avLst>
          </a:prstGeom>
          <a:solidFill>
            <a:srgbClr val="FFFFFF"/>
          </a:solidFill>
          <a:ln w="19050" cap="sq">
            <a:solidFill>
              <a:srgbClr val="00CC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kumimoji="1" lang="he-IL" altLang="he-IL" sz="1000">
                <a:solidFill>
                  <a:srgbClr val="000000"/>
                </a:solidFill>
                <a:ea typeface="Arial Unicode MS" pitchFamily="34" charset="-128"/>
                <a:cs typeface="Arial Unicode MS" pitchFamily="34" charset="-128"/>
              </a:rPr>
              <a:t>ייצוב המשק</a:t>
            </a:r>
            <a:endParaRPr kumimoji="1" lang="en-US" altLang="he-IL" sz="1000">
              <a:solidFill>
                <a:srgbClr val="000000"/>
              </a:solidFill>
              <a:ea typeface="Arial Unicode MS" pitchFamily="34" charset="-128"/>
              <a:cs typeface="Arial Unicode MS" pitchFamily="34" charset="-128"/>
            </a:endParaRPr>
          </a:p>
        </p:txBody>
      </p:sp>
      <p:sp>
        <p:nvSpPr>
          <p:cNvPr id="19466" name="Line 9"/>
          <p:cNvSpPr>
            <a:spLocks noChangeShapeType="1"/>
          </p:cNvSpPr>
          <p:nvPr/>
        </p:nvSpPr>
        <p:spPr bwMode="auto">
          <a:xfrm rot="5707854" flipV="1">
            <a:off x="1837532" y="3942556"/>
            <a:ext cx="685800" cy="420687"/>
          </a:xfrm>
          <a:prstGeom prst="line">
            <a:avLst/>
          </a:prstGeom>
          <a:noFill/>
          <a:ln w="762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7" name="AutoShape 10"/>
          <p:cNvSpPr>
            <a:spLocks noChangeArrowheads="1"/>
          </p:cNvSpPr>
          <p:nvPr/>
        </p:nvSpPr>
        <p:spPr bwMode="auto">
          <a:xfrm>
            <a:off x="1195388" y="4572000"/>
            <a:ext cx="1125537" cy="533400"/>
          </a:xfrm>
          <a:prstGeom prst="wedgeRectCallout">
            <a:avLst>
              <a:gd name="adj1" fmla="val 27736"/>
              <a:gd name="adj2" fmla="val -172917"/>
            </a:avLst>
          </a:prstGeom>
          <a:noFill/>
          <a:ln w="1905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Wingdings" pitchFamily="2" charset="2"/>
              <a:buChar char="v"/>
            </a:pPr>
            <a:r>
              <a:rPr kumimoji="1" lang="he-IL" altLang="he-IL" sz="1000">
                <a:solidFill>
                  <a:srgbClr val="000000"/>
                </a:solidFill>
              </a:rPr>
              <a:t>פקיעת הבועה</a:t>
            </a:r>
          </a:p>
          <a:p>
            <a:pPr>
              <a:buFont typeface="Wingdings" pitchFamily="2" charset="2"/>
              <a:buChar char="v"/>
            </a:pPr>
            <a:r>
              <a:rPr kumimoji="1" lang="he-IL" altLang="he-IL" sz="1000">
                <a:solidFill>
                  <a:srgbClr val="000000"/>
                </a:solidFill>
              </a:rPr>
              <a:t>אינפלציה מתגברת</a:t>
            </a:r>
          </a:p>
          <a:p>
            <a:pPr>
              <a:buFont typeface="Wingdings" pitchFamily="2" charset="2"/>
              <a:buChar char="v"/>
            </a:pPr>
            <a:r>
              <a:rPr kumimoji="1" lang="he-IL" altLang="he-IL" sz="1000">
                <a:solidFill>
                  <a:srgbClr val="000000"/>
                </a:solidFill>
              </a:rPr>
              <a:t>מיתון</a:t>
            </a:r>
            <a:endParaRPr kumimoji="1" lang="en-US" altLang="he-IL" sz="1000">
              <a:solidFill>
                <a:srgbClr val="000000"/>
              </a:solidFill>
            </a:endParaRPr>
          </a:p>
        </p:txBody>
      </p:sp>
      <p:sp>
        <p:nvSpPr>
          <p:cNvPr id="19468" name="AutoShape 11"/>
          <p:cNvSpPr>
            <a:spLocks noChangeArrowheads="1"/>
          </p:cNvSpPr>
          <p:nvPr/>
        </p:nvSpPr>
        <p:spPr bwMode="auto">
          <a:xfrm>
            <a:off x="984250" y="2828925"/>
            <a:ext cx="914400" cy="646113"/>
          </a:xfrm>
          <a:prstGeom prst="wedgeEllipseCallout">
            <a:avLst>
              <a:gd name="adj1" fmla="val -162"/>
              <a:gd name="adj2" fmla="val 137713"/>
            </a:avLst>
          </a:prstGeom>
          <a:solidFill>
            <a:srgbClr val="FFFFFF"/>
          </a:solidFill>
          <a:ln w="19050" cap="sq">
            <a:solidFill>
              <a:srgbClr val="00CC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kumimoji="1" lang="he-IL" altLang="he-IL" sz="1000">
                <a:solidFill>
                  <a:srgbClr val="000000"/>
                </a:solidFill>
                <a:ea typeface="Arial Unicode MS" pitchFamily="34" charset="-128"/>
                <a:cs typeface="Arial Unicode MS" pitchFamily="34" charset="-128"/>
              </a:rPr>
              <a:t>שנות </a:t>
            </a:r>
            <a:r>
              <a:rPr kumimoji="1" lang="en-US" altLang="he-IL" sz="1000">
                <a:solidFill>
                  <a:srgbClr val="000000"/>
                </a:solidFill>
                <a:ea typeface="Arial Unicode MS" pitchFamily="34" charset="-128"/>
                <a:cs typeface="Arial Unicode MS" pitchFamily="34" charset="-128"/>
              </a:rPr>
              <a:t/>
            </a:r>
            <a:br>
              <a:rPr kumimoji="1" lang="en-US" altLang="he-IL" sz="1000">
                <a:solidFill>
                  <a:srgbClr val="000000"/>
                </a:solidFill>
                <a:ea typeface="Arial Unicode MS" pitchFamily="34" charset="-128"/>
                <a:cs typeface="Arial Unicode MS" pitchFamily="34" charset="-128"/>
              </a:rPr>
            </a:br>
            <a:r>
              <a:rPr kumimoji="1" lang="he-IL" altLang="he-IL" sz="1000">
                <a:solidFill>
                  <a:srgbClr val="000000"/>
                </a:solidFill>
                <a:ea typeface="Arial Unicode MS" pitchFamily="34" charset="-128"/>
                <a:cs typeface="Arial Unicode MS" pitchFamily="34" charset="-128"/>
              </a:rPr>
              <a:t>ה- 80 העליזות</a:t>
            </a:r>
            <a:endParaRPr kumimoji="1" lang="en-US" altLang="he-IL" sz="1000">
              <a:solidFill>
                <a:srgbClr val="000000"/>
              </a:solidFill>
              <a:ea typeface="Arial Unicode MS" pitchFamily="34" charset="-128"/>
              <a:cs typeface="Arial Unicode MS" pitchFamily="34" charset="-128"/>
            </a:endParaRPr>
          </a:p>
        </p:txBody>
      </p:sp>
      <p:sp>
        <p:nvSpPr>
          <p:cNvPr id="19469" name="Line 12"/>
          <p:cNvSpPr>
            <a:spLocks noChangeShapeType="1"/>
          </p:cNvSpPr>
          <p:nvPr/>
        </p:nvSpPr>
        <p:spPr bwMode="auto">
          <a:xfrm rot="5707854" flipV="1">
            <a:off x="3301206" y="4028282"/>
            <a:ext cx="395287" cy="387350"/>
          </a:xfrm>
          <a:prstGeom prst="line">
            <a:avLst/>
          </a:prstGeom>
          <a:noFill/>
          <a:ln w="762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70" name="AutoShape 13"/>
          <p:cNvSpPr>
            <a:spLocks noChangeArrowheads="1"/>
          </p:cNvSpPr>
          <p:nvPr/>
        </p:nvSpPr>
        <p:spPr bwMode="auto">
          <a:xfrm>
            <a:off x="2954338" y="4665663"/>
            <a:ext cx="492125" cy="287337"/>
          </a:xfrm>
          <a:prstGeom prst="wedgeRectCallout">
            <a:avLst>
              <a:gd name="adj1" fmla="val 62796"/>
              <a:gd name="adj2" fmla="val -225139"/>
            </a:avLst>
          </a:prstGeom>
          <a:noFill/>
          <a:ln w="127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kumimoji="1" lang="he-IL" altLang="he-IL" sz="1100">
                <a:solidFill>
                  <a:srgbClr val="000000"/>
                </a:solidFill>
              </a:rPr>
              <a:t>מ</a:t>
            </a:r>
            <a:r>
              <a:rPr kumimoji="1" lang="he-IL" altLang="he-IL" sz="1000">
                <a:solidFill>
                  <a:srgbClr val="000000"/>
                </a:solidFill>
              </a:rPr>
              <a:t>יתו</a:t>
            </a:r>
            <a:r>
              <a:rPr kumimoji="1" lang="he-IL" altLang="he-IL" sz="1100">
                <a:solidFill>
                  <a:srgbClr val="000000"/>
                </a:solidFill>
              </a:rPr>
              <a:t>ן</a:t>
            </a:r>
            <a:endParaRPr kumimoji="1" lang="en-US" altLang="he-IL" sz="1100">
              <a:solidFill>
                <a:srgbClr val="000000"/>
              </a:solidFill>
            </a:endParaRPr>
          </a:p>
        </p:txBody>
      </p:sp>
      <p:sp>
        <p:nvSpPr>
          <p:cNvPr id="19471" name="Line 14"/>
          <p:cNvSpPr>
            <a:spLocks noChangeShapeType="1"/>
          </p:cNvSpPr>
          <p:nvPr/>
        </p:nvSpPr>
        <p:spPr bwMode="auto">
          <a:xfrm flipV="1">
            <a:off x="3798888" y="2133600"/>
            <a:ext cx="1546225" cy="2209800"/>
          </a:xfrm>
          <a:prstGeom prst="line">
            <a:avLst/>
          </a:prstGeom>
          <a:noFill/>
          <a:ln w="76200" cap="sq">
            <a:solidFill>
              <a:srgbClr val="00CC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72" name="AutoShape 15"/>
          <p:cNvSpPr>
            <a:spLocks noChangeArrowheads="1"/>
          </p:cNvSpPr>
          <p:nvPr/>
        </p:nvSpPr>
        <p:spPr bwMode="auto">
          <a:xfrm>
            <a:off x="4149725" y="1828800"/>
            <a:ext cx="914400" cy="503238"/>
          </a:xfrm>
          <a:prstGeom prst="wedgeEllipseCallout">
            <a:avLst>
              <a:gd name="adj1" fmla="val 10579"/>
              <a:gd name="adj2" fmla="val 174704"/>
            </a:avLst>
          </a:prstGeom>
          <a:solidFill>
            <a:srgbClr val="FFFFFF"/>
          </a:solidFill>
          <a:ln w="19050" cap="sq">
            <a:solidFill>
              <a:srgbClr val="00CC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a:r>
              <a:rPr kumimoji="1" lang="he-IL" altLang="he-IL" sz="1000">
                <a:solidFill>
                  <a:srgbClr val="000000"/>
                </a:solidFill>
                <a:ea typeface="Arial Unicode MS" pitchFamily="34" charset="-128"/>
                <a:cs typeface="Arial Unicode MS" pitchFamily="34" charset="-128"/>
              </a:rPr>
              <a:t>הצמיחה הגדולה</a:t>
            </a:r>
            <a:endParaRPr kumimoji="1" lang="en-US" altLang="he-IL" sz="1000">
              <a:solidFill>
                <a:srgbClr val="000000"/>
              </a:solidFill>
              <a:ea typeface="Arial Unicode MS" pitchFamily="34" charset="-128"/>
              <a:cs typeface="Arial Unicode MS" pitchFamily="34" charset="-128"/>
            </a:endParaRPr>
          </a:p>
        </p:txBody>
      </p:sp>
      <p:sp>
        <p:nvSpPr>
          <p:cNvPr id="19473" name="Line 16"/>
          <p:cNvSpPr>
            <a:spLocks noChangeShapeType="1"/>
          </p:cNvSpPr>
          <p:nvPr/>
        </p:nvSpPr>
        <p:spPr bwMode="auto">
          <a:xfrm rot="-697330">
            <a:off x="5556250" y="2224088"/>
            <a:ext cx="69850" cy="1433512"/>
          </a:xfrm>
          <a:prstGeom prst="line">
            <a:avLst/>
          </a:prstGeom>
          <a:noFill/>
          <a:ln w="762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74" name="AutoShape 17"/>
          <p:cNvSpPr>
            <a:spLocks noChangeArrowheads="1"/>
          </p:cNvSpPr>
          <p:nvPr/>
        </p:nvSpPr>
        <p:spPr bwMode="auto">
          <a:xfrm>
            <a:off x="4430713" y="4343400"/>
            <a:ext cx="985837" cy="574675"/>
          </a:xfrm>
          <a:prstGeom prst="wedgeRectCallout">
            <a:avLst>
              <a:gd name="adj1" fmla="val 70685"/>
              <a:gd name="adj2" fmla="val -295856"/>
            </a:avLst>
          </a:prstGeom>
          <a:noFill/>
          <a:ln w="127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Wingdings" pitchFamily="2" charset="2"/>
              <a:buChar char="v"/>
            </a:pPr>
            <a:r>
              <a:rPr kumimoji="1" lang="he-IL" altLang="he-IL" sz="1000">
                <a:solidFill>
                  <a:srgbClr val="000000"/>
                </a:solidFill>
              </a:rPr>
              <a:t>פקיעת הבועה</a:t>
            </a:r>
          </a:p>
          <a:p>
            <a:pPr>
              <a:buFont typeface="Wingdings" pitchFamily="2" charset="2"/>
              <a:buChar char="v"/>
            </a:pPr>
            <a:r>
              <a:rPr kumimoji="1" lang="he-IL" altLang="he-IL" sz="1000">
                <a:solidFill>
                  <a:srgbClr val="000000"/>
                </a:solidFill>
              </a:rPr>
              <a:t>מיסוי הבורסה</a:t>
            </a:r>
          </a:p>
          <a:p>
            <a:pPr>
              <a:buFont typeface="Wingdings" pitchFamily="2" charset="2"/>
              <a:buChar char="v"/>
            </a:pPr>
            <a:r>
              <a:rPr kumimoji="1" lang="he-IL" altLang="he-IL" sz="1000">
                <a:solidFill>
                  <a:srgbClr val="000000"/>
                </a:solidFill>
              </a:rPr>
              <a:t>תחילת מיתון</a:t>
            </a:r>
            <a:endParaRPr kumimoji="1" lang="en-US" altLang="he-IL" sz="1000">
              <a:solidFill>
                <a:srgbClr val="000000"/>
              </a:solidFill>
            </a:endParaRPr>
          </a:p>
        </p:txBody>
      </p:sp>
      <p:sp>
        <p:nvSpPr>
          <p:cNvPr id="19475" name="Line 18"/>
          <p:cNvSpPr>
            <a:spLocks noChangeShapeType="1"/>
          </p:cNvSpPr>
          <p:nvPr/>
        </p:nvSpPr>
        <p:spPr bwMode="auto">
          <a:xfrm flipV="1">
            <a:off x="5627688" y="3962400"/>
            <a:ext cx="1335087" cy="0"/>
          </a:xfrm>
          <a:prstGeom prst="line">
            <a:avLst/>
          </a:prstGeom>
          <a:noFill/>
          <a:ln w="57150" cap="sq">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76" name="AutoShape 19"/>
          <p:cNvSpPr>
            <a:spLocks noChangeArrowheads="1"/>
          </p:cNvSpPr>
          <p:nvPr/>
        </p:nvSpPr>
        <p:spPr bwMode="auto">
          <a:xfrm>
            <a:off x="5838825" y="4572000"/>
            <a:ext cx="1335088" cy="431800"/>
          </a:xfrm>
          <a:prstGeom prst="wedgeRoundRectCallout">
            <a:avLst>
              <a:gd name="adj1" fmla="val -13597"/>
              <a:gd name="adj2" fmla="val -194116"/>
              <a:gd name="adj3" fmla="val 16667"/>
            </a:avLst>
          </a:prstGeom>
          <a:noFill/>
          <a:ln w="12700" cap="sq">
            <a:solidFill>
              <a:srgbClr val="FFCC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Wingdings" pitchFamily="2" charset="2"/>
              <a:buChar char="v"/>
            </a:pPr>
            <a:r>
              <a:rPr kumimoji="1" lang="he-IL" altLang="he-IL" sz="1000">
                <a:solidFill>
                  <a:srgbClr val="000000"/>
                </a:solidFill>
              </a:rPr>
              <a:t>מיתון</a:t>
            </a:r>
          </a:p>
          <a:p>
            <a:pPr>
              <a:buFont typeface="Wingdings" pitchFamily="2" charset="2"/>
              <a:buChar char="v"/>
            </a:pPr>
            <a:r>
              <a:rPr kumimoji="1" lang="he-IL" altLang="he-IL" sz="1000">
                <a:solidFill>
                  <a:srgbClr val="000000"/>
                </a:solidFill>
              </a:rPr>
              <a:t>הדברת  האינפלציה</a:t>
            </a:r>
            <a:endParaRPr kumimoji="1" lang="en-US" altLang="he-IL" sz="1000">
              <a:solidFill>
                <a:srgbClr val="000000"/>
              </a:solidFill>
            </a:endParaRPr>
          </a:p>
        </p:txBody>
      </p:sp>
      <p:sp>
        <p:nvSpPr>
          <p:cNvPr id="19477" name="Line 20"/>
          <p:cNvSpPr>
            <a:spLocks noChangeShapeType="1"/>
          </p:cNvSpPr>
          <p:nvPr/>
        </p:nvSpPr>
        <p:spPr bwMode="auto">
          <a:xfrm rot="1168950" flipV="1">
            <a:off x="6489700" y="1630363"/>
            <a:ext cx="492125" cy="2163762"/>
          </a:xfrm>
          <a:prstGeom prst="line">
            <a:avLst/>
          </a:prstGeom>
          <a:noFill/>
          <a:ln w="76200" cap="sq">
            <a:solidFill>
              <a:srgbClr val="00CC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78" name="AutoShape 21"/>
          <p:cNvSpPr>
            <a:spLocks noChangeArrowheads="1"/>
          </p:cNvSpPr>
          <p:nvPr/>
        </p:nvSpPr>
        <p:spPr bwMode="auto">
          <a:xfrm>
            <a:off x="6119813" y="1371600"/>
            <a:ext cx="1476375" cy="576263"/>
          </a:xfrm>
          <a:prstGeom prst="wedgeEllipseCallout">
            <a:avLst>
              <a:gd name="adj1" fmla="val -18454"/>
              <a:gd name="adj2" fmla="val 176171"/>
            </a:avLst>
          </a:prstGeom>
          <a:noFill/>
          <a:ln w="12700" cap="sq">
            <a:solidFill>
              <a:srgbClr val="00CC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Wingdings" pitchFamily="2" charset="2"/>
              <a:buChar char="v"/>
            </a:pPr>
            <a:r>
              <a:rPr kumimoji="1" lang="he-IL" altLang="he-IL" sz="1000">
                <a:solidFill>
                  <a:srgbClr val="000000"/>
                </a:solidFill>
                <a:ea typeface="Arial Unicode MS" pitchFamily="34" charset="-128"/>
                <a:cs typeface="Arial Unicode MS" pitchFamily="34" charset="-128"/>
              </a:rPr>
              <a:t>סןף המיתון</a:t>
            </a:r>
          </a:p>
          <a:p>
            <a:pPr>
              <a:buFont typeface="Wingdings" pitchFamily="2" charset="2"/>
              <a:buChar char="v"/>
            </a:pPr>
            <a:r>
              <a:rPr kumimoji="1" lang="he-IL" altLang="he-IL" sz="1000">
                <a:solidFill>
                  <a:srgbClr val="000000"/>
                </a:solidFill>
                <a:ea typeface="Arial Unicode MS" pitchFamily="34" charset="-128"/>
                <a:cs typeface="Arial Unicode MS" pitchFamily="34" charset="-128"/>
              </a:rPr>
              <a:t>נאסד"ק עולה</a:t>
            </a:r>
            <a:endParaRPr kumimoji="1" lang="en-US" altLang="he-IL" sz="1000">
              <a:solidFill>
                <a:srgbClr val="000000"/>
              </a:solidFill>
              <a:ea typeface="Arial Unicode MS" pitchFamily="34" charset="-128"/>
              <a:cs typeface="Arial Unicode MS" pitchFamily="34" charset="-128"/>
            </a:endParaRPr>
          </a:p>
        </p:txBody>
      </p:sp>
      <p:sp>
        <p:nvSpPr>
          <p:cNvPr id="19479" name="Line 22"/>
          <p:cNvSpPr>
            <a:spLocks noChangeShapeType="1"/>
          </p:cNvSpPr>
          <p:nvPr/>
        </p:nvSpPr>
        <p:spPr bwMode="auto">
          <a:xfrm rot="5707854" flipV="1">
            <a:off x="7309644" y="2128044"/>
            <a:ext cx="1066800" cy="773112"/>
          </a:xfrm>
          <a:prstGeom prst="line">
            <a:avLst/>
          </a:prstGeom>
          <a:noFill/>
          <a:ln w="762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80" name="AutoShape 23"/>
          <p:cNvSpPr>
            <a:spLocks noChangeArrowheads="1"/>
          </p:cNvSpPr>
          <p:nvPr/>
        </p:nvSpPr>
        <p:spPr bwMode="auto">
          <a:xfrm>
            <a:off x="7315200" y="3733800"/>
            <a:ext cx="984250" cy="360363"/>
          </a:xfrm>
          <a:prstGeom prst="wedgeRectCallout">
            <a:avLst>
              <a:gd name="adj1" fmla="val -8778"/>
              <a:gd name="adj2" fmla="val -401981"/>
            </a:avLst>
          </a:prstGeom>
          <a:noFill/>
          <a:ln w="127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Wingdings" pitchFamily="2" charset="2"/>
              <a:buChar char="v"/>
            </a:pPr>
            <a:r>
              <a:rPr kumimoji="1" lang="he-IL" altLang="he-IL" sz="1000">
                <a:solidFill>
                  <a:srgbClr val="000000"/>
                </a:solidFill>
              </a:rPr>
              <a:t>נאסד"ק יורד</a:t>
            </a:r>
          </a:p>
          <a:p>
            <a:pPr>
              <a:buFont typeface="Wingdings" pitchFamily="2" charset="2"/>
              <a:buChar char="v"/>
            </a:pPr>
            <a:r>
              <a:rPr kumimoji="1" lang="he-IL" altLang="he-IL" sz="1000">
                <a:solidFill>
                  <a:srgbClr val="000000"/>
                </a:solidFill>
              </a:rPr>
              <a:t>אינתיפאדה</a:t>
            </a:r>
            <a:endParaRPr kumimoji="1" lang="en-US" altLang="he-IL" sz="1000">
              <a:solidFill>
                <a:srgbClr val="000000"/>
              </a:solidFill>
            </a:endParaRPr>
          </a:p>
        </p:txBody>
      </p:sp>
      <p:sp>
        <p:nvSpPr>
          <p:cNvPr id="19481" name="Line 24"/>
          <p:cNvSpPr>
            <a:spLocks noChangeShapeType="1"/>
          </p:cNvSpPr>
          <p:nvPr/>
        </p:nvSpPr>
        <p:spPr bwMode="auto">
          <a:xfrm rot="1168950" flipH="1" flipV="1">
            <a:off x="8229600" y="1600200"/>
            <a:ext cx="158750" cy="1349375"/>
          </a:xfrm>
          <a:prstGeom prst="line">
            <a:avLst/>
          </a:prstGeom>
          <a:noFill/>
          <a:ln w="76200" cap="sq">
            <a:solidFill>
              <a:srgbClr val="00CC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82" name="AutoShape 25"/>
          <p:cNvSpPr>
            <a:spLocks noChangeArrowheads="1"/>
          </p:cNvSpPr>
          <p:nvPr/>
        </p:nvSpPr>
        <p:spPr bwMode="auto">
          <a:xfrm>
            <a:off x="7526338" y="1219200"/>
            <a:ext cx="1125537" cy="274638"/>
          </a:xfrm>
          <a:prstGeom prst="wedgeEllipseCallout">
            <a:avLst>
              <a:gd name="adj1" fmla="val 12759"/>
              <a:gd name="adj2" fmla="val 412426"/>
            </a:avLst>
          </a:prstGeom>
          <a:solidFill>
            <a:srgbClr val="FFFFFF"/>
          </a:solidFill>
          <a:ln w="19050" cap="sq">
            <a:solidFill>
              <a:srgbClr val="00CC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a:r>
              <a:rPr kumimoji="1" lang="he-IL" altLang="he-IL" sz="1000">
                <a:solidFill>
                  <a:srgbClr val="000000"/>
                </a:solidFill>
                <a:ea typeface="Arial Unicode MS" pitchFamily="34" charset="-128"/>
                <a:cs typeface="Arial Unicode MS" pitchFamily="34" charset="-128"/>
              </a:rPr>
              <a:t>התאוששות?</a:t>
            </a:r>
            <a:endParaRPr kumimoji="1" lang="en-US" altLang="he-IL" sz="100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089324128"/>
      </p:ext>
    </p:extLst>
  </p:cSld>
  <p:clrMapOvr>
    <a:masterClrMapping/>
  </p:clrMapOvr>
  <p:transition spd="med">
    <p:random/>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8" name="AutoShape 2"/>
          <p:cNvSpPr>
            <a:spLocks noGrp="1" noChangeArrowheads="1"/>
          </p:cNvSpPr>
          <p:nvPr>
            <p:ph type="title"/>
          </p:nvPr>
        </p:nvSpPr>
        <p:spPr/>
        <p:txBody>
          <a:bodyPr>
            <a:normAutofit fontScale="90000"/>
          </a:bodyPr>
          <a:lstStyle/>
          <a:p>
            <a:pPr algn="ctr" eaLnBrk="1" fontAlgn="auto" hangingPunct="1">
              <a:spcAft>
                <a:spcPts val="0"/>
              </a:spcAft>
              <a:defRPr/>
            </a:pPr>
            <a:r>
              <a:rPr lang="he-IL" dirty="0">
                <a:cs typeface="+mj-cs"/>
              </a:rPr>
              <a:t>קופות גמל</a:t>
            </a:r>
            <a:endParaRPr lang="en-US" dirty="0">
              <a:cs typeface="+mj-cs"/>
            </a:endParaRPr>
          </a:p>
        </p:txBody>
      </p:sp>
      <p:sp>
        <p:nvSpPr>
          <p:cNvPr id="342019" name="Rectangle 3"/>
          <p:cNvSpPr>
            <a:spLocks noGrp="1" noChangeArrowheads="1"/>
          </p:cNvSpPr>
          <p:nvPr>
            <p:ph type="body" sz="half" idx="1"/>
          </p:nvPr>
        </p:nvSpPr>
        <p:spPr>
          <a:xfrm>
            <a:off x="792163" y="1484313"/>
            <a:ext cx="7667625" cy="4752975"/>
          </a:xfrm>
        </p:spPr>
        <p:txBody>
          <a:bodyPr/>
          <a:lstStyle/>
          <a:p>
            <a:pPr marL="533400" indent="-533400" eaLnBrk="1" hangingPunct="1">
              <a:lnSpc>
                <a:spcPct val="80000"/>
              </a:lnSpc>
            </a:pPr>
            <a:r>
              <a:rPr lang="he-IL" altLang="he-IL" smtClean="0">
                <a:cs typeface="Aharoni" pitchFamily="2" charset="-79"/>
              </a:rPr>
              <a:t>מטרות: </a:t>
            </a:r>
          </a:p>
          <a:p>
            <a:pPr marL="914400" lvl="1" indent="-457200" eaLnBrk="1" hangingPunct="1">
              <a:lnSpc>
                <a:spcPct val="80000"/>
              </a:lnSpc>
            </a:pPr>
            <a:r>
              <a:rPr lang="he-IL" altLang="he-IL" smtClean="0">
                <a:cs typeface="Aharoni" pitchFamily="2" charset="-79"/>
              </a:rPr>
              <a:t>יצירת עתודות לתגמולים ופיצויים. </a:t>
            </a:r>
          </a:p>
          <a:p>
            <a:pPr marL="914400" lvl="1" indent="-457200" eaLnBrk="1" hangingPunct="1">
              <a:lnSpc>
                <a:spcPct val="80000"/>
              </a:lnSpc>
            </a:pPr>
            <a:r>
              <a:rPr lang="he-IL" altLang="he-IL" smtClean="0">
                <a:cs typeface="Aharoni" pitchFamily="2" charset="-79"/>
              </a:rPr>
              <a:t>יצירת אפיק השקעה לטווח ארוך.</a:t>
            </a:r>
          </a:p>
          <a:p>
            <a:pPr marL="914400" lvl="1" indent="-457200" eaLnBrk="1" hangingPunct="1">
              <a:lnSpc>
                <a:spcPct val="80000"/>
              </a:lnSpc>
            </a:pPr>
            <a:r>
              <a:rPr lang="he-IL" altLang="he-IL" smtClean="0">
                <a:cs typeface="Aharoni" pitchFamily="2" charset="-79"/>
              </a:rPr>
              <a:t>חסכון עבור לימודים והשתלמויות.</a:t>
            </a:r>
          </a:p>
          <a:p>
            <a:pPr marL="914400" lvl="1" indent="-457200" eaLnBrk="1" hangingPunct="1">
              <a:lnSpc>
                <a:spcPct val="80000"/>
              </a:lnSpc>
            </a:pPr>
            <a:endParaRPr lang="he-IL" altLang="he-IL" smtClean="0">
              <a:cs typeface="Aharoni" pitchFamily="2" charset="-79"/>
            </a:endParaRPr>
          </a:p>
          <a:p>
            <a:pPr marL="533400" indent="-533400" eaLnBrk="1" hangingPunct="1">
              <a:lnSpc>
                <a:spcPct val="80000"/>
              </a:lnSpc>
            </a:pPr>
            <a:r>
              <a:rPr lang="he-IL" altLang="he-IL" smtClean="0">
                <a:cs typeface="Aharoni" pitchFamily="2" charset="-79"/>
              </a:rPr>
              <a:t>סוגים של קופות גמל:</a:t>
            </a:r>
            <a:endParaRPr lang="en-US" altLang="he-IL" smtClean="0">
              <a:cs typeface="Arial" charset="0"/>
            </a:endParaRPr>
          </a:p>
          <a:p>
            <a:pPr marL="914400" lvl="1" indent="-457200" eaLnBrk="1" hangingPunct="1">
              <a:lnSpc>
                <a:spcPct val="80000"/>
              </a:lnSpc>
            </a:pPr>
            <a:r>
              <a:rPr lang="he-IL" altLang="he-IL" smtClean="0">
                <a:cs typeface="Aharoni" pitchFamily="2" charset="-79"/>
              </a:rPr>
              <a:t>קופות גמל לתגמולים – מכוח הסכמי עבודה.</a:t>
            </a:r>
          </a:p>
          <a:p>
            <a:pPr marL="914400" lvl="1" indent="-457200" eaLnBrk="1" hangingPunct="1">
              <a:lnSpc>
                <a:spcPct val="80000"/>
              </a:lnSpc>
            </a:pPr>
            <a:r>
              <a:rPr lang="he-IL" altLang="he-IL" smtClean="0">
                <a:cs typeface="Aharoni" pitchFamily="2" charset="-79"/>
              </a:rPr>
              <a:t>קרנות השתלמות – חסכון ללימודים ולהשתלמות מכוח הסכמי עבודה.</a:t>
            </a:r>
          </a:p>
          <a:p>
            <a:pPr marL="914400" lvl="1" indent="-457200" eaLnBrk="1" hangingPunct="1">
              <a:lnSpc>
                <a:spcPct val="80000"/>
              </a:lnSpc>
            </a:pPr>
            <a:r>
              <a:rPr lang="he-IL" altLang="he-IL" smtClean="0">
                <a:cs typeface="Aharoni" pitchFamily="2" charset="-79"/>
              </a:rPr>
              <a:t>קופות גמל לפיצויים – על פי חוק פיצויים.</a:t>
            </a:r>
          </a:p>
          <a:p>
            <a:pPr marL="914400" lvl="1" indent="-457200" eaLnBrk="1" hangingPunct="1">
              <a:lnSpc>
                <a:spcPct val="80000"/>
              </a:lnSpc>
            </a:pPr>
            <a:endParaRPr lang="he-IL" altLang="he-IL" smtClean="0">
              <a:cs typeface="Aharoni" pitchFamily="2" charset="-79"/>
            </a:endParaRPr>
          </a:p>
        </p:txBody>
      </p:sp>
      <p:sp>
        <p:nvSpPr>
          <p:cNvPr id="4" name="מציין מיקום של מספר שקופית 4"/>
          <p:cNvSpPr>
            <a:spLocks noGrp="1"/>
          </p:cNvSpPr>
          <p:nvPr>
            <p:ph type="sldNum" sz="quarter" idx="10"/>
          </p:nvPr>
        </p:nvSpPr>
        <p:spPr/>
        <p:txBody>
          <a:bodyPr/>
          <a:lstStyle/>
          <a:p>
            <a:pPr>
              <a:defRPr/>
            </a:pPr>
            <a:fld id="{FF6F951E-8289-4429-B2D5-3B0A3F910B50}" type="slidenum">
              <a:rPr lang="he-IL"/>
              <a:pPr>
                <a:defRPr/>
              </a:pPr>
              <a:t>329</a:t>
            </a:fld>
            <a:endParaRPr lang="en-US"/>
          </a:p>
        </p:txBody>
      </p:sp>
    </p:spTree>
    <p:extLst>
      <p:ext uri="{BB962C8B-B14F-4D97-AF65-F5344CB8AC3E}">
        <p14:creationId xmlns:p14="http://schemas.microsoft.com/office/powerpoint/2010/main" val="26377643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20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20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420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20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420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420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4201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420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מסחר בבורסה בסין</a:t>
            </a:r>
            <a:endParaRPr lang="en-US" b="1" dirty="0"/>
          </a:p>
        </p:txBody>
      </p:sp>
      <p:sp>
        <p:nvSpPr>
          <p:cNvPr id="3" name="מציין מיקום תוכן 2"/>
          <p:cNvSpPr>
            <a:spLocks noGrp="1"/>
          </p:cNvSpPr>
          <p:nvPr>
            <p:ph idx="1"/>
          </p:nvPr>
        </p:nvSpPr>
        <p:spPr/>
        <p:txBody>
          <a:bodyPr>
            <a:noAutofit/>
          </a:bodyPr>
          <a:lstStyle/>
          <a:p>
            <a:r>
              <a:rPr lang="he-IL" sz="1400" b="1" dirty="0"/>
              <a:t>כיצד ניתן לסחור בבורסה בסין</a:t>
            </a:r>
            <a:r>
              <a:rPr lang="en-US" sz="1400" b="1" dirty="0"/>
              <a:t>?</a:t>
            </a:r>
          </a:p>
          <a:p>
            <a:r>
              <a:rPr lang="he-IL" sz="1400" dirty="0"/>
              <a:t>סין אמנם ממוקמת במזרח הרחוק אך אין זה מונע מאדם ישראלי לנהל מסחר בבורסה בסין. כיום התהליך הינו פשוט וקל. יש לפנות לבית השקעות מהארץ, בית ההשקעות פונה אל חבר בורסה מהבורסה בסין ומפנה אליו את הבקשה של המשקיע הישראלי. בהתנהלות המסחר בבורסה בסין ניתן לראות באמצעות אתרי אינטרנט שונים. ישנם בתי השקעות שמציעים למשקיע מערכת הבודקת ישירות את תנודות המסחר בבורסה בה </a:t>
            </a:r>
            <a:r>
              <a:rPr lang="he-IL" sz="1400" dirty="0" err="1"/>
              <a:t>מושקוע</a:t>
            </a:r>
            <a:r>
              <a:rPr lang="he-IL" sz="1400" dirty="0"/>
              <a:t> הכסף</a:t>
            </a:r>
            <a:r>
              <a:rPr lang="en-US" sz="1400" dirty="0"/>
              <a:t>.</a:t>
            </a:r>
          </a:p>
          <a:p>
            <a:r>
              <a:rPr lang="he-IL" sz="1400" b="1" dirty="0"/>
              <a:t>מה היא הבורסה המרכזית של סין</a:t>
            </a:r>
            <a:r>
              <a:rPr lang="en-US" sz="1400" b="1" dirty="0"/>
              <a:t>?</a:t>
            </a:r>
          </a:p>
          <a:p>
            <a:r>
              <a:rPr lang="he-IL" sz="1400" dirty="0"/>
              <a:t>המקום המרכזי, והשני בגודלו במזרח הרחוק, והראשון בגודלו בו מתנהל מסחר בבורסה בסין, הינו </a:t>
            </a:r>
            <a:r>
              <a:rPr lang="he-IL" sz="1400" dirty="0" err="1"/>
              <a:t>בשנגחאי</a:t>
            </a:r>
            <a:r>
              <a:rPr lang="he-IL" sz="1400" dirty="0"/>
              <a:t>, אך גם בהונג קונג ישנה בורסה מרכזית לא פחות הממוקמת בין חמש הבורסות הגדולות. בבורסת הונג קונג סוחרים במדד האנג </a:t>
            </a:r>
            <a:r>
              <a:rPr lang="he-IL" sz="1400" dirty="0" err="1"/>
              <a:t>סאנג</a:t>
            </a:r>
            <a:r>
              <a:rPr lang="he-IL" sz="1400" dirty="0"/>
              <a:t>, מדד פופולארי מאוד ומוכר</a:t>
            </a:r>
            <a:r>
              <a:rPr lang="en-US" sz="1400" dirty="0"/>
              <a:t>.</a:t>
            </a:r>
          </a:p>
          <a:p>
            <a:r>
              <a:rPr lang="he-IL" sz="1400" b="1" dirty="0"/>
              <a:t>יתרונות של מסחר בבורסה בסין</a:t>
            </a:r>
            <a:endParaRPr lang="en-US" sz="1400" b="1" dirty="0"/>
          </a:p>
          <a:p>
            <a:r>
              <a:rPr lang="he-IL" sz="1400" dirty="0"/>
              <a:t>כאשר משקיעים במטבע זר, יתכן ששערו מול השקל יעלה, במידה וגם שער המטבע וגם המניה עולים, נרשם רווח כפול למשקיעים. נוסף על כך, ככל שמפזרים את הכסף המושקע במקומות שונים מפחיתים את ההסתברות שכל ההשקעות יחוו הפסדים</a:t>
            </a:r>
            <a:r>
              <a:rPr lang="en-US" sz="1400" dirty="0"/>
              <a:t>. </a:t>
            </a:r>
          </a:p>
          <a:p>
            <a:r>
              <a:rPr lang="he-IL" sz="1400" b="1" dirty="0"/>
              <a:t>חסרונות של מסחר בבורסה בסין</a:t>
            </a:r>
            <a:endParaRPr lang="en-US" sz="1400" b="1" dirty="0"/>
          </a:p>
          <a:p>
            <a:r>
              <a:rPr lang="he-IL" sz="1400" dirty="0"/>
              <a:t>בין ישראל לסין יש הבדל שעות מהותי, בנוסף כאשר בסין קיץ, בישראל חורף, הבדלים אלו עלולים להוות חיסרון בעת מסחר בבורסה בסין, אך אם לוקחים לתשומת הלב את ההבדלים הללו, ניתן לעקוף את החסרונות</a:t>
            </a:r>
            <a:r>
              <a:rPr lang="en-US" sz="1400" dirty="0"/>
              <a:t>. </a:t>
            </a:r>
          </a:p>
        </p:txBody>
      </p:sp>
    </p:spTree>
    <p:extLst>
      <p:ext uri="{BB962C8B-B14F-4D97-AF65-F5344CB8AC3E}">
        <p14:creationId xmlns:p14="http://schemas.microsoft.com/office/powerpoint/2010/main" val="218277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AutoShape 2"/>
          <p:cNvSpPr>
            <a:spLocks noGrp="1" noChangeArrowheads="1"/>
          </p:cNvSpPr>
          <p:nvPr>
            <p:ph type="title"/>
          </p:nvPr>
        </p:nvSpPr>
        <p:spPr/>
        <p:txBody>
          <a:bodyPr>
            <a:normAutofit fontScale="90000"/>
          </a:bodyPr>
          <a:lstStyle/>
          <a:p>
            <a:pPr algn="ctr" eaLnBrk="1" fontAlgn="auto" hangingPunct="1">
              <a:spcAft>
                <a:spcPts val="0"/>
              </a:spcAft>
              <a:defRPr/>
            </a:pPr>
            <a:r>
              <a:rPr lang="he-IL">
                <a:cs typeface="+mj-cs"/>
              </a:rPr>
              <a:t>חברות ביטוח</a:t>
            </a:r>
            <a:endParaRPr lang="en-US">
              <a:cs typeface="+mj-cs"/>
            </a:endParaRPr>
          </a:p>
        </p:txBody>
      </p:sp>
      <p:sp>
        <p:nvSpPr>
          <p:cNvPr id="349187" name="Rectangle 3"/>
          <p:cNvSpPr>
            <a:spLocks noGrp="1" noChangeArrowheads="1"/>
          </p:cNvSpPr>
          <p:nvPr>
            <p:ph type="body" sz="half" idx="1"/>
          </p:nvPr>
        </p:nvSpPr>
        <p:spPr>
          <a:xfrm>
            <a:off x="792163" y="1484313"/>
            <a:ext cx="7667625" cy="5113337"/>
          </a:xfrm>
        </p:spPr>
        <p:txBody>
          <a:bodyPr/>
          <a:lstStyle/>
          <a:p>
            <a:pPr marL="533400" indent="-533400" eaLnBrk="1" hangingPunct="1">
              <a:buFont typeface="Wingdings" pitchFamily="2" charset="2"/>
              <a:buNone/>
            </a:pPr>
            <a:r>
              <a:rPr lang="he-IL" altLang="he-IL" sz="2400" smtClean="0">
                <a:solidFill>
                  <a:srgbClr val="CC0099"/>
                </a:solidFill>
                <a:cs typeface="Aharoni" pitchFamily="2" charset="-79"/>
              </a:rPr>
              <a:t>מופעלות על בסיס אישי ללא חיוב של הסכמי עבודה.</a:t>
            </a:r>
          </a:p>
          <a:p>
            <a:pPr marL="533400" indent="-533400" eaLnBrk="1" hangingPunct="1"/>
            <a:r>
              <a:rPr lang="he-IL" altLang="he-IL" sz="2400" smtClean="0">
                <a:cs typeface="Aharoni" pitchFamily="2" charset="-79"/>
              </a:rPr>
              <a:t>שני סוגי ביטוח עיקריים:</a:t>
            </a:r>
          </a:p>
          <a:p>
            <a:pPr marL="914400" lvl="1" indent="-457200" eaLnBrk="1" hangingPunct="1"/>
            <a:r>
              <a:rPr lang="he-IL" altLang="he-IL" sz="2000" smtClean="0">
                <a:cs typeface="Aharoni" pitchFamily="2" charset="-79"/>
              </a:rPr>
              <a:t>ביטוח אלמנטרי – ביטוח נכסים פיזיים כנגד סיכונים.</a:t>
            </a:r>
          </a:p>
          <a:p>
            <a:pPr marL="914400" lvl="1" indent="-457200" eaLnBrk="1" hangingPunct="1"/>
            <a:r>
              <a:rPr lang="he-IL" altLang="he-IL" sz="2000" smtClean="0">
                <a:cs typeface="Aharoni" pitchFamily="2" charset="-79"/>
              </a:rPr>
              <a:t>ביטוח חיים – ביטוח נגד מקרה מוות, לרבות בריאות, מחלה, תאונה וכיוצא בזה.</a:t>
            </a:r>
          </a:p>
          <a:p>
            <a:pPr marL="1295400" lvl="2" indent="-381000" eaLnBrk="1" hangingPunct="1"/>
            <a:r>
              <a:rPr lang="he-IL" altLang="he-IL" sz="1800" smtClean="0">
                <a:cs typeface="Aharoni" pitchFamily="2" charset="-79"/>
              </a:rPr>
              <a:t>ביטוח סיכון המוות משלב גם רכיב חסכון לטווח ארוך.</a:t>
            </a:r>
          </a:p>
          <a:p>
            <a:pPr marL="533400" indent="-533400" eaLnBrk="1" hangingPunct="1"/>
            <a:r>
              <a:rPr lang="he-IL" altLang="he-IL" sz="2400" smtClean="0">
                <a:cs typeface="Aharoni" pitchFamily="2" charset="-79"/>
              </a:rPr>
              <a:t>מקורות: פרמיות המשולמות על ידי המבוטחים.</a:t>
            </a:r>
          </a:p>
          <a:p>
            <a:pPr marL="533400" indent="-533400" eaLnBrk="1" hangingPunct="1"/>
            <a:r>
              <a:rPr lang="he-IL" altLang="he-IL" sz="2400" smtClean="0">
                <a:cs typeface="Aharoni" pitchFamily="2" charset="-79"/>
              </a:rPr>
              <a:t>השקעה: שוק ההון, ובעיקר אג"ח ממשלתיות.</a:t>
            </a:r>
          </a:p>
          <a:p>
            <a:pPr marL="533400" indent="-533400" eaLnBrk="1" hangingPunct="1"/>
            <a:r>
              <a:rPr lang="he-IL" altLang="he-IL" sz="2400" smtClean="0">
                <a:cs typeface="Aharoni" pitchFamily="2" charset="-79"/>
              </a:rPr>
              <a:t>מבנה ענף: ריכוזי מאד.</a:t>
            </a:r>
          </a:p>
          <a:p>
            <a:pPr marL="533400" indent="-533400" eaLnBrk="1" hangingPunct="1"/>
            <a:r>
              <a:rPr lang="he-IL" altLang="he-IL" sz="2400" smtClean="0">
                <a:cs typeface="Aharoni" pitchFamily="2" charset="-79"/>
              </a:rPr>
              <a:t>בעקבות רפורמת בכר – רכישה של קופות גמל וקרנות נאמנות (האם יכולים להתחרות בבנקים?).</a:t>
            </a:r>
          </a:p>
        </p:txBody>
      </p:sp>
      <p:sp>
        <p:nvSpPr>
          <p:cNvPr id="4" name="מציין מיקום של מספר שקופית 4"/>
          <p:cNvSpPr>
            <a:spLocks noGrp="1"/>
          </p:cNvSpPr>
          <p:nvPr>
            <p:ph type="sldNum" sz="quarter" idx="10"/>
          </p:nvPr>
        </p:nvSpPr>
        <p:spPr/>
        <p:txBody>
          <a:bodyPr/>
          <a:lstStyle/>
          <a:p>
            <a:pPr>
              <a:defRPr/>
            </a:pPr>
            <a:fld id="{299BD251-9041-4BC7-A6B3-342D31B67CF7}" type="slidenum">
              <a:rPr lang="he-IL"/>
              <a:pPr>
                <a:defRPr/>
              </a:pPr>
              <a:t>330</a:t>
            </a:fld>
            <a:endParaRPr lang="en-US"/>
          </a:p>
        </p:txBody>
      </p:sp>
    </p:spTree>
    <p:extLst>
      <p:ext uri="{BB962C8B-B14F-4D97-AF65-F5344CB8AC3E}">
        <p14:creationId xmlns:p14="http://schemas.microsoft.com/office/powerpoint/2010/main" val="2064003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diamond(in)">
                                      <p:cBhvr>
                                        <p:cTn id="7" dur="2000"/>
                                        <p:tgtEl>
                                          <p:spTgt spid="349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9187">
                                            <p:txEl>
                                              <p:pRg st="1" end="1"/>
                                            </p:txEl>
                                          </p:spTgt>
                                        </p:tgtEl>
                                        <p:attrNameLst>
                                          <p:attrName>style.visibility</p:attrName>
                                        </p:attrNameLst>
                                      </p:cBhvr>
                                      <p:to>
                                        <p:strVal val="visible"/>
                                      </p:to>
                                    </p:set>
                                    <p:animEffect transition="in" filter="diamond(in)">
                                      <p:cBhvr>
                                        <p:cTn id="12" dur="2000"/>
                                        <p:tgtEl>
                                          <p:spTgt spid="3491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49187">
                                            <p:txEl>
                                              <p:pRg st="2" end="2"/>
                                            </p:txEl>
                                          </p:spTgt>
                                        </p:tgtEl>
                                        <p:attrNameLst>
                                          <p:attrName>style.visibility</p:attrName>
                                        </p:attrNameLst>
                                      </p:cBhvr>
                                      <p:to>
                                        <p:strVal val="visible"/>
                                      </p:to>
                                    </p:set>
                                    <p:animEffect transition="in" filter="diamond(in)">
                                      <p:cBhvr>
                                        <p:cTn id="17" dur="2000"/>
                                        <p:tgtEl>
                                          <p:spTgt spid="3491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49187">
                                            <p:txEl>
                                              <p:pRg st="3" end="3"/>
                                            </p:txEl>
                                          </p:spTgt>
                                        </p:tgtEl>
                                        <p:attrNameLst>
                                          <p:attrName>style.visibility</p:attrName>
                                        </p:attrNameLst>
                                      </p:cBhvr>
                                      <p:to>
                                        <p:strVal val="visible"/>
                                      </p:to>
                                    </p:set>
                                    <p:animEffect transition="in" filter="diamond(in)">
                                      <p:cBhvr>
                                        <p:cTn id="22" dur="2000"/>
                                        <p:tgtEl>
                                          <p:spTgt spid="3491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49187">
                                            <p:txEl>
                                              <p:pRg st="4" end="4"/>
                                            </p:txEl>
                                          </p:spTgt>
                                        </p:tgtEl>
                                        <p:attrNameLst>
                                          <p:attrName>style.visibility</p:attrName>
                                        </p:attrNameLst>
                                      </p:cBhvr>
                                      <p:to>
                                        <p:strVal val="visible"/>
                                      </p:to>
                                    </p:set>
                                    <p:animEffect transition="in" filter="diamond(in)">
                                      <p:cBhvr>
                                        <p:cTn id="27" dur="2000"/>
                                        <p:tgtEl>
                                          <p:spTgt spid="3491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49187">
                                            <p:txEl>
                                              <p:pRg st="5" end="5"/>
                                            </p:txEl>
                                          </p:spTgt>
                                        </p:tgtEl>
                                        <p:attrNameLst>
                                          <p:attrName>style.visibility</p:attrName>
                                        </p:attrNameLst>
                                      </p:cBhvr>
                                      <p:to>
                                        <p:strVal val="visible"/>
                                      </p:to>
                                    </p:set>
                                    <p:animEffect transition="in" filter="diamond(in)">
                                      <p:cBhvr>
                                        <p:cTn id="32" dur="2000"/>
                                        <p:tgtEl>
                                          <p:spTgt spid="3491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49187">
                                            <p:txEl>
                                              <p:pRg st="6" end="6"/>
                                            </p:txEl>
                                          </p:spTgt>
                                        </p:tgtEl>
                                        <p:attrNameLst>
                                          <p:attrName>style.visibility</p:attrName>
                                        </p:attrNameLst>
                                      </p:cBhvr>
                                      <p:to>
                                        <p:strVal val="visible"/>
                                      </p:to>
                                    </p:set>
                                    <p:animEffect transition="in" filter="diamond(in)">
                                      <p:cBhvr>
                                        <p:cTn id="37" dur="2000"/>
                                        <p:tgtEl>
                                          <p:spTgt spid="34918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49187">
                                            <p:txEl>
                                              <p:pRg st="7" end="7"/>
                                            </p:txEl>
                                          </p:spTgt>
                                        </p:tgtEl>
                                        <p:attrNameLst>
                                          <p:attrName>style.visibility</p:attrName>
                                        </p:attrNameLst>
                                      </p:cBhvr>
                                      <p:to>
                                        <p:strVal val="visible"/>
                                      </p:to>
                                    </p:set>
                                    <p:animEffect transition="in" filter="diamond(in)">
                                      <p:cBhvr>
                                        <p:cTn id="42" dur="2000"/>
                                        <p:tgtEl>
                                          <p:spTgt spid="34918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49187">
                                            <p:txEl>
                                              <p:pRg st="8" end="8"/>
                                            </p:txEl>
                                          </p:spTgt>
                                        </p:tgtEl>
                                        <p:attrNameLst>
                                          <p:attrName>style.visibility</p:attrName>
                                        </p:attrNameLst>
                                      </p:cBhvr>
                                      <p:to>
                                        <p:strVal val="visible"/>
                                      </p:to>
                                    </p:set>
                                    <p:animEffect transition="in" filter="diamond(in)">
                                      <p:cBhvr>
                                        <p:cTn id="47" dur="2000"/>
                                        <p:tgtEl>
                                          <p:spTgt spid="3491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AutoShape 2"/>
          <p:cNvSpPr>
            <a:spLocks noGrp="1" noChangeArrowheads="1"/>
          </p:cNvSpPr>
          <p:nvPr>
            <p:ph type="title"/>
          </p:nvPr>
        </p:nvSpPr>
        <p:spPr/>
        <p:txBody>
          <a:bodyPr>
            <a:normAutofit fontScale="90000"/>
          </a:bodyPr>
          <a:lstStyle/>
          <a:p>
            <a:pPr algn="ctr" eaLnBrk="1" fontAlgn="auto" hangingPunct="1">
              <a:spcAft>
                <a:spcPts val="0"/>
              </a:spcAft>
              <a:defRPr/>
            </a:pPr>
            <a:r>
              <a:rPr lang="he-IL">
                <a:cs typeface="+mj-cs"/>
              </a:rPr>
              <a:t>קרנות נאמנות</a:t>
            </a:r>
            <a:endParaRPr lang="en-US">
              <a:cs typeface="+mj-cs"/>
            </a:endParaRPr>
          </a:p>
        </p:txBody>
      </p:sp>
      <p:sp>
        <p:nvSpPr>
          <p:cNvPr id="350211" name="Rectangle 3"/>
          <p:cNvSpPr>
            <a:spLocks noGrp="1" noChangeArrowheads="1"/>
          </p:cNvSpPr>
          <p:nvPr>
            <p:ph type="body" sz="half" idx="1"/>
          </p:nvPr>
        </p:nvSpPr>
        <p:spPr>
          <a:xfrm>
            <a:off x="792163" y="1484313"/>
            <a:ext cx="7667625" cy="5113337"/>
          </a:xfrm>
        </p:spPr>
        <p:txBody>
          <a:bodyPr>
            <a:normAutofit/>
          </a:bodyPr>
          <a:lstStyle/>
          <a:p>
            <a:pPr marL="533400" indent="-533400" eaLnBrk="1" fontAlgn="auto" hangingPunct="1">
              <a:lnSpc>
                <a:spcPct val="90000"/>
              </a:lnSpc>
              <a:spcAft>
                <a:spcPts val="0"/>
              </a:spcAft>
              <a:buFont typeface="Wingdings" pitchFamily="2" charset="2"/>
              <a:buNone/>
              <a:defRPr/>
            </a:pPr>
            <a:r>
              <a:rPr lang="he-IL" sz="2000">
                <a:solidFill>
                  <a:srgbClr val="CC0099"/>
                </a:solidFill>
                <a:cs typeface="+mn-cs"/>
              </a:rPr>
              <a:t>	קרן  הנאמנות  מנפיקה  יחידות  השתתפות,  המוצעות  לציבור  על פי תשקיף, המקנות זכות בנכסי הקרן.</a:t>
            </a:r>
          </a:p>
          <a:p>
            <a:pPr marL="533400" indent="-533400" eaLnBrk="1" fontAlgn="auto" hangingPunct="1">
              <a:lnSpc>
                <a:spcPct val="90000"/>
              </a:lnSpc>
              <a:spcAft>
                <a:spcPts val="0"/>
              </a:spcAft>
              <a:buFont typeface="Wingdings 2"/>
              <a:buChar char=""/>
              <a:defRPr/>
            </a:pPr>
            <a:r>
              <a:rPr lang="he-IL">
                <a:cs typeface="+mn-cs"/>
              </a:rPr>
              <a:t>ערכה של יחידת השתתפות:</a:t>
            </a:r>
          </a:p>
          <a:p>
            <a:pPr marL="914400" lvl="1" indent="-457200" eaLnBrk="1" fontAlgn="auto" hangingPunct="1">
              <a:lnSpc>
                <a:spcPct val="90000"/>
              </a:lnSpc>
              <a:spcAft>
                <a:spcPts val="0"/>
              </a:spcAft>
              <a:buFont typeface="Wingdings 2"/>
              <a:buChar char=""/>
              <a:defRPr/>
            </a:pPr>
            <a:r>
              <a:rPr lang="he-IL" sz="1800">
                <a:cs typeface="+mn-cs"/>
              </a:rPr>
              <a:t>סך ערך התיק / מספר היחידות, בניכוי הוצאות לניהול הקרן, דמי משמרת וכיוצא בזה.</a:t>
            </a:r>
          </a:p>
          <a:p>
            <a:pPr marL="533400" indent="-533400" eaLnBrk="1" fontAlgn="auto" hangingPunct="1">
              <a:lnSpc>
                <a:spcPct val="90000"/>
              </a:lnSpc>
              <a:spcAft>
                <a:spcPts val="0"/>
              </a:spcAft>
              <a:buFont typeface="Wingdings 2"/>
              <a:buChar char=""/>
              <a:defRPr/>
            </a:pPr>
            <a:r>
              <a:rPr lang="he-IL">
                <a:cs typeface="+mn-cs"/>
              </a:rPr>
              <a:t>שיטת הפעולה של קרן הנאמנות:</a:t>
            </a:r>
          </a:p>
          <a:p>
            <a:pPr marL="914400" lvl="1" indent="-457200" eaLnBrk="1" fontAlgn="auto" hangingPunct="1">
              <a:lnSpc>
                <a:spcPct val="90000"/>
              </a:lnSpc>
              <a:spcAft>
                <a:spcPts val="0"/>
              </a:spcAft>
              <a:buFont typeface="Wingdings 2"/>
              <a:buChar char=""/>
              <a:defRPr/>
            </a:pPr>
            <a:r>
              <a:rPr lang="he-IL">
                <a:cs typeface="+mn-cs"/>
              </a:rPr>
              <a:t>הפעילות מוסדרת על פי חוק השקעות משותפות בנאמנות, 1994.</a:t>
            </a:r>
          </a:p>
          <a:p>
            <a:pPr marL="914400" lvl="1" indent="-457200" eaLnBrk="1" fontAlgn="auto" hangingPunct="1">
              <a:lnSpc>
                <a:spcPct val="90000"/>
              </a:lnSpc>
              <a:spcAft>
                <a:spcPts val="0"/>
              </a:spcAft>
              <a:buFont typeface="Wingdings 2"/>
              <a:buChar char=""/>
              <a:defRPr/>
            </a:pPr>
            <a:r>
              <a:rPr lang="he-IL">
                <a:cs typeface="+mn-cs"/>
              </a:rPr>
              <a:t>מנהל – תפקידו לנהל את תיק ההשקעות של הקרן: רכישה ומכירה של ניירות ערך, ניהול המערכת התפעולית וכיוצא בזה.</a:t>
            </a:r>
          </a:p>
          <a:p>
            <a:pPr marL="914400" lvl="1" indent="-457200" eaLnBrk="1" fontAlgn="auto" hangingPunct="1">
              <a:lnSpc>
                <a:spcPct val="90000"/>
              </a:lnSpc>
              <a:spcAft>
                <a:spcPts val="0"/>
              </a:spcAft>
              <a:buFont typeface="Wingdings 2"/>
              <a:buChar char=""/>
              <a:defRPr/>
            </a:pPr>
            <a:r>
              <a:rPr lang="he-IL">
                <a:cs typeface="+mn-cs"/>
              </a:rPr>
              <a:t>נאמן – מחזיק את נכסי הקרן לטובת בעלי היחידות, ומפקח על פעילות מנהל הקרן.</a:t>
            </a:r>
          </a:p>
          <a:p>
            <a:pPr marL="914400" lvl="1" indent="-457200" eaLnBrk="1" fontAlgn="auto" hangingPunct="1">
              <a:lnSpc>
                <a:spcPct val="90000"/>
              </a:lnSpc>
              <a:spcAft>
                <a:spcPts val="0"/>
              </a:spcAft>
              <a:buFont typeface="Wingdings 2"/>
              <a:buChar char=""/>
              <a:defRPr/>
            </a:pPr>
            <a:r>
              <a:rPr lang="he-IL">
                <a:cs typeface="+mn-cs"/>
              </a:rPr>
              <a:t>ועדת השקעות – ממליצה לגבי מדיניות ההשקעה של הקרן.</a:t>
            </a:r>
            <a:endParaRPr lang="he-IL" sz="1800">
              <a:cs typeface="+mn-cs"/>
            </a:endParaRPr>
          </a:p>
        </p:txBody>
      </p:sp>
      <p:sp>
        <p:nvSpPr>
          <p:cNvPr id="4" name="מציין מיקום של מספר שקופית 4"/>
          <p:cNvSpPr>
            <a:spLocks noGrp="1"/>
          </p:cNvSpPr>
          <p:nvPr>
            <p:ph type="sldNum" sz="quarter" idx="10"/>
          </p:nvPr>
        </p:nvSpPr>
        <p:spPr/>
        <p:txBody>
          <a:bodyPr/>
          <a:lstStyle/>
          <a:p>
            <a:pPr>
              <a:defRPr/>
            </a:pPr>
            <a:fld id="{5E8DF66A-685D-4932-BE71-E1C2F9B30DE4}" type="slidenum">
              <a:rPr lang="he-IL"/>
              <a:pPr>
                <a:defRPr/>
              </a:pPr>
              <a:t>331</a:t>
            </a:fld>
            <a:endParaRPr lang="en-US"/>
          </a:p>
        </p:txBody>
      </p:sp>
    </p:spTree>
    <p:extLst>
      <p:ext uri="{BB962C8B-B14F-4D97-AF65-F5344CB8AC3E}">
        <p14:creationId xmlns:p14="http://schemas.microsoft.com/office/powerpoint/2010/main" val="1944666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diamond(in)">
                                      <p:cBhvr>
                                        <p:cTn id="7" dur="2000"/>
                                        <p:tgtEl>
                                          <p:spTgt spid="350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0211">
                                            <p:txEl>
                                              <p:pRg st="1" end="1"/>
                                            </p:txEl>
                                          </p:spTgt>
                                        </p:tgtEl>
                                        <p:attrNameLst>
                                          <p:attrName>style.visibility</p:attrName>
                                        </p:attrNameLst>
                                      </p:cBhvr>
                                      <p:to>
                                        <p:strVal val="visible"/>
                                      </p:to>
                                    </p:set>
                                    <p:animEffect transition="in" filter="diamond(in)">
                                      <p:cBhvr>
                                        <p:cTn id="12" dur="2000"/>
                                        <p:tgtEl>
                                          <p:spTgt spid="350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50211">
                                            <p:txEl>
                                              <p:pRg st="2" end="2"/>
                                            </p:txEl>
                                          </p:spTgt>
                                        </p:tgtEl>
                                        <p:attrNameLst>
                                          <p:attrName>style.visibility</p:attrName>
                                        </p:attrNameLst>
                                      </p:cBhvr>
                                      <p:to>
                                        <p:strVal val="visible"/>
                                      </p:to>
                                    </p:set>
                                    <p:animEffect transition="in" filter="diamond(in)">
                                      <p:cBhvr>
                                        <p:cTn id="17" dur="2000"/>
                                        <p:tgtEl>
                                          <p:spTgt spid="3502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50211">
                                            <p:txEl>
                                              <p:pRg st="3" end="3"/>
                                            </p:txEl>
                                          </p:spTgt>
                                        </p:tgtEl>
                                        <p:attrNameLst>
                                          <p:attrName>style.visibility</p:attrName>
                                        </p:attrNameLst>
                                      </p:cBhvr>
                                      <p:to>
                                        <p:strVal val="visible"/>
                                      </p:to>
                                    </p:set>
                                    <p:animEffect transition="in" filter="diamond(in)">
                                      <p:cBhvr>
                                        <p:cTn id="22" dur="2000"/>
                                        <p:tgtEl>
                                          <p:spTgt spid="350211">
                                            <p:txEl>
                                              <p:pRg st="3" end="3"/>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50211">
                                            <p:txEl>
                                              <p:pRg st="4" end="4"/>
                                            </p:txEl>
                                          </p:spTgt>
                                        </p:tgtEl>
                                        <p:attrNameLst>
                                          <p:attrName>style.visibility</p:attrName>
                                        </p:attrNameLst>
                                      </p:cBhvr>
                                      <p:to>
                                        <p:strVal val="visible"/>
                                      </p:to>
                                    </p:set>
                                    <p:animEffect transition="in" filter="diamond(in)">
                                      <p:cBhvr>
                                        <p:cTn id="25" dur="2000"/>
                                        <p:tgtEl>
                                          <p:spTgt spid="350211">
                                            <p:txEl>
                                              <p:pRg st="4" end="4"/>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50211">
                                            <p:txEl>
                                              <p:pRg st="5" end="5"/>
                                            </p:txEl>
                                          </p:spTgt>
                                        </p:tgtEl>
                                        <p:attrNameLst>
                                          <p:attrName>style.visibility</p:attrName>
                                        </p:attrNameLst>
                                      </p:cBhvr>
                                      <p:to>
                                        <p:strVal val="visible"/>
                                      </p:to>
                                    </p:set>
                                    <p:animEffect transition="in" filter="diamond(in)">
                                      <p:cBhvr>
                                        <p:cTn id="28" dur="2000"/>
                                        <p:tgtEl>
                                          <p:spTgt spid="350211">
                                            <p:txEl>
                                              <p:pRg st="5" end="5"/>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50211">
                                            <p:txEl>
                                              <p:pRg st="6" end="6"/>
                                            </p:txEl>
                                          </p:spTgt>
                                        </p:tgtEl>
                                        <p:attrNameLst>
                                          <p:attrName>style.visibility</p:attrName>
                                        </p:attrNameLst>
                                      </p:cBhvr>
                                      <p:to>
                                        <p:strVal val="visible"/>
                                      </p:to>
                                    </p:set>
                                    <p:animEffect transition="in" filter="diamond(in)">
                                      <p:cBhvr>
                                        <p:cTn id="31" dur="2000"/>
                                        <p:tgtEl>
                                          <p:spTgt spid="350211">
                                            <p:txEl>
                                              <p:pRg st="6" end="6"/>
                                            </p:tx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50211">
                                            <p:txEl>
                                              <p:pRg st="7" end="7"/>
                                            </p:txEl>
                                          </p:spTgt>
                                        </p:tgtEl>
                                        <p:attrNameLst>
                                          <p:attrName>style.visibility</p:attrName>
                                        </p:attrNameLst>
                                      </p:cBhvr>
                                      <p:to>
                                        <p:strVal val="visible"/>
                                      </p:to>
                                    </p:set>
                                    <p:animEffect transition="in" filter="diamond(in)">
                                      <p:cBhvr>
                                        <p:cTn id="34" dur="2000"/>
                                        <p:tgtEl>
                                          <p:spTgt spid="3502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AutoShape 2"/>
          <p:cNvSpPr>
            <a:spLocks noGrp="1" noChangeArrowheads="1"/>
          </p:cNvSpPr>
          <p:nvPr>
            <p:ph type="title"/>
          </p:nvPr>
        </p:nvSpPr>
        <p:spPr>
          <a:xfrm>
            <a:off x="395536" y="858416"/>
            <a:ext cx="8686800" cy="914400"/>
          </a:xfrm>
        </p:spPr>
        <p:txBody>
          <a:bodyPr>
            <a:normAutofit fontScale="90000"/>
          </a:bodyPr>
          <a:lstStyle/>
          <a:p>
            <a:pPr algn="ctr" eaLnBrk="1" fontAlgn="auto" hangingPunct="1">
              <a:spcAft>
                <a:spcPts val="0"/>
              </a:spcAft>
              <a:defRPr/>
            </a:pPr>
            <a:r>
              <a:rPr lang="he-IL" dirty="0">
                <a:cs typeface="+mj-cs"/>
              </a:rPr>
              <a:t>מהו בנק? </a:t>
            </a:r>
            <a:br>
              <a:rPr lang="he-IL" dirty="0">
                <a:cs typeface="+mj-cs"/>
              </a:rPr>
            </a:br>
            <a:r>
              <a:rPr lang="he-IL" sz="2800" dirty="0">
                <a:cs typeface="+mj-cs"/>
              </a:rPr>
              <a:t>סעיפים עיקריים מתוך מאזן מאוחד של 5 הקבוצות הבנקאיות</a:t>
            </a:r>
            <a:endParaRPr lang="en-US" sz="2000" dirty="0">
              <a:cs typeface="+mj-cs"/>
            </a:endParaRPr>
          </a:p>
        </p:txBody>
      </p:sp>
      <p:sp>
        <p:nvSpPr>
          <p:cNvPr id="23555" name="Rectangle 3"/>
          <p:cNvSpPr>
            <a:spLocks noGrp="1" noChangeArrowheads="1"/>
          </p:cNvSpPr>
          <p:nvPr>
            <p:ph idx="1"/>
          </p:nvPr>
        </p:nvSpPr>
        <p:spPr>
          <a:xfrm>
            <a:off x="457200" y="1600200"/>
            <a:ext cx="8229600" cy="4997450"/>
          </a:xfrm>
        </p:spPr>
        <p:txBody>
          <a:bodyPr/>
          <a:lstStyle/>
          <a:p>
            <a:pPr eaLnBrk="1" hangingPunct="1">
              <a:buFont typeface="Wingdings" pitchFamily="2" charset="2"/>
              <a:buNone/>
            </a:pPr>
            <a:r>
              <a:rPr lang="he-IL" altLang="he-IL" smtClean="0">
                <a:cs typeface="Aharoni" pitchFamily="2" charset="-79"/>
              </a:rPr>
              <a:t> </a:t>
            </a:r>
            <a:endParaRPr lang="en-US" altLang="he-IL" smtClean="0">
              <a:cs typeface="Arial" charset="0"/>
            </a:endParaRPr>
          </a:p>
        </p:txBody>
      </p:sp>
      <p:sp>
        <p:nvSpPr>
          <p:cNvPr id="13" name="מציין מיקום של מספר שקופית 3"/>
          <p:cNvSpPr>
            <a:spLocks noGrp="1"/>
          </p:cNvSpPr>
          <p:nvPr>
            <p:ph type="sldNum" sz="quarter" idx="12"/>
          </p:nvPr>
        </p:nvSpPr>
        <p:spPr/>
        <p:txBody>
          <a:bodyPr/>
          <a:lstStyle/>
          <a:p>
            <a:pPr>
              <a:defRPr/>
            </a:pPr>
            <a:fld id="{1DAD6457-2054-468A-9176-5A4B1ECE5DAA}" type="slidenum">
              <a:rPr lang="he-IL"/>
              <a:pPr>
                <a:defRPr/>
              </a:pPr>
              <a:t>332</a:t>
            </a:fld>
            <a:endParaRPr lang="en-US"/>
          </a:p>
        </p:txBody>
      </p:sp>
      <p:sp>
        <p:nvSpPr>
          <p:cNvPr id="356356" name="Rectangle 4"/>
          <p:cNvSpPr>
            <a:spLocks noChangeArrowheads="1"/>
          </p:cNvSpPr>
          <p:nvPr/>
        </p:nvSpPr>
        <p:spPr bwMode="auto">
          <a:xfrm>
            <a:off x="5219700" y="2349500"/>
            <a:ext cx="3240088" cy="2159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sz="3200" b="1">
                <a:latin typeface="Verdana" pitchFamily="34" charset="0"/>
                <a:cs typeface="David" pitchFamily="34" charset="-79"/>
              </a:rPr>
              <a:t>אשראי לציבור</a:t>
            </a:r>
          </a:p>
          <a:p>
            <a:pPr algn="ctr" eaLnBrk="1" hangingPunct="1"/>
            <a:r>
              <a:rPr lang="he-IL" altLang="he-IL" sz="3200" b="1">
                <a:latin typeface="Verdana" pitchFamily="34" charset="0"/>
                <a:cs typeface="David" pitchFamily="34" charset="-79"/>
              </a:rPr>
              <a:t>(534.6 מיליארד ₪ )</a:t>
            </a:r>
          </a:p>
          <a:p>
            <a:pPr algn="ctr" eaLnBrk="1" hangingPunct="1"/>
            <a:r>
              <a:rPr lang="he-IL" altLang="he-IL" sz="3200" b="1">
                <a:latin typeface="Verdana" pitchFamily="34" charset="0"/>
                <a:cs typeface="David" pitchFamily="34" charset="-79"/>
              </a:rPr>
              <a:t>68% מהנכסים</a:t>
            </a:r>
            <a:endParaRPr lang="en-US" altLang="he-IL" sz="3200" b="1">
              <a:latin typeface="Verdana" pitchFamily="34" charset="0"/>
              <a:cs typeface="David" pitchFamily="34" charset="-79"/>
            </a:endParaRPr>
          </a:p>
        </p:txBody>
      </p:sp>
      <p:sp>
        <p:nvSpPr>
          <p:cNvPr id="356357" name="Rectangle 5"/>
          <p:cNvSpPr>
            <a:spLocks noChangeArrowheads="1"/>
          </p:cNvSpPr>
          <p:nvPr/>
        </p:nvSpPr>
        <p:spPr bwMode="auto">
          <a:xfrm>
            <a:off x="1187450" y="2349500"/>
            <a:ext cx="3889375" cy="2592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sz="3200" b="1">
                <a:latin typeface="Verdana" pitchFamily="34" charset="0"/>
                <a:cs typeface="David" pitchFamily="34" charset="-79"/>
              </a:rPr>
              <a:t>פיקדונות הציבור</a:t>
            </a:r>
          </a:p>
          <a:p>
            <a:pPr algn="ctr" eaLnBrk="1" hangingPunct="1"/>
            <a:r>
              <a:rPr lang="he-IL" altLang="he-IL" sz="3200" b="1">
                <a:latin typeface="Verdana" pitchFamily="34" charset="0"/>
                <a:cs typeface="David" pitchFamily="34" charset="-79"/>
              </a:rPr>
              <a:t>(648.8 מיליארד ש"ח)</a:t>
            </a:r>
          </a:p>
          <a:p>
            <a:pPr algn="ctr" eaLnBrk="1" hangingPunct="1"/>
            <a:r>
              <a:rPr lang="he-IL" altLang="he-IL" sz="3200" b="1">
                <a:latin typeface="Verdana" pitchFamily="34" charset="0"/>
                <a:cs typeface="David" pitchFamily="34" charset="-79"/>
              </a:rPr>
              <a:t>82% מסך ההתחייבויות</a:t>
            </a:r>
            <a:endParaRPr lang="en-US" altLang="he-IL" sz="3200" b="1">
              <a:latin typeface="Verdana" pitchFamily="34" charset="0"/>
              <a:cs typeface="David" pitchFamily="34" charset="-79"/>
            </a:endParaRPr>
          </a:p>
        </p:txBody>
      </p:sp>
      <p:sp>
        <p:nvSpPr>
          <p:cNvPr id="356358" name="Rectangle 6"/>
          <p:cNvSpPr>
            <a:spLocks noChangeArrowheads="1"/>
          </p:cNvSpPr>
          <p:nvPr/>
        </p:nvSpPr>
        <p:spPr bwMode="auto">
          <a:xfrm>
            <a:off x="1187450" y="5084763"/>
            <a:ext cx="3889375" cy="10810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sz="2800" b="1">
                <a:latin typeface="Verdana" pitchFamily="34" charset="0"/>
                <a:cs typeface="David" pitchFamily="34" charset="-79"/>
              </a:rPr>
              <a:t>הון עצמי (43.5 מיליארד ₪ )</a:t>
            </a:r>
            <a:endParaRPr lang="en-US" altLang="he-IL" sz="2800" b="1">
              <a:latin typeface="Verdana" pitchFamily="34" charset="0"/>
              <a:cs typeface="David" pitchFamily="34" charset="-79"/>
            </a:endParaRPr>
          </a:p>
        </p:txBody>
      </p:sp>
      <p:sp>
        <p:nvSpPr>
          <p:cNvPr id="356359" name="Text Box 7"/>
          <p:cNvSpPr txBox="1">
            <a:spLocks noChangeArrowheads="1"/>
          </p:cNvSpPr>
          <p:nvPr/>
        </p:nvSpPr>
        <p:spPr bwMode="auto">
          <a:xfrm>
            <a:off x="5219700" y="1844675"/>
            <a:ext cx="2592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he-IL" altLang="he-IL" sz="2800" b="1">
                <a:latin typeface="Verdana" pitchFamily="34" charset="0"/>
                <a:cs typeface="David" pitchFamily="34" charset="-79"/>
              </a:rPr>
              <a:t>נכסים</a:t>
            </a:r>
            <a:endParaRPr lang="en-US" altLang="he-IL" sz="2800" b="1">
              <a:latin typeface="Verdana" pitchFamily="34" charset="0"/>
              <a:cs typeface="David" pitchFamily="34" charset="-79"/>
            </a:endParaRPr>
          </a:p>
        </p:txBody>
      </p:sp>
      <p:sp>
        <p:nvSpPr>
          <p:cNvPr id="356360" name="Text Box 8"/>
          <p:cNvSpPr txBox="1">
            <a:spLocks noChangeArrowheads="1"/>
          </p:cNvSpPr>
          <p:nvPr/>
        </p:nvSpPr>
        <p:spPr bwMode="auto">
          <a:xfrm>
            <a:off x="2124075" y="1773238"/>
            <a:ext cx="2592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he-IL" altLang="he-IL" sz="2800" b="1">
                <a:latin typeface="Verdana" pitchFamily="34" charset="0"/>
                <a:cs typeface="David" pitchFamily="34" charset="-79"/>
              </a:rPr>
              <a:t>התחייבויות</a:t>
            </a:r>
            <a:endParaRPr lang="en-US" altLang="he-IL" sz="2800" b="1">
              <a:latin typeface="Verdana" pitchFamily="34" charset="0"/>
              <a:cs typeface="David" pitchFamily="34" charset="-79"/>
            </a:endParaRPr>
          </a:p>
        </p:txBody>
      </p:sp>
      <p:sp>
        <p:nvSpPr>
          <p:cNvPr id="356361" name="Rectangle 9"/>
          <p:cNvSpPr>
            <a:spLocks noChangeArrowheads="1"/>
          </p:cNvSpPr>
          <p:nvPr/>
        </p:nvSpPr>
        <p:spPr bwMode="auto">
          <a:xfrm>
            <a:off x="5219700" y="5157788"/>
            <a:ext cx="3240088"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sz="2800" b="1">
                <a:latin typeface="Verdana" pitchFamily="34" charset="0"/>
                <a:cs typeface="David" pitchFamily="34" charset="-79"/>
              </a:rPr>
              <a:t>ני"ע </a:t>
            </a:r>
            <a:endParaRPr lang="en-US" altLang="he-IL" sz="2800" b="1">
              <a:latin typeface="Verdana" pitchFamily="34" charset="0"/>
              <a:cs typeface="David" pitchFamily="34" charset="-79"/>
            </a:endParaRPr>
          </a:p>
        </p:txBody>
      </p:sp>
      <p:sp>
        <p:nvSpPr>
          <p:cNvPr id="356362" name="Rectangle 10"/>
          <p:cNvSpPr>
            <a:spLocks noChangeArrowheads="1"/>
          </p:cNvSpPr>
          <p:nvPr/>
        </p:nvSpPr>
        <p:spPr bwMode="auto">
          <a:xfrm>
            <a:off x="5219700" y="5661025"/>
            <a:ext cx="3240088"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sz="2800" b="1">
                <a:latin typeface="Verdana" pitchFamily="34" charset="0"/>
                <a:cs typeface="David" pitchFamily="34" charset="-79"/>
              </a:rPr>
              <a:t>השקעות בתאגידים</a:t>
            </a:r>
            <a:endParaRPr lang="en-US" altLang="he-IL" sz="2800" b="1">
              <a:latin typeface="Verdana" pitchFamily="34" charset="0"/>
              <a:cs typeface="David" pitchFamily="34" charset="-79"/>
            </a:endParaRPr>
          </a:p>
        </p:txBody>
      </p:sp>
      <p:sp>
        <p:nvSpPr>
          <p:cNvPr id="356363" name="Text Box 11"/>
          <p:cNvSpPr txBox="1">
            <a:spLocks noChangeArrowheads="1"/>
          </p:cNvSpPr>
          <p:nvPr/>
        </p:nvSpPr>
        <p:spPr bwMode="auto">
          <a:xfrm>
            <a:off x="1476375" y="6165850"/>
            <a:ext cx="720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he-IL" altLang="he-IL" sz="2400" b="1">
                <a:solidFill>
                  <a:schemeClr val="hlink"/>
                </a:solidFill>
                <a:latin typeface="Verdana" pitchFamily="34" charset="0"/>
                <a:cs typeface="David" pitchFamily="34" charset="-79"/>
              </a:rPr>
              <a:t>ובנוסף – יש לבנקים פעילות חוץ מאזנית עניפה</a:t>
            </a:r>
            <a:endParaRPr lang="en-US" altLang="he-IL" sz="2400" b="1">
              <a:solidFill>
                <a:schemeClr val="hlink"/>
              </a:solidFill>
              <a:latin typeface="Verdana" pitchFamily="34" charset="0"/>
              <a:cs typeface="David" pitchFamily="34" charset="-79"/>
            </a:endParaRPr>
          </a:p>
        </p:txBody>
      </p:sp>
      <p:sp>
        <p:nvSpPr>
          <p:cNvPr id="356364" name="Rectangle 12"/>
          <p:cNvSpPr>
            <a:spLocks noChangeArrowheads="1"/>
          </p:cNvSpPr>
          <p:nvPr/>
        </p:nvSpPr>
        <p:spPr bwMode="auto">
          <a:xfrm>
            <a:off x="5219700" y="4581525"/>
            <a:ext cx="3240088"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e-IL" altLang="he-IL" sz="2400" b="1">
                <a:latin typeface="Verdana" pitchFamily="34" charset="0"/>
                <a:cs typeface="David" pitchFamily="34" charset="-79"/>
              </a:rPr>
              <a:t>מזומנים ופיקדונות בבנקים</a:t>
            </a:r>
            <a:endParaRPr lang="en-US" altLang="he-IL" sz="2400" b="1">
              <a:latin typeface="Verdana" pitchFamily="34" charset="0"/>
              <a:cs typeface="David" pitchFamily="34" charset="-79"/>
            </a:endParaRPr>
          </a:p>
        </p:txBody>
      </p:sp>
    </p:spTree>
    <p:extLst>
      <p:ext uri="{BB962C8B-B14F-4D97-AF65-F5344CB8AC3E}">
        <p14:creationId xmlns:p14="http://schemas.microsoft.com/office/powerpoint/2010/main" val="3449996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6359"/>
                                        </p:tgtEl>
                                        <p:attrNameLst>
                                          <p:attrName>style.visibility</p:attrName>
                                        </p:attrNameLst>
                                      </p:cBhvr>
                                      <p:to>
                                        <p:strVal val="visible"/>
                                      </p:to>
                                    </p:set>
                                    <p:anim calcmode="lin" valueType="num">
                                      <p:cBhvr additive="base">
                                        <p:cTn id="7" dur="500" fill="hold"/>
                                        <p:tgtEl>
                                          <p:spTgt spid="356359"/>
                                        </p:tgtEl>
                                        <p:attrNameLst>
                                          <p:attrName>ppt_x</p:attrName>
                                        </p:attrNameLst>
                                      </p:cBhvr>
                                      <p:tavLst>
                                        <p:tav tm="0">
                                          <p:val>
                                            <p:strVal val="1+#ppt_w/2"/>
                                          </p:val>
                                        </p:tav>
                                        <p:tav tm="100000">
                                          <p:val>
                                            <p:strVal val="#ppt_x"/>
                                          </p:val>
                                        </p:tav>
                                      </p:tavLst>
                                    </p:anim>
                                    <p:anim calcmode="lin" valueType="num">
                                      <p:cBhvr additive="base">
                                        <p:cTn id="8" dur="500" fill="hold"/>
                                        <p:tgtEl>
                                          <p:spTgt spid="3563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6360"/>
                                        </p:tgtEl>
                                        <p:attrNameLst>
                                          <p:attrName>style.visibility</p:attrName>
                                        </p:attrNameLst>
                                      </p:cBhvr>
                                      <p:to>
                                        <p:strVal val="visible"/>
                                      </p:to>
                                    </p:set>
                                    <p:anim calcmode="lin" valueType="num">
                                      <p:cBhvr additive="base">
                                        <p:cTn id="13" dur="500" fill="hold"/>
                                        <p:tgtEl>
                                          <p:spTgt spid="356360"/>
                                        </p:tgtEl>
                                        <p:attrNameLst>
                                          <p:attrName>ppt_x</p:attrName>
                                        </p:attrNameLst>
                                      </p:cBhvr>
                                      <p:tavLst>
                                        <p:tav tm="0">
                                          <p:val>
                                            <p:strVal val="0-#ppt_w/2"/>
                                          </p:val>
                                        </p:tav>
                                        <p:tav tm="100000">
                                          <p:val>
                                            <p:strVal val="#ppt_x"/>
                                          </p:val>
                                        </p:tav>
                                      </p:tavLst>
                                    </p:anim>
                                    <p:anim calcmode="lin" valueType="num">
                                      <p:cBhvr additive="base">
                                        <p:cTn id="14" dur="500" fill="hold"/>
                                        <p:tgtEl>
                                          <p:spTgt spid="3563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6357"/>
                                        </p:tgtEl>
                                        <p:attrNameLst>
                                          <p:attrName>style.visibility</p:attrName>
                                        </p:attrNameLst>
                                      </p:cBhvr>
                                      <p:to>
                                        <p:strVal val="visible"/>
                                      </p:to>
                                    </p:set>
                                    <p:anim calcmode="lin" valueType="num">
                                      <p:cBhvr additive="base">
                                        <p:cTn id="19" dur="500" fill="hold"/>
                                        <p:tgtEl>
                                          <p:spTgt spid="356357"/>
                                        </p:tgtEl>
                                        <p:attrNameLst>
                                          <p:attrName>ppt_x</p:attrName>
                                        </p:attrNameLst>
                                      </p:cBhvr>
                                      <p:tavLst>
                                        <p:tav tm="0">
                                          <p:val>
                                            <p:strVal val="0-#ppt_w/2"/>
                                          </p:val>
                                        </p:tav>
                                        <p:tav tm="100000">
                                          <p:val>
                                            <p:strVal val="#ppt_x"/>
                                          </p:val>
                                        </p:tav>
                                      </p:tavLst>
                                    </p:anim>
                                    <p:anim calcmode="lin" valueType="num">
                                      <p:cBhvr additive="base">
                                        <p:cTn id="20" dur="500" fill="hold"/>
                                        <p:tgtEl>
                                          <p:spTgt spid="35635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6358"/>
                                        </p:tgtEl>
                                        <p:attrNameLst>
                                          <p:attrName>style.visibility</p:attrName>
                                        </p:attrNameLst>
                                      </p:cBhvr>
                                      <p:to>
                                        <p:strVal val="visible"/>
                                      </p:to>
                                    </p:set>
                                    <p:anim calcmode="lin" valueType="num">
                                      <p:cBhvr additive="base">
                                        <p:cTn id="25" dur="500" fill="hold"/>
                                        <p:tgtEl>
                                          <p:spTgt spid="356358"/>
                                        </p:tgtEl>
                                        <p:attrNameLst>
                                          <p:attrName>ppt_x</p:attrName>
                                        </p:attrNameLst>
                                      </p:cBhvr>
                                      <p:tavLst>
                                        <p:tav tm="0">
                                          <p:val>
                                            <p:strVal val="0-#ppt_w/2"/>
                                          </p:val>
                                        </p:tav>
                                        <p:tav tm="100000">
                                          <p:val>
                                            <p:strVal val="#ppt_x"/>
                                          </p:val>
                                        </p:tav>
                                      </p:tavLst>
                                    </p:anim>
                                    <p:anim calcmode="lin" valueType="num">
                                      <p:cBhvr additive="base">
                                        <p:cTn id="26" dur="500" fill="hold"/>
                                        <p:tgtEl>
                                          <p:spTgt spid="3563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56356"/>
                                        </p:tgtEl>
                                        <p:attrNameLst>
                                          <p:attrName>style.visibility</p:attrName>
                                        </p:attrNameLst>
                                      </p:cBhvr>
                                      <p:to>
                                        <p:strVal val="visible"/>
                                      </p:to>
                                    </p:set>
                                    <p:anim calcmode="lin" valueType="num">
                                      <p:cBhvr additive="base">
                                        <p:cTn id="31" dur="500" fill="hold"/>
                                        <p:tgtEl>
                                          <p:spTgt spid="356356"/>
                                        </p:tgtEl>
                                        <p:attrNameLst>
                                          <p:attrName>ppt_x</p:attrName>
                                        </p:attrNameLst>
                                      </p:cBhvr>
                                      <p:tavLst>
                                        <p:tav tm="0">
                                          <p:val>
                                            <p:strVal val="1+#ppt_w/2"/>
                                          </p:val>
                                        </p:tav>
                                        <p:tav tm="100000">
                                          <p:val>
                                            <p:strVal val="#ppt_x"/>
                                          </p:val>
                                        </p:tav>
                                      </p:tavLst>
                                    </p:anim>
                                    <p:anim calcmode="lin" valueType="num">
                                      <p:cBhvr additive="base">
                                        <p:cTn id="32" dur="500" fill="hold"/>
                                        <p:tgtEl>
                                          <p:spTgt spid="35635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56364"/>
                                        </p:tgtEl>
                                        <p:attrNameLst>
                                          <p:attrName>style.visibility</p:attrName>
                                        </p:attrNameLst>
                                      </p:cBhvr>
                                      <p:to>
                                        <p:strVal val="visible"/>
                                      </p:to>
                                    </p:set>
                                    <p:anim calcmode="lin" valueType="num">
                                      <p:cBhvr additive="base">
                                        <p:cTn id="37" dur="500" fill="hold"/>
                                        <p:tgtEl>
                                          <p:spTgt spid="356364"/>
                                        </p:tgtEl>
                                        <p:attrNameLst>
                                          <p:attrName>ppt_x</p:attrName>
                                        </p:attrNameLst>
                                      </p:cBhvr>
                                      <p:tavLst>
                                        <p:tav tm="0">
                                          <p:val>
                                            <p:strVal val="1+#ppt_w/2"/>
                                          </p:val>
                                        </p:tav>
                                        <p:tav tm="100000">
                                          <p:val>
                                            <p:strVal val="#ppt_x"/>
                                          </p:val>
                                        </p:tav>
                                      </p:tavLst>
                                    </p:anim>
                                    <p:anim calcmode="lin" valueType="num">
                                      <p:cBhvr additive="base">
                                        <p:cTn id="38" dur="500" fill="hold"/>
                                        <p:tgtEl>
                                          <p:spTgt spid="35636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56361"/>
                                        </p:tgtEl>
                                        <p:attrNameLst>
                                          <p:attrName>style.visibility</p:attrName>
                                        </p:attrNameLst>
                                      </p:cBhvr>
                                      <p:to>
                                        <p:strVal val="visible"/>
                                      </p:to>
                                    </p:set>
                                    <p:anim calcmode="lin" valueType="num">
                                      <p:cBhvr additive="base">
                                        <p:cTn id="43" dur="500" fill="hold"/>
                                        <p:tgtEl>
                                          <p:spTgt spid="356361"/>
                                        </p:tgtEl>
                                        <p:attrNameLst>
                                          <p:attrName>ppt_x</p:attrName>
                                        </p:attrNameLst>
                                      </p:cBhvr>
                                      <p:tavLst>
                                        <p:tav tm="0">
                                          <p:val>
                                            <p:strVal val="1+#ppt_w/2"/>
                                          </p:val>
                                        </p:tav>
                                        <p:tav tm="100000">
                                          <p:val>
                                            <p:strVal val="#ppt_x"/>
                                          </p:val>
                                        </p:tav>
                                      </p:tavLst>
                                    </p:anim>
                                    <p:anim calcmode="lin" valueType="num">
                                      <p:cBhvr additive="base">
                                        <p:cTn id="44" dur="500" fill="hold"/>
                                        <p:tgtEl>
                                          <p:spTgt spid="35636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56362"/>
                                        </p:tgtEl>
                                        <p:attrNameLst>
                                          <p:attrName>style.visibility</p:attrName>
                                        </p:attrNameLst>
                                      </p:cBhvr>
                                      <p:to>
                                        <p:strVal val="visible"/>
                                      </p:to>
                                    </p:set>
                                    <p:anim calcmode="lin" valueType="num">
                                      <p:cBhvr additive="base">
                                        <p:cTn id="49" dur="500" fill="hold"/>
                                        <p:tgtEl>
                                          <p:spTgt spid="356362"/>
                                        </p:tgtEl>
                                        <p:attrNameLst>
                                          <p:attrName>ppt_x</p:attrName>
                                        </p:attrNameLst>
                                      </p:cBhvr>
                                      <p:tavLst>
                                        <p:tav tm="0">
                                          <p:val>
                                            <p:strVal val="1+#ppt_w/2"/>
                                          </p:val>
                                        </p:tav>
                                        <p:tav tm="100000">
                                          <p:val>
                                            <p:strVal val="#ppt_x"/>
                                          </p:val>
                                        </p:tav>
                                      </p:tavLst>
                                    </p:anim>
                                    <p:anim calcmode="lin" valueType="num">
                                      <p:cBhvr additive="base">
                                        <p:cTn id="50" dur="500" fill="hold"/>
                                        <p:tgtEl>
                                          <p:spTgt spid="35636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6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animBg="1"/>
      <p:bldP spid="356357" grpId="0" animBg="1"/>
      <p:bldP spid="356358" grpId="0" animBg="1"/>
      <p:bldP spid="356359" grpId="0"/>
      <p:bldP spid="356360" grpId="0"/>
      <p:bldP spid="356361" grpId="0" animBg="1"/>
      <p:bldP spid="356362" grpId="0" animBg="1"/>
      <p:bldP spid="356363" grpId="0"/>
      <p:bldP spid="356364" grpId="0" animBg="1"/>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AutoShape 2"/>
          <p:cNvSpPr>
            <a:spLocks noGrp="1" noChangeArrowheads="1"/>
          </p:cNvSpPr>
          <p:nvPr>
            <p:ph type="title"/>
          </p:nvPr>
        </p:nvSpPr>
        <p:spPr/>
        <p:txBody>
          <a:bodyPr/>
          <a:lstStyle/>
          <a:p>
            <a:pPr algn="ctr" eaLnBrk="1" fontAlgn="auto" hangingPunct="1">
              <a:spcAft>
                <a:spcPts val="0"/>
              </a:spcAft>
              <a:defRPr/>
            </a:pPr>
            <a:r>
              <a:rPr lang="he-IL" dirty="0">
                <a:cs typeface="+mj-cs"/>
              </a:rPr>
              <a:t>הסיכונים העיקריים להם חשוף בנק</a:t>
            </a:r>
            <a:endParaRPr lang="en-US" dirty="0">
              <a:cs typeface="+mj-cs"/>
            </a:endParaRPr>
          </a:p>
        </p:txBody>
      </p:sp>
      <p:sp>
        <p:nvSpPr>
          <p:cNvPr id="361475" name="Rectangle 3"/>
          <p:cNvSpPr>
            <a:spLocks noGrp="1" noChangeArrowheads="1"/>
          </p:cNvSpPr>
          <p:nvPr>
            <p:ph idx="1"/>
          </p:nvPr>
        </p:nvSpPr>
        <p:spPr>
          <a:xfrm>
            <a:off x="684213" y="1600200"/>
            <a:ext cx="8002587" cy="4997450"/>
          </a:xfrm>
        </p:spPr>
        <p:txBody>
          <a:bodyPr/>
          <a:lstStyle/>
          <a:p>
            <a:pPr eaLnBrk="1" hangingPunct="1">
              <a:lnSpc>
                <a:spcPct val="80000"/>
              </a:lnSpc>
            </a:pPr>
            <a:r>
              <a:rPr lang="he-IL" altLang="he-IL" sz="2400" b="1" smtClean="0">
                <a:solidFill>
                  <a:srgbClr val="CC0000"/>
                </a:solidFill>
                <a:cs typeface="Aharoni" pitchFamily="2" charset="-79"/>
              </a:rPr>
              <a:t>סיכון אשראי</a:t>
            </a:r>
            <a:r>
              <a:rPr lang="he-IL" altLang="he-IL" sz="2400" b="1" smtClean="0">
                <a:cs typeface="Aharoni" pitchFamily="2" charset="-79"/>
              </a:rPr>
              <a:t> – הסיכון שלווים, החייבים לבנק כספים, לא יעמדו בהתחייבויותיהם.</a:t>
            </a:r>
          </a:p>
          <a:p>
            <a:pPr eaLnBrk="1" hangingPunct="1">
              <a:lnSpc>
                <a:spcPct val="80000"/>
              </a:lnSpc>
            </a:pPr>
            <a:r>
              <a:rPr lang="he-IL" altLang="he-IL" sz="2400" b="1" smtClean="0">
                <a:solidFill>
                  <a:srgbClr val="CC0000"/>
                </a:solidFill>
                <a:cs typeface="Aharoni" pitchFamily="2" charset="-79"/>
              </a:rPr>
              <a:t>סיכון שוק</a:t>
            </a:r>
            <a:r>
              <a:rPr lang="he-IL" altLang="he-IL" sz="2400" b="1" smtClean="0">
                <a:cs typeface="Aharoni" pitchFamily="2" charset="-79"/>
              </a:rPr>
              <a:t> – הסיכון לשחיקת הון הבנק כתוצאה משינויים בלתי צפויים בשערי ריבית, בשערי חליפין, בשערי מניות ו/או בשיעור האינפלציה.</a:t>
            </a:r>
          </a:p>
          <a:p>
            <a:pPr eaLnBrk="1" hangingPunct="1">
              <a:lnSpc>
                <a:spcPct val="80000"/>
              </a:lnSpc>
            </a:pPr>
            <a:r>
              <a:rPr lang="he-IL" altLang="he-IL" sz="2400" b="1" smtClean="0">
                <a:solidFill>
                  <a:srgbClr val="CC0000"/>
                </a:solidFill>
                <a:cs typeface="Aharoni" pitchFamily="2" charset="-79"/>
              </a:rPr>
              <a:t>סיכון נזילות</a:t>
            </a:r>
            <a:r>
              <a:rPr lang="he-IL" altLang="he-IL" sz="2400" b="1" smtClean="0">
                <a:cs typeface="Aharoni" pitchFamily="2" charset="-79"/>
              </a:rPr>
              <a:t> – הסיכון שלבנק לא יהיו די נכסים נזילים לכיסוי שינויים בלתי צפויים בהיצע הפיקדונות או בביקוש לאשראי, ובפרט לכיסוי משיכות בלתי צפויות.</a:t>
            </a:r>
          </a:p>
          <a:p>
            <a:pPr eaLnBrk="1" hangingPunct="1">
              <a:lnSpc>
                <a:spcPct val="80000"/>
              </a:lnSpc>
            </a:pPr>
            <a:r>
              <a:rPr lang="he-IL" altLang="he-IL" sz="2400" b="1" smtClean="0">
                <a:solidFill>
                  <a:srgbClr val="CC0000"/>
                </a:solidFill>
                <a:cs typeface="Aharoni" pitchFamily="2" charset="-79"/>
              </a:rPr>
              <a:t>סיכון תפעולי -</a:t>
            </a:r>
            <a:r>
              <a:rPr lang="he-IL" altLang="he-IL" sz="2400" b="1" smtClean="0">
                <a:solidFill>
                  <a:schemeClr val="accent2"/>
                </a:solidFill>
                <a:cs typeface="Aharoni" pitchFamily="2" charset="-79"/>
              </a:rPr>
              <a:t> </a:t>
            </a:r>
            <a:r>
              <a:rPr lang="he-IL" altLang="he-IL" sz="2400" b="1" smtClean="0">
                <a:cs typeface="Aharoni" pitchFamily="2" charset="-79"/>
              </a:rPr>
              <a:t>סיכון להפסד כתוצאה מכשל או פגם בתהליכים פנימיים, אנשים או מערכות או כתוצאה מאירוע חיצוני.</a:t>
            </a:r>
          </a:p>
          <a:p>
            <a:pPr eaLnBrk="1" hangingPunct="1">
              <a:lnSpc>
                <a:spcPct val="80000"/>
              </a:lnSpc>
            </a:pPr>
            <a:r>
              <a:rPr lang="he-IL" altLang="he-IL" sz="2400" b="1" smtClean="0">
                <a:solidFill>
                  <a:srgbClr val="CC0000"/>
                </a:solidFill>
                <a:cs typeface="Aharoni" pitchFamily="2" charset="-79"/>
              </a:rPr>
              <a:t>סיכון מוניטין</a:t>
            </a:r>
            <a:r>
              <a:rPr lang="he-IL" altLang="he-IL" sz="2400" b="1" smtClean="0">
                <a:cs typeface="Aharoni" pitchFamily="2" charset="-79"/>
              </a:rPr>
              <a:t> – הסיכון לנזק שיגרם לבנק כתוצאה מפגיעה במוניטין שלו.</a:t>
            </a:r>
            <a:endParaRPr lang="en-US" altLang="he-IL" sz="2400" b="1" smtClean="0">
              <a:cs typeface="Arial" charset="0"/>
            </a:endParaRPr>
          </a:p>
        </p:txBody>
      </p:sp>
      <p:sp>
        <p:nvSpPr>
          <p:cNvPr id="4" name="מציין מיקום של מספר שקופית 3"/>
          <p:cNvSpPr>
            <a:spLocks noGrp="1"/>
          </p:cNvSpPr>
          <p:nvPr>
            <p:ph type="sldNum" sz="quarter" idx="12"/>
          </p:nvPr>
        </p:nvSpPr>
        <p:spPr/>
        <p:txBody>
          <a:bodyPr/>
          <a:lstStyle/>
          <a:p>
            <a:pPr>
              <a:defRPr/>
            </a:pPr>
            <a:fld id="{6E2AE4AB-85BB-471E-B220-7F862F825853}" type="slidenum">
              <a:rPr lang="he-IL"/>
              <a:pPr>
                <a:defRPr/>
              </a:pPr>
              <a:t>333</a:t>
            </a:fld>
            <a:endParaRPr lang="en-US"/>
          </a:p>
        </p:txBody>
      </p:sp>
    </p:spTree>
    <p:extLst>
      <p:ext uri="{BB962C8B-B14F-4D97-AF65-F5344CB8AC3E}">
        <p14:creationId xmlns:p14="http://schemas.microsoft.com/office/powerpoint/2010/main" val="265657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dissolve">
                                      <p:cBhvr>
                                        <p:cTn id="7" dur="500"/>
                                        <p:tgtEl>
                                          <p:spTgt spid="361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61475">
                                            <p:txEl>
                                              <p:pRg st="1" end="1"/>
                                            </p:txEl>
                                          </p:spTgt>
                                        </p:tgtEl>
                                        <p:attrNameLst>
                                          <p:attrName>style.visibility</p:attrName>
                                        </p:attrNameLst>
                                      </p:cBhvr>
                                      <p:to>
                                        <p:strVal val="visible"/>
                                      </p:to>
                                    </p:set>
                                    <p:animEffect transition="in" filter="dissolve">
                                      <p:cBhvr>
                                        <p:cTn id="12" dur="500"/>
                                        <p:tgtEl>
                                          <p:spTgt spid="361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61475">
                                            <p:txEl>
                                              <p:pRg st="2" end="2"/>
                                            </p:txEl>
                                          </p:spTgt>
                                        </p:tgtEl>
                                        <p:attrNameLst>
                                          <p:attrName>style.visibility</p:attrName>
                                        </p:attrNameLst>
                                      </p:cBhvr>
                                      <p:to>
                                        <p:strVal val="visible"/>
                                      </p:to>
                                    </p:set>
                                    <p:animEffect transition="in" filter="dissolve">
                                      <p:cBhvr>
                                        <p:cTn id="17" dur="500"/>
                                        <p:tgtEl>
                                          <p:spTgt spid="3614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61475">
                                            <p:txEl>
                                              <p:pRg st="3" end="3"/>
                                            </p:txEl>
                                          </p:spTgt>
                                        </p:tgtEl>
                                        <p:attrNameLst>
                                          <p:attrName>style.visibility</p:attrName>
                                        </p:attrNameLst>
                                      </p:cBhvr>
                                      <p:to>
                                        <p:strVal val="visible"/>
                                      </p:to>
                                    </p:set>
                                    <p:animEffect transition="in" filter="dissolve">
                                      <p:cBhvr>
                                        <p:cTn id="22" dur="500"/>
                                        <p:tgtEl>
                                          <p:spTgt spid="3614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61475">
                                            <p:txEl>
                                              <p:pRg st="4" end="4"/>
                                            </p:txEl>
                                          </p:spTgt>
                                        </p:tgtEl>
                                        <p:attrNameLst>
                                          <p:attrName>style.visibility</p:attrName>
                                        </p:attrNameLst>
                                      </p:cBhvr>
                                      <p:to>
                                        <p:strVal val="visible"/>
                                      </p:to>
                                    </p:set>
                                    <p:animEffect transition="in" filter="dissolve">
                                      <p:cBhvr>
                                        <p:cTn id="27" dur="500"/>
                                        <p:tgtEl>
                                          <p:spTgt spid="361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AutoShape 2"/>
          <p:cNvSpPr>
            <a:spLocks noGrp="1" noChangeArrowheads="1"/>
          </p:cNvSpPr>
          <p:nvPr>
            <p:ph type="title"/>
          </p:nvPr>
        </p:nvSpPr>
        <p:spPr/>
        <p:txBody>
          <a:bodyPr>
            <a:normAutofit fontScale="90000"/>
          </a:bodyPr>
          <a:lstStyle/>
          <a:p>
            <a:pPr algn="ctr" eaLnBrk="1" fontAlgn="auto" hangingPunct="1">
              <a:spcAft>
                <a:spcPts val="0"/>
              </a:spcAft>
              <a:defRPr/>
            </a:pPr>
            <a:r>
              <a:rPr lang="he-IL" dirty="0">
                <a:cs typeface="+mj-cs"/>
              </a:rPr>
              <a:t>מערכת הבנקאות בישראל</a:t>
            </a:r>
            <a:endParaRPr lang="en-US" dirty="0">
              <a:cs typeface="+mj-cs"/>
            </a:endParaRPr>
          </a:p>
        </p:txBody>
      </p:sp>
      <p:sp>
        <p:nvSpPr>
          <p:cNvPr id="362499" name="Rectangle 3"/>
          <p:cNvSpPr>
            <a:spLocks noGrp="1" noChangeArrowheads="1"/>
          </p:cNvSpPr>
          <p:nvPr>
            <p:ph type="body" sz="half" idx="1"/>
          </p:nvPr>
        </p:nvSpPr>
        <p:spPr>
          <a:xfrm>
            <a:off x="792163" y="1484313"/>
            <a:ext cx="7667625" cy="5113337"/>
          </a:xfrm>
        </p:spPr>
        <p:txBody>
          <a:bodyPr/>
          <a:lstStyle/>
          <a:p>
            <a:pPr marL="533400" indent="-533400" eaLnBrk="1" hangingPunct="1"/>
            <a:r>
              <a:rPr lang="he-IL" altLang="he-IL" sz="3600" smtClean="0">
                <a:cs typeface="Aharoni" pitchFamily="2" charset="-79"/>
              </a:rPr>
              <a:t>שני מאפיינים מרכזיים למערכת הבנקאות בישראל:</a:t>
            </a:r>
          </a:p>
          <a:p>
            <a:pPr marL="914400" lvl="1" indent="-457200" eaLnBrk="1" hangingPunct="1"/>
            <a:r>
              <a:rPr lang="he-IL" altLang="he-IL" sz="3200" smtClean="0">
                <a:cs typeface="Aharoni" pitchFamily="2" charset="-79"/>
              </a:rPr>
              <a:t>ריכוזיות.</a:t>
            </a:r>
          </a:p>
          <a:p>
            <a:pPr marL="1295400" lvl="2" indent="-381000" eaLnBrk="1" hangingPunct="1"/>
            <a:r>
              <a:rPr lang="he-IL" altLang="he-IL" sz="2800" smtClean="0">
                <a:cs typeface="Aharoni" pitchFamily="2" charset="-79"/>
              </a:rPr>
              <a:t>קיימים במערכת 22 בנקים מסחריים. </a:t>
            </a:r>
          </a:p>
          <a:p>
            <a:pPr marL="1295400" lvl="2" indent="-381000" eaLnBrk="1" hangingPunct="1"/>
            <a:r>
              <a:rPr lang="he-IL" altLang="he-IL" sz="2800" smtClean="0">
                <a:cs typeface="Aharoni" pitchFamily="2" charset="-79"/>
              </a:rPr>
              <a:t>אולם, 5 הקבוצות הבנקאיות הגדולות מרכזות למעלה מ- 90% מסך הנכסים.</a:t>
            </a:r>
          </a:p>
          <a:p>
            <a:pPr marL="1295400" lvl="2" indent="-381000" eaLnBrk="1" hangingPunct="1"/>
            <a:r>
              <a:rPr lang="he-IL" altLang="he-IL" sz="2800" smtClean="0">
                <a:cs typeface="Aharoni" pitchFamily="2" charset="-79"/>
              </a:rPr>
              <a:t>3 הקבוצות הבנקאיות הגדולות מרכזות כ- 80% מסך הנכסים.</a:t>
            </a:r>
          </a:p>
        </p:txBody>
      </p:sp>
      <p:sp>
        <p:nvSpPr>
          <p:cNvPr id="4" name="מציין מיקום של מספר שקופית 4"/>
          <p:cNvSpPr>
            <a:spLocks noGrp="1"/>
          </p:cNvSpPr>
          <p:nvPr>
            <p:ph type="sldNum" sz="quarter" idx="10"/>
          </p:nvPr>
        </p:nvSpPr>
        <p:spPr/>
        <p:txBody>
          <a:bodyPr/>
          <a:lstStyle/>
          <a:p>
            <a:pPr>
              <a:defRPr/>
            </a:pPr>
            <a:fld id="{69511713-324B-408B-BC4D-F122D1133047}" type="slidenum">
              <a:rPr lang="he-IL"/>
              <a:pPr>
                <a:defRPr/>
              </a:pPr>
              <a:t>334</a:t>
            </a:fld>
            <a:endParaRPr lang="en-US"/>
          </a:p>
        </p:txBody>
      </p:sp>
    </p:spTree>
    <p:extLst>
      <p:ext uri="{BB962C8B-B14F-4D97-AF65-F5344CB8AC3E}">
        <p14:creationId xmlns:p14="http://schemas.microsoft.com/office/powerpoint/2010/main" val="418226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diamond(in)">
                                      <p:cBhvr>
                                        <p:cTn id="7" dur="2000"/>
                                        <p:tgtEl>
                                          <p:spTgt spid="362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2499">
                                            <p:txEl>
                                              <p:pRg st="1" end="1"/>
                                            </p:txEl>
                                          </p:spTgt>
                                        </p:tgtEl>
                                        <p:attrNameLst>
                                          <p:attrName>style.visibility</p:attrName>
                                        </p:attrNameLst>
                                      </p:cBhvr>
                                      <p:to>
                                        <p:strVal val="visible"/>
                                      </p:to>
                                    </p:set>
                                    <p:animEffect transition="in" filter="diamond(in)">
                                      <p:cBhvr>
                                        <p:cTn id="12" dur="2000"/>
                                        <p:tgtEl>
                                          <p:spTgt spid="362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62499">
                                            <p:txEl>
                                              <p:pRg st="2" end="2"/>
                                            </p:txEl>
                                          </p:spTgt>
                                        </p:tgtEl>
                                        <p:attrNameLst>
                                          <p:attrName>style.visibility</p:attrName>
                                        </p:attrNameLst>
                                      </p:cBhvr>
                                      <p:to>
                                        <p:strVal val="visible"/>
                                      </p:to>
                                    </p:set>
                                    <p:animEffect transition="in" filter="diamond(in)">
                                      <p:cBhvr>
                                        <p:cTn id="17" dur="2000"/>
                                        <p:tgtEl>
                                          <p:spTgt spid="362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62499">
                                            <p:txEl>
                                              <p:pRg st="3" end="3"/>
                                            </p:txEl>
                                          </p:spTgt>
                                        </p:tgtEl>
                                        <p:attrNameLst>
                                          <p:attrName>style.visibility</p:attrName>
                                        </p:attrNameLst>
                                      </p:cBhvr>
                                      <p:to>
                                        <p:strVal val="visible"/>
                                      </p:to>
                                    </p:set>
                                    <p:animEffect transition="in" filter="diamond(in)">
                                      <p:cBhvr>
                                        <p:cTn id="22" dur="2000"/>
                                        <p:tgtEl>
                                          <p:spTgt spid="3624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62499">
                                            <p:txEl>
                                              <p:pRg st="4" end="4"/>
                                            </p:txEl>
                                          </p:spTgt>
                                        </p:tgtEl>
                                        <p:attrNameLst>
                                          <p:attrName>style.visibility</p:attrName>
                                        </p:attrNameLst>
                                      </p:cBhvr>
                                      <p:to>
                                        <p:strVal val="visible"/>
                                      </p:to>
                                    </p:set>
                                    <p:animEffect transition="in" filter="diamond(in)">
                                      <p:cBhvr>
                                        <p:cTn id="27" dur="2000"/>
                                        <p:tgtEl>
                                          <p:spTgt spid="362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AutoShape 2"/>
          <p:cNvSpPr>
            <a:spLocks noGrp="1" noChangeArrowheads="1"/>
          </p:cNvSpPr>
          <p:nvPr>
            <p:ph type="title"/>
          </p:nvPr>
        </p:nvSpPr>
        <p:spPr/>
        <p:txBody>
          <a:bodyPr>
            <a:normAutofit fontScale="90000"/>
          </a:bodyPr>
          <a:lstStyle/>
          <a:p>
            <a:pPr algn="ctr" eaLnBrk="1" fontAlgn="auto" hangingPunct="1">
              <a:spcAft>
                <a:spcPts val="0"/>
              </a:spcAft>
              <a:defRPr/>
            </a:pPr>
            <a:r>
              <a:rPr lang="he-IL">
                <a:cs typeface="+mj-cs"/>
              </a:rPr>
              <a:t>מערכת הבנקאות בישראל</a:t>
            </a:r>
            <a:endParaRPr lang="en-US">
              <a:cs typeface="+mj-cs"/>
            </a:endParaRPr>
          </a:p>
        </p:txBody>
      </p:sp>
      <p:sp>
        <p:nvSpPr>
          <p:cNvPr id="480259" name="Rectangle 3"/>
          <p:cNvSpPr>
            <a:spLocks noGrp="1" noChangeArrowheads="1"/>
          </p:cNvSpPr>
          <p:nvPr>
            <p:ph type="body" sz="half" idx="1"/>
          </p:nvPr>
        </p:nvSpPr>
        <p:spPr>
          <a:xfrm>
            <a:off x="792163" y="1484313"/>
            <a:ext cx="7667625" cy="5113337"/>
          </a:xfrm>
        </p:spPr>
        <p:txBody>
          <a:bodyPr/>
          <a:lstStyle/>
          <a:p>
            <a:pPr marL="533400" indent="-533400" eaLnBrk="1" hangingPunct="1"/>
            <a:r>
              <a:rPr lang="he-IL" altLang="he-IL" sz="3600" smtClean="0">
                <a:cs typeface="Aharoni" pitchFamily="2" charset="-79"/>
              </a:rPr>
              <a:t>שני מאפיינים מרכזיים למערכת הבנקאות בישראל (המשך):</a:t>
            </a:r>
          </a:p>
          <a:p>
            <a:pPr marL="914400" lvl="1" indent="-457200" eaLnBrk="1" hangingPunct="1"/>
            <a:r>
              <a:rPr lang="he-IL" altLang="he-IL" sz="3200" smtClean="0">
                <a:cs typeface="Aharoni" pitchFamily="2" charset="-79"/>
              </a:rPr>
              <a:t>אוניברסליות.</a:t>
            </a:r>
          </a:p>
          <a:p>
            <a:pPr marL="1295400" lvl="2" indent="-381000" eaLnBrk="1" hangingPunct="1"/>
            <a:r>
              <a:rPr lang="he-IL" altLang="he-IL" sz="2800" smtClean="0">
                <a:cs typeface="Aharoni" pitchFamily="2" charset="-79"/>
              </a:rPr>
              <a:t>בנקאות קלאסית: גיוס פיקדונות ומתן אשראי.</a:t>
            </a:r>
          </a:p>
          <a:p>
            <a:pPr marL="1295400" lvl="2" indent="-381000" eaLnBrk="1" hangingPunct="1"/>
            <a:r>
              <a:rPr lang="he-IL" altLang="he-IL" sz="2800" smtClean="0">
                <a:cs typeface="Aharoni" pitchFamily="2" charset="-79"/>
              </a:rPr>
              <a:t>השקעה, ייעוץ ותיווך בניירות ערך.</a:t>
            </a:r>
          </a:p>
          <a:p>
            <a:pPr marL="1295400" lvl="2" indent="-381000" eaLnBrk="1" hangingPunct="1"/>
            <a:r>
              <a:rPr lang="he-IL" altLang="he-IL" sz="2800" smtClean="0">
                <a:cs typeface="Aharoni" pitchFamily="2" charset="-79"/>
              </a:rPr>
              <a:t>ניהול תיקים.</a:t>
            </a:r>
          </a:p>
          <a:p>
            <a:pPr marL="1295400" lvl="2" indent="-381000" eaLnBrk="1" hangingPunct="1"/>
            <a:r>
              <a:rPr lang="he-IL" altLang="he-IL" sz="2800" smtClean="0">
                <a:cs typeface="Aharoni" pitchFamily="2" charset="-79"/>
              </a:rPr>
              <a:t>חתמות.</a:t>
            </a:r>
          </a:p>
          <a:p>
            <a:pPr marL="1295400" lvl="2" indent="-381000" eaLnBrk="1" hangingPunct="1"/>
            <a:r>
              <a:rPr lang="he-IL" altLang="he-IL" sz="2800" smtClean="0">
                <a:cs typeface="Aharoni" pitchFamily="2" charset="-79"/>
              </a:rPr>
              <a:t>מערך תשלומים וסליקה (שיקים, הוראות קבע).</a:t>
            </a:r>
          </a:p>
          <a:p>
            <a:pPr marL="1295400" lvl="2" indent="-381000" eaLnBrk="1" hangingPunct="1"/>
            <a:r>
              <a:rPr lang="he-IL" altLang="he-IL" sz="2800" smtClean="0">
                <a:cs typeface="Aharoni" pitchFamily="2" charset="-79"/>
              </a:rPr>
              <a:t>השקעה בחברות ריאליות.</a:t>
            </a:r>
          </a:p>
        </p:txBody>
      </p:sp>
      <p:sp>
        <p:nvSpPr>
          <p:cNvPr id="4" name="מציין מיקום של מספר שקופית 4"/>
          <p:cNvSpPr>
            <a:spLocks noGrp="1"/>
          </p:cNvSpPr>
          <p:nvPr>
            <p:ph type="sldNum" sz="quarter" idx="10"/>
          </p:nvPr>
        </p:nvSpPr>
        <p:spPr/>
        <p:txBody>
          <a:bodyPr/>
          <a:lstStyle/>
          <a:p>
            <a:pPr>
              <a:defRPr/>
            </a:pPr>
            <a:fld id="{22F6786D-B7D3-42B1-B03B-5E24F338D34C}" type="slidenum">
              <a:rPr lang="he-IL"/>
              <a:pPr>
                <a:defRPr/>
              </a:pPr>
              <a:t>335</a:t>
            </a:fld>
            <a:endParaRPr lang="en-US"/>
          </a:p>
        </p:txBody>
      </p:sp>
    </p:spTree>
    <p:extLst>
      <p:ext uri="{BB962C8B-B14F-4D97-AF65-F5344CB8AC3E}">
        <p14:creationId xmlns:p14="http://schemas.microsoft.com/office/powerpoint/2010/main" val="24584670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animEffect transition="in" filter="diamond(in)">
                                      <p:cBhvr>
                                        <p:cTn id="7" dur="2000"/>
                                        <p:tgtEl>
                                          <p:spTgt spid="480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80259">
                                            <p:txEl>
                                              <p:pRg st="1" end="1"/>
                                            </p:txEl>
                                          </p:spTgt>
                                        </p:tgtEl>
                                        <p:attrNameLst>
                                          <p:attrName>style.visibility</p:attrName>
                                        </p:attrNameLst>
                                      </p:cBhvr>
                                      <p:to>
                                        <p:strVal val="visible"/>
                                      </p:to>
                                    </p:set>
                                    <p:animEffect transition="in" filter="diamond(in)">
                                      <p:cBhvr>
                                        <p:cTn id="12" dur="2000"/>
                                        <p:tgtEl>
                                          <p:spTgt spid="4802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80259">
                                            <p:txEl>
                                              <p:pRg st="2" end="2"/>
                                            </p:txEl>
                                          </p:spTgt>
                                        </p:tgtEl>
                                        <p:attrNameLst>
                                          <p:attrName>style.visibility</p:attrName>
                                        </p:attrNameLst>
                                      </p:cBhvr>
                                      <p:to>
                                        <p:strVal val="visible"/>
                                      </p:to>
                                    </p:set>
                                    <p:animEffect transition="in" filter="diamond(in)">
                                      <p:cBhvr>
                                        <p:cTn id="17" dur="2000"/>
                                        <p:tgtEl>
                                          <p:spTgt spid="4802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80259">
                                            <p:txEl>
                                              <p:pRg st="3" end="3"/>
                                            </p:txEl>
                                          </p:spTgt>
                                        </p:tgtEl>
                                        <p:attrNameLst>
                                          <p:attrName>style.visibility</p:attrName>
                                        </p:attrNameLst>
                                      </p:cBhvr>
                                      <p:to>
                                        <p:strVal val="visible"/>
                                      </p:to>
                                    </p:set>
                                    <p:animEffect transition="in" filter="diamond(in)">
                                      <p:cBhvr>
                                        <p:cTn id="22" dur="2000"/>
                                        <p:tgtEl>
                                          <p:spTgt spid="4802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80259">
                                            <p:txEl>
                                              <p:pRg st="4" end="4"/>
                                            </p:txEl>
                                          </p:spTgt>
                                        </p:tgtEl>
                                        <p:attrNameLst>
                                          <p:attrName>style.visibility</p:attrName>
                                        </p:attrNameLst>
                                      </p:cBhvr>
                                      <p:to>
                                        <p:strVal val="visible"/>
                                      </p:to>
                                    </p:set>
                                    <p:animEffect transition="in" filter="diamond(in)">
                                      <p:cBhvr>
                                        <p:cTn id="27" dur="2000"/>
                                        <p:tgtEl>
                                          <p:spTgt spid="4802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80259">
                                            <p:txEl>
                                              <p:pRg st="5" end="5"/>
                                            </p:txEl>
                                          </p:spTgt>
                                        </p:tgtEl>
                                        <p:attrNameLst>
                                          <p:attrName>style.visibility</p:attrName>
                                        </p:attrNameLst>
                                      </p:cBhvr>
                                      <p:to>
                                        <p:strVal val="visible"/>
                                      </p:to>
                                    </p:set>
                                    <p:animEffect transition="in" filter="diamond(in)">
                                      <p:cBhvr>
                                        <p:cTn id="32" dur="2000"/>
                                        <p:tgtEl>
                                          <p:spTgt spid="4802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80259">
                                            <p:txEl>
                                              <p:pRg st="6" end="6"/>
                                            </p:txEl>
                                          </p:spTgt>
                                        </p:tgtEl>
                                        <p:attrNameLst>
                                          <p:attrName>style.visibility</p:attrName>
                                        </p:attrNameLst>
                                      </p:cBhvr>
                                      <p:to>
                                        <p:strVal val="visible"/>
                                      </p:to>
                                    </p:set>
                                    <p:animEffect transition="in" filter="diamond(in)">
                                      <p:cBhvr>
                                        <p:cTn id="37" dur="2000"/>
                                        <p:tgtEl>
                                          <p:spTgt spid="4802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480259">
                                            <p:txEl>
                                              <p:pRg st="7" end="7"/>
                                            </p:txEl>
                                          </p:spTgt>
                                        </p:tgtEl>
                                        <p:attrNameLst>
                                          <p:attrName>style.visibility</p:attrName>
                                        </p:attrNameLst>
                                      </p:cBhvr>
                                      <p:to>
                                        <p:strVal val="visible"/>
                                      </p:to>
                                    </p:set>
                                    <p:animEffect transition="in" filter="diamond(in)">
                                      <p:cBhvr>
                                        <p:cTn id="42" dur="2000"/>
                                        <p:tgtEl>
                                          <p:spTgt spid="4802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4"/>
          <p:cNvSpPr>
            <a:spLocks noGrp="1"/>
          </p:cNvSpPr>
          <p:nvPr>
            <p:ph type="sldNum" sz="quarter" idx="10"/>
          </p:nvPr>
        </p:nvSpPr>
        <p:spPr/>
        <p:txBody>
          <a:bodyPr/>
          <a:lstStyle/>
          <a:p>
            <a:pPr>
              <a:defRPr/>
            </a:pPr>
            <a:fld id="{B15A1E9E-63B9-42FD-8B91-38229751569B}" type="slidenum">
              <a:rPr lang="he-IL"/>
              <a:pPr>
                <a:defRPr/>
              </a:pPr>
              <a:t>336</a:t>
            </a:fld>
            <a:endParaRPr lang="en-US"/>
          </a:p>
        </p:txBody>
      </p:sp>
      <p:graphicFrame>
        <p:nvGraphicFramePr>
          <p:cNvPr id="6" name="תרשים 5"/>
          <p:cNvGraphicFramePr>
            <a:graphicFrameLocks/>
          </p:cNvGraphicFramePr>
          <p:nvPr/>
        </p:nvGraphicFramePr>
        <p:xfrm>
          <a:off x="1187624" y="1088740"/>
          <a:ext cx="7056784"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5682137"/>
      </p:ext>
    </p:extLst>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AutoShape 2"/>
          <p:cNvSpPr>
            <a:spLocks noGrp="1" noChangeArrowheads="1"/>
          </p:cNvSpPr>
          <p:nvPr>
            <p:ph type="title"/>
          </p:nvPr>
        </p:nvSpPr>
        <p:spPr>
          <a:xfrm>
            <a:off x="1" y="296863"/>
            <a:ext cx="9144000" cy="833437"/>
          </a:xfrm>
        </p:spPr>
        <p:txBody>
          <a:bodyPr/>
          <a:lstStyle/>
          <a:p>
            <a:pPr algn="ctr" eaLnBrk="1" fontAlgn="auto" hangingPunct="1">
              <a:spcAft>
                <a:spcPts val="0"/>
              </a:spcAft>
              <a:defRPr/>
            </a:pPr>
            <a:r>
              <a:rPr lang="he-IL" sz="4000" dirty="0">
                <a:cs typeface="+mj-cs"/>
              </a:rPr>
              <a:t>תפקידי ומטרות הפיקוח על הבנקים</a:t>
            </a:r>
            <a:endParaRPr lang="en-US" sz="4000" dirty="0">
              <a:cs typeface="+mj-cs"/>
            </a:endParaRPr>
          </a:p>
        </p:txBody>
      </p:sp>
      <p:sp>
        <p:nvSpPr>
          <p:cNvPr id="497667" name="Rectangle 3"/>
          <p:cNvSpPr>
            <a:spLocks noGrp="1" noChangeArrowheads="1"/>
          </p:cNvSpPr>
          <p:nvPr>
            <p:ph idx="1"/>
          </p:nvPr>
        </p:nvSpPr>
        <p:spPr>
          <a:xfrm>
            <a:off x="863600" y="1665288"/>
            <a:ext cx="7416800" cy="4781550"/>
          </a:xfrm>
        </p:spPr>
        <p:txBody>
          <a:bodyPr>
            <a:normAutofit/>
          </a:bodyPr>
          <a:lstStyle/>
          <a:p>
            <a:pPr eaLnBrk="1" fontAlgn="auto" hangingPunct="1">
              <a:lnSpc>
                <a:spcPct val="90000"/>
              </a:lnSpc>
              <a:spcAft>
                <a:spcPts val="0"/>
              </a:spcAft>
              <a:buFont typeface="Monotype Sorts" pitchFamily="2" charset="2"/>
              <a:buChar char="¶"/>
              <a:defRPr/>
            </a:pPr>
            <a:r>
              <a:rPr lang="he-IL" dirty="0">
                <a:latin typeface="Arial Unicode MS" pitchFamily="34" charset="-128"/>
                <a:cs typeface="+mn-cs"/>
              </a:rPr>
              <a:t>שמירה על יציבותם וחוסנם של התאגידים הבנקאיים על מנת שיוכל לעמוד בהתחייבויותיהם כלפי המפקידים</a:t>
            </a:r>
            <a:r>
              <a:rPr lang="en-US" dirty="0">
                <a:latin typeface="Arial Unicode MS" pitchFamily="34" charset="-128"/>
                <a:cs typeface="+mn-cs"/>
              </a:rPr>
              <a:t>.</a:t>
            </a:r>
            <a:endParaRPr lang="he-IL" dirty="0">
              <a:latin typeface="Arial Unicode MS" pitchFamily="34" charset="-128"/>
              <a:cs typeface="+mn-cs"/>
            </a:endParaRPr>
          </a:p>
          <a:p>
            <a:pPr eaLnBrk="1" fontAlgn="auto" hangingPunct="1">
              <a:lnSpc>
                <a:spcPct val="90000"/>
              </a:lnSpc>
              <a:spcAft>
                <a:spcPts val="0"/>
              </a:spcAft>
              <a:buFont typeface="Monotype Sorts" pitchFamily="2" charset="2"/>
              <a:buChar char="¶"/>
              <a:defRPr/>
            </a:pPr>
            <a:endParaRPr lang="he-IL" dirty="0">
              <a:latin typeface="Arial Unicode MS" pitchFamily="34" charset="-128"/>
              <a:cs typeface="+mn-cs"/>
            </a:endParaRPr>
          </a:p>
          <a:p>
            <a:pPr eaLnBrk="1" fontAlgn="auto" hangingPunct="1">
              <a:lnSpc>
                <a:spcPct val="90000"/>
              </a:lnSpc>
              <a:spcAft>
                <a:spcPts val="0"/>
              </a:spcAft>
              <a:buFont typeface="Monotype Sorts" pitchFamily="2" charset="2"/>
              <a:buChar char="¶"/>
              <a:defRPr/>
            </a:pPr>
            <a:r>
              <a:rPr lang="he-IL" dirty="0">
                <a:latin typeface="Arial Unicode MS" pitchFamily="34" charset="-128"/>
                <a:cs typeface="+mn-cs"/>
              </a:rPr>
              <a:t>פיקוח על קיום יחסים עסקיים הוגנים בין הבנק לבין לקוחותיו</a:t>
            </a:r>
            <a:r>
              <a:rPr lang="en-US" dirty="0">
                <a:latin typeface="Arial Unicode MS" pitchFamily="34" charset="-128"/>
                <a:cs typeface="+mn-cs"/>
              </a:rPr>
              <a:t>.</a:t>
            </a:r>
            <a:endParaRPr lang="he-IL" dirty="0">
              <a:latin typeface="Arial Unicode MS" pitchFamily="34" charset="-128"/>
              <a:cs typeface="+mn-cs"/>
            </a:endParaRPr>
          </a:p>
          <a:p>
            <a:pPr eaLnBrk="1" fontAlgn="auto" hangingPunct="1">
              <a:lnSpc>
                <a:spcPct val="90000"/>
              </a:lnSpc>
              <a:spcAft>
                <a:spcPts val="0"/>
              </a:spcAft>
              <a:buFont typeface="Monotype Sorts" pitchFamily="2" charset="2"/>
              <a:buChar char="¶"/>
              <a:defRPr/>
            </a:pPr>
            <a:endParaRPr lang="he-IL" dirty="0">
              <a:latin typeface="Arial Unicode MS" pitchFamily="34" charset="-128"/>
              <a:cs typeface="+mn-cs"/>
            </a:endParaRPr>
          </a:p>
          <a:p>
            <a:pPr eaLnBrk="1" fontAlgn="auto" hangingPunct="1">
              <a:lnSpc>
                <a:spcPct val="90000"/>
              </a:lnSpc>
              <a:spcAft>
                <a:spcPts val="0"/>
              </a:spcAft>
              <a:buFont typeface="Monotype Sorts" pitchFamily="2" charset="2"/>
              <a:buChar char="¶"/>
              <a:defRPr/>
            </a:pPr>
            <a:r>
              <a:rPr lang="he-IL" dirty="0">
                <a:latin typeface="Arial Unicode MS" pitchFamily="34" charset="-128"/>
                <a:cs typeface="+mn-cs"/>
              </a:rPr>
              <a:t>שמירה על הניהול הבנקאי התקין, הכוללת בדיקת תפקודם של גופים חשובים בבנק, כגון: הדירקטוריון, ההנהלה, הביקורת הפנימית </a:t>
            </a:r>
            <a:r>
              <a:rPr lang="he-IL" dirty="0" err="1">
                <a:latin typeface="Arial Unicode MS" pitchFamily="34" charset="-128"/>
                <a:cs typeface="+mn-cs"/>
              </a:rPr>
              <a:t>וכו</a:t>
            </a:r>
            <a:r>
              <a:rPr lang="he-IL" dirty="0">
                <a:latin typeface="Arial Unicode MS" pitchFamily="34" charset="-128"/>
                <a:cs typeface="+mn-cs"/>
              </a:rPr>
              <a:t>'; וכן קיום הוראות בנק ישראל.</a:t>
            </a:r>
          </a:p>
        </p:txBody>
      </p:sp>
      <p:sp>
        <p:nvSpPr>
          <p:cNvPr id="4" name="מציין מיקום של מספר שקופית 3"/>
          <p:cNvSpPr>
            <a:spLocks noGrp="1"/>
          </p:cNvSpPr>
          <p:nvPr>
            <p:ph type="sldNum" sz="quarter" idx="12"/>
          </p:nvPr>
        </p:nvSpPr>
        <p:spPr/>
        <p:txBody>
          <a:bodyPr/>
          <a:lstStyle/>
          <a:p>
            <a:pPr>
              <a:defRPr/>
            </a:pPr>
            <a:fld id="{4B726902-8A8F-4028-B956-4528AF444E27}" type="slidenum">
              <a:rPr lang="he-IL"/>
              <a:pPr>
                <a:defRPr/>
              </a:pPr>
              <a:t>337</a:t>
            </a:fld>
            <a:endParaRPr lang="en-US"/>
          </a:p>
        </p:txBody>
      </p:sp>
    </p:spTree>
    <p:extLst>
      <p:ext uri="{BB962C8B-B14F-4D97-AF65-F5344CB8AC3E}">
        <p14:creationId xmlns:p14="http://schemas.microsoft.com/office/powerpoint/2010/main" val="23048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animEffect transition="in" filter="fade">
                                      <p:cBhvr>
                                        <p:cTn id="7" dur="800" decel="100000"/>
                                        <p:tgtEl>
                                          <p:spTgt spid="497667">
                                            <p:txEl>
                                              <p:pRg st="0" end="0"/>
                                            </p:txEl>
                                          </p:spTgt>
                                        </p:tgtEl>
                                      </p:cBhvr>
                                    </p:animEffect>
                                    <p:anim calcmode="lin" valueType="num">
                                      <p:cBhvr>
                                        <p:cTn id="8" dur="800" decel="100000" fill="hold"/>
                                        <p:tgtEl>
                                          <p:spTgt spid="49766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9766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9766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9766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9766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97667">
                                            <p:txEl>
                                              <p:pRg st="2" end="2"/>
                                            </p:txEl>
                                          </p:spTgt>
                                        </p:tgtEl>
                                        <p:attrNameLst>
                                          <p:attrName>style.visibility</p:attrName>
                                        </p:attrNameLst>
                                      </p:cBhvr>
                                      <p:to>
                                        <p:strVal val="visible"/>
                                      </p:to>
                                    </p:set>
                                    <p:animEffect transition="in" filter="fade">
                                      <p:cBhvr>
                                        <p:cTn id="17" dur="800" decel="100000"/>
                                        <p:tgtEl>
                                          <p:spTgt spid="497667">
                                            <p:txEl>
                                              <p:pRg st="2" end="2"/>
                                            </p:txEl>
                                          </p:spTgt>
                                        </p:tgtEl>
                                      </p:cBhvr>
                                    </p:animEffect>
                                    <p:anim calcmode="lin" valueType="num">
                                      <p:cBhvr>
                                        <p:cTn id="18" dur="800" decel="100000" fill="hold"/>
                                        <p:tgtEl>
                                          <p:spTgt spid="497667">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97667">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97667">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97667">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9766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97667">
                                            <p:txEl>
                                              <p:pRg st="4" end="4"/>
                                            </p:txEl>
                                          </p:spTgt>
                                        </p:tgtEl>
                                        <p:attrNameLst>
                                          <p:attrName>style.visibility</p:attrName>
                                        </p:attrNameLst>
                                      </p:cBhvr>
                                      <p:to>
                                        <p:strVal val="visible"/>
                                      </p:to>
                                    </p:set>
                                    <p:animEffect transition="in" filter="fade">
                                      <p:cBhvr>
                                        <p:cTn id="27" dur="800" decel="100000"/>
                                        <p:tgtEl>
                                          <p:spTgt spid="497667">
                                            <p:txEl>
                                              <p:pRg st="4" end="4"/>
                                            </p:txEl>
                                          </p:spTgt>
                                        </p:tgtEl>
                                      </p:cBhvr>
                                    </p:animEffect>
                                    <p:anim calcmode="lin" valueType="num">
                                      <p:cBhvr>
                                        <p:cTn id="28" dur="800" decel="100000" fill="hold"/>
                                        <p:tgtEl>
                                          <p:spTgt spid="497667">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497667">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97667">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97667">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97667">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dirty="0"/>
              <a:t>הבורסה לניירות ערך </a:t>
            </a:r>
            <a:r>
              <a:rPr lang="he-IL" b="1" dirty="0" smtClean="0"/>
              <a:t>בהונג-קונג </a:t>
            </a:r>
            <a:r>
              <a:rPr lang="en-US" b="1" dirty="0" smtClean="0"/>
              <a:t>HKE</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029247457"/>
              </p:ext>
            </p:extLst>
          </p:nvPr>
        </p:nvGraphicFramePr>
        <p:xfrm>
          <a:off x="581024" y="1484784"/>
          <a:ext cx="7920880" cy="4853364"/>
        </p:xfrm>
        <a:graphic>
          <a:graphicData uri="http://schemas.openxmlformats.org/drawingml/2006/table">
            <a:tbl>
              <a:tblPr rtl="1" firstRow="1" firstCol="1" bandRow="1">
                <a:tableStyleId>{5C22544A-7EE6-4342-B048-85BDC9FD1C3A}</a:tableStyleId>
              </a:tblPr>
              <a:tblGrid>
                <a:gridCol w="1756852"/>
                <a:gridCol w="3075988"/>
                <a:gridCol w="3088040"/>
              </a:tblGrid>
              <a:tr h="590056">
                <a:tc>
                  <a:txBody>
                    <a:bodyPr/>
                    <a:lstStyle/>
                    <a:p>
                      <a:pPr algn="r" rtl="1">
                        <a:lnSpc>
                          <a:spcPct val="115000"/>
                        </a:lnSpc>
                        <a:spcAft>
                          <a:spcPts val="0"/>
                        </a:spcAft>
                      </a:pPr>
                      <a:r>
                        <a:rPr lang="he-IL" sz="2000" dirty="0">
                          <a:effectLst/>
                        </a:rPr>
                        <a:t>סימול</a:t>
                      </a:r>
                      <a:r>
                        <a:rPr lang="en-US" sz="2000" dirty="0">
                          <a:effectLst/>
                        </a:rPr>
                        <a:t>:</a:t>
                      </a:r>
                      <a:endParaRPr lang="en-US" sz="2000" dirty="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HKE</a:t>
                      </a:r>
                      <a:endParaRPr lang="en-US" sz="2000" dirty="0">
                        <a:effectLst/>
                        <a:latin typeface="Calibri"/>
                        <a:ea typeface="Calibri"/>
                        <a:cs typeface="Arial"/>
                      </a:endParaRPr>
                    </a:p>
                  </a:txBody>
                  <a:tcPr marL="0" marR="152400" marT="60960" marB="60960"/>
                </a:tc>
                <a:tc rowSpan="7">
                  <a:txBody>
                    <a:bodyPr/>
                    <a:lstStyle/>
                    <a:p>
                      <a:pPr algn="r" rtl="1">
                        <a:lnSpc>
                          <a:spcPct val="115000"/>
                        </a:lnSpc>
                        <a:spcAft>
                          <a:spcPts val="0"/>
                        </a:spcAft>
                      </a:pPr>
                      <a:endParaRPr lang="en-US" sz="1100" dirty="0">
                        <a:effectLst/>
                        <a:latin typeface="Calibri"/>
                        <a:ea typeface="Calibri"/>
                        <a:cs typeface="Arial"/>
                      </a:endParaRPr>
                    </a:p>
                  </a:txBody>
                  <a:tcPr marL="38100" marR="38100" marT="38100" marB="38100"/>
                </a:tc>
              </a:tr>
              <a:tr h="590056">
                <a:tc>
                  <a:txBody>
                    <a:bodyPr/>
                    <a:lstStyle/>
                    <a:p>
                      <a:pPr algn="r" rtl="1">
                        <a:lnSpc>
                          <a:spcPct val="115000"/>
                        </a:lnSpc>
                        <a:spcAft>
                          <a:spcPts val="0"/>
                        </a:spcAft>
                      </a:pPr>
                      <a:r>
                        <a:rPr lang="he-IL" sz="2000">
                          <a:effectLst/>
                        </a:rPr>
                        <a:t>שנת ייסוד</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1891</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587891">
                <a:tc>
                  <a:txBody>
                    <a:bodyPr/>
                    <a:lstStyle/>
                    <a:p>
                      <a:pPr algn="r" rtl="1">
                        <a:lnSpc>
                          <a:spcPct val="115000"/>
                        </a:lnSpc>
                        <a:spcAft>
                          <a:spcPts val="0"/>
                        </a:spcAft>
                      </a:pPr>
                      <a:r>
                        <a:rPr lang="he-IL" sz="2000">
                          <a:effectLst/>
                        </a:rPr>
                        <a:t>עיר</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he-IL" sz="2000" dirty="0">
                          <a:effectLst/>
                        </a:rPr>
                        <a:t>הונג-קונג</a:t>
                      </a:r>
                      <a:r>
                        <a:rPr lang="en-US" sz="2000" dirty="0">
                          <a:effectLst/>
                        </a:rPr>
                        <a:t>, </a:t>
                      </a:r>
                      <a:r>
                        <a:rPr lang="he-IL" sz="2000" dirty="0">
                          <a:effectLst/>
                        </a:rPr>
                        <a:t>סין</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969479">
                <a:tc>
                  <a:txBody>
                    <a:bodyPr/>
                    <a:lstStyle/>
                    <a:p>
                      <a:pPr algn="r" rtl="1">
                        <a:lnSpc>
                          <a:spcPct val="115000"/>
                        </a:lnSpc>
                        <a:spcAft>
                          <a:spcPts val="0"/>
                        </a:spcAft>
                      </a:pPr>
                      <a:r>
                        <a:rPr lang="he-IL" sz="2000">
                          <a:effectLst/>
                        </a:rPr>
                        <a:t>אנשי מפתח</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Charles Li (</a:t>
                      </a:r>
                      <a:r>
                        <a:rPr lang="he-IL" sz="2000" dirty="0">
                          <a:effectLst/>
                        </a:rPr>
                        <a:t>מנכ"ל</a:t>
                      </a:r>
                      <a:r>
                        <a:rPr lang="en-US" sz="2000" dirty="0">
                          <a:effectLst/>
                        </a:rPr>
                        <a:t>)</a:t>
                      </a:r>
                    </a:p>
                    <a:p>
                      <a:pPr algn="r" rtl="1">
                        <a:lnSpc>
                          <a:spcPct val="115000"/>
                        </a:lnSpc>
                        <a:spcAft>
                          <a:spcPts val="1000"/>
                        </a:spcAft>
                      </a:pPr>
                      <a:r>
                        <a:rPr lang="en-US" sz="2000" dirty="0">
                          <a:effectLst/>
                        </a:rPr>
                        <a:t>Chow Chung-</a:t>
                      </a:r>
                      <a:r>
                        <a:rPr lang="en-US" sz="2000" dirty="0" err="1">
                          <a:effectLst/>
                        </a:rPr>
                        <a:t>kong</a:t>
                      </a:r>
                      <a:r>
                        <a:rPr lang="en-US" sz="2000" dirty="0">
                          <a:effectLst/>
                        </a:rPr>
                        <a:t> (</a:t>
                      </a:r>
                      <a:r>
                        <a:rPr lang="he-IL" sz="2000" dirty="0">
                          <a:effectLst/>
                        </a:rPr>
                        <a:t>יו"ר</a:t>
                      </a:r>
                      <a:r>
                        <a:rPr lang="en-US" sz="2000" dirty="0">
                          <a:effectLst/>
                        </a:rPr>
                        <a:t>)</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705031">
                <a:tc>
                  <a:txBody>
                    <a:bodyPr/>
                    <a:lstStyle/>
                    <a:p>
                      <a:pPr algn="r" rtl="1">
                        <a:lnSpc>
                          <a:spcPct val="115000"/>
                        </a:lnSpc>
                        <a:spcAft>
                          <a:spcPts val="0"/>
                        </a:spcAft>
                      </a:pPr>
                      <a:r>
                        <a:rPr lang="he-IL" sz="2000">
                          <a:effectLst/>
                        </a:rPr>
                        <a:t>מטבע</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he-IL" sz="2000" dirty="0">
                          <a:effectLst/>
                        </a:rPr>
                        <a:t>דולר הונג-</a:t>
                      </a:r>
                      <a:r>
                        <a:rPr lang="he-IL" sz="2000" dirty="0" err="1">
                          <a:effectLst/>
                        </a:rPr>
                        <a:t>קונגי</a:t>
                      </a:r>
                      <a:r>
                        <a:rPr lang="en-US" sz="2000" dirty="0">
                          <a:effectLst/>
                        </a:rPr>
                        <a:t> (HKD </a:t>
                      </a:r>
                      <a:r>
                        <a:rPr lang="he-IL" sz="2000" dirty="0">
                          <a:effectLst/>
                        </a:rPr>
                        <a:t>או $‏</a:t>
                      </a:r>
                      <a:r>
                        <a:rPr lang="en-US" sz="2000" dirty="0">
                          <a:effectLst/>
                        </a:rPr>
                        <a:t>HK)</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705031">
                <a:tc>
                  <a:txBody>
                    <a:bodyPr/>
                    <a:lstStyle/>
                    <a:p>
                      <a:pPr algn="r" rtl="1">
                        <a:lnSpc>
                          <a:spcPct val="115000"/>
                        </a:lnSpc>
                        <a:spcAft>
                          <a:spcPts val="0"/>
                        </a:spcAft>
                      </a:pPr>
                      <a:r>
                        <a:rPr lang="he-IL" sz="2000">
                          <a:effectLst/>
                        </a:rPr>
                        <a:t>חברות רשומות</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1,421</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587891">
                <a:tc>
                  <a:txBody>
                    <a:bodyPr/>
                    <a:lstStyle/>
                    <a:p>
                      <a:pPr algn="r" rtl="1">
                        <a:lnSpc>
                          <a:spcPct val="115000"/>
                        </a:lnSpc>
                        <a:spcAft>
                          <a:spcPts val="0"/>
                        </a:spcAft>
                      </a:pPr>
                      <a:r>
                        <a:rPr lang="he-IL" sz="2000">
                          <a:effectLst/>
                        </a:rPr>
                        <a:t>מדדים</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he-IL" sz="2000" dirty="0">
                          <a:effectLst/>
                          <a:hlinkClick r:id="rId2" tooltip="האנג סנג"/>
                        </a:rPr>
                        <a:t>האנג </a:t>
                      </a:r>
                      <a:r>
                        <a:rPr lang="he-IL" sz="2000" dirty="0" err="1">
                          <a:effectLst/>
                          <a:hlinkClick r:id="rId2" tooltip="האנג סנג"/>
                        </a:rPr>
                        <a:t>סנג</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bl>
          </a:graphicData>
        </a:graphic>
      </p:graphicFrame>
      <p:pic>
        <p:nvPicPr>
          <p:cNvPr id="6145" name="תמונה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4" y="2630488"/>
            <a:ext cx="2214071" cy="2238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1401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p:txBody>
          <a:bodyPr>
            <a:normAutofit/>
          </a:bodyPr>
          <a:lstStyle/>
          <a:p>
            <a:pPr algn="ctr"/>
            <a:r>
              <a:rPr lang="he-IL" b="1" dirty="0"/>
              <a:t>הבורסה לניירות ערך </a:t>
            </a:r>
            <a:r>
              <a:rPr lang="he-IL" b="1" dirty="0" smtClean="0"/>
              <a:t>בהונג-קונג </a:t>
            </a:r>
            <a:r>
              <a:rPr lang="en-US" b="1" dirty="0" smtClean="0"/>
              <a:t>HKE</a:t>
            </a:r>
            <a:endParaRPr lang="he-IL" dirty="0"/>
          </a:p>
        </p:txBody>
      </p:sp>
      <p:sp>
        <p:nvSpPr>
          <p:cNvPr id="3" name="מציין מיקום תוכן 2"/>
          <p:cNvSpPr>
            <a:spLocks noGrp="1"/>
          </p:cNvSpPr>
          <p:nvPr>
            <p:ph idx="1"/>
          </p:nvPr>
        </p:nvSpPr>
        <p:spPr/>
        <p:txBody>
          <a:bodyPr>
            <a:normAutofit/>
          </a:bodyPr>
          <a:lstStyle/>
          <a:p>
            <a:r>
              <a:rPr lang="he-IL" sz="1400" dirty="0">
                <a:effectLst>
                  <a:outerShdw blurRad="38100" dist="38100" dir="2700000" algn="tl">
                    <a:srgbClr val="000000">
                      <a:alpha val="43137"/>
                    </a:srgbClr>
                  </a:outerShdw>
                </a:effectLst>
              </a:rPr>
              <a:t>היא הבורסה השנייה בגודלה באסיה לאחר בורסת טוקיו.</a:t>
            </a:r>
            <a:endParaRPr lang="en-US" sz="1400" dirty="0">
              <a:effectLst>
                <a:outerShdw blurRad="38100" dist="38100" dir="2700000" algn="tl">
                  <a:srgbClr val="000000">
                    <a:alpha val="43137"/>
                  </a:srgbClr>
                </a:outerShdw>
              </a:effectLst>
            </a:endParaRPr>
          </a:p>
          <a:p>
            <a:r>
              <a:rPr lang="he-IL" sz="1400" dirty="0">
                <a:effectLst>
                  <a:outerShdw blurRad="38100" dist="38100" dir="2700000" algn="tl">
                    <a:srgbClr val="000000">
                      <a:alpha val="43137"/>
                    </a:srgbClr>
                  </a:outerShdw>
                </a:effectLst>
              </a:rPr>
              <a:t>נכון לסוף 2013 היו בה 1615 חברות רשומות, מתוכן 776 חברות סיניות ו 737 מהונג-קונג.</a:t>
            </a:r>
            <a:endParaRPr lang="en-US" sz="1400" dirty="0">
              <a:effectLst>
                <a:outerShdw blurRad="38100" dist="38100" dir="2700000" algn="tl">
                  <a:srgbClr val="000000">
                    <a:alpha val="43137"/>
                  </a:srgbClr>
                </a:outerShdw>
              </a:effectLst>
            </a:endParaRPr>
          </a:p>
          <a:p>
            <a:r>
              <a:rPr lang="he-IL" sz="1400" dirty="0" smtClean="0">
                <a:effectLst>
                  <a:outerShdw blurRad="38100" dist="38100" dir="2700000" algn="tl">
                    <a:srgbClr val="000000">
                      <a:alpha val="43137"/>
                    </a:srgbClr>
                  </a:outerShdw>
                </a:effectLst>
              </a:rPr>
              <a:t>שעות פעילות</a:t>
            </a:r>
          </a:p>
          <a:p>
            <a:endParaRPr lang="he-IL" sz="1400" dirty="0">
              <a:effectLst>
                <a:outerShdw blurRad="38100" dist="38100" dir="2700000" algn="tl">
                  <a:srgbClr val="000000">
                    <a:alpha val="43137"/>
                  </a:srgbClr>
                </a:outerShdw>
              </a:effectLst>
            </a:endParaRPr>
          </a:p>
        </p:txBody>
      </p:sp>
      <p:graphicFrame>
        <p:nvGraphicFramePr>
          <p:cNvPr id="5" name="טבלה 4"/>
          <p:cNvGraphicFramePr>
            <a:graphicFrameLocks noGrp="1"/>
          </p:cNvGraphicFramePr>
          <p:nvPr>
            <p:extLst>
              <p:ext uri="{D42A27DB-BD31-4B8C-83A1-F6EECF244321}">
                <p14:modId xmlns:p14="http://schemas.microsoft.com/office/powerpoint/2010/main" val="2566788271"/>
              </p:ext>
            </p:extLst>
          </p:nvPr>
        </p:nvGraphicFramePr>
        <p:xfrm>
          <a:off x="323528" y="2492896"/>
          <a:ext cx="8330074" cy="1150713"/>
        </p:xfrm>
        <a:graphic>
          <a:graphicData uri="http://schemas.openxmlformats.org/drawingml/2006/table">
            <a:tbl>
              <a:tblPr rtl="1" firstRow="1" firstCol="1" bandRow="1">
                <a:tableStyleId>{5C22544A-7EE6-4342-B048-85BDC9FD1C3A}</a:tableStyleId>
              </a:tblPr>
              <a:tblGrid>
                <a:gridCol w="1109653"/>
                <a:gridCol w="525660"/>
                <a:gridCol w="540385"/>
                <a:gridCol w="1180078"/>
                <a:gridCol w="1200314"/>
                <a:gridCol w="1301348"/>
                <a:gridCol w="1243294"/>
                <a:gridCol w="1229342"/>
              </a:tblGrid>
              <a:tr h="360040">
                <a:tc>
                  <a:txBody>
                    <a:bodyPr/>
                    <a:lstStyle/>
                    <a:p>
                      <a:pPr algn="ctr" rtl="1">
                        <a:lnSpc>
                          <a:spcPct val="115000"/>
                        </a:lnSpc>
                        <a:spcAft>
                          <a:spcPts val="0"/>
                        </a:spcAft>
                      </a:pPr>
                      <a:r>
                        <a:rPr lang="he-IL" sz="1400" dirty="0">
                          <a:effectLst/>
                        </a:rPr>
                        <a:t>יום בשבוע</a:t>
                      </a:r>
                      <a:endParaRPr lang="en-US" sz="1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dirty="0">
                          <a:effectLst/>
                        </a:rPr>
                        <a:t>ש</a:t>
                      </a:r>
                      <a:endParaRPr lang="en-US" sz="1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dirty="0">
                          <a:effectLst/>
                        </a:rPr>
                        <a:t>א</a:t>
                      </a:r>
                      <a:endParaRPr lang="en-US" sz="1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a:effectLst/>
                        </a:rPr>
                        <a:t>ב</a:t>
                      </a:r>
                      <a:endParaRPr lang="en-US" sz="1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a:effectLst/>
                        </a:rPr>
                        <a:t>ג</a:t>
                      </a:r>
                      <a:endParaRPr lang="en-US" sz="1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a:effectLst/>
                        </a:rPr>
                        <a:t>ד</a:t>
                      </a:r>
                      <a:endParaRPr lang="en-US" sz="1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a:effectLst/>
                        </a:rPr>
                        <a:t>ה</a:t>
                      </a:r>
                      <a:endParaRPr lang="en-US" sz="1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a:effectLst/>
                        </a:rPr>
                        <a:t>ו</a:t>
                      </a:r>
                      <a:endParaRPr lang="en-US" sz="1400">
                        <a:effectLst/>
                        <a:latin typeface="Calibri"/>
                        <a:ea typeface="Calibri"/>
                        <a:cs typeface="Arial"/>
                      </a:endParaRPr>
                    </a:p>
                  </a:txBody>
                  <a:tcPr marL="68580" marR="68580" marT="0" marB="0" anchor="ctr"/>
                </a:tc>
              </a:tr>
              <a:tr h="790673">
                <a:tc>
                  <a:txBody>
                    <a:bodyPr/>
                    <a:lstStyle/>
                    <a:p>
                      <a:pPr algn="ctr" rtl="1">
                        <a:lnSpc>
                          <a:spcPct val="115000"/>
                        </a:lnSpc>
                        <a:spcAft>
                          <a:spcPts val="0"/>
                        </a:spcAft>
                      </a:pPr>
                      <a:r>
                        <a:rPr lang="he-IL" sz="1400">
                          <a:effectLst/>
                        </a:rPr>
                        <a:t>שעות פעילות</a:t>
                      </a:r>
                      <a:endParaRPr lang="en-US" sz="1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a:effectLst/>
                        </a:rPr>
                        <a:t>סגור</a:t>
                      </a:r>
                      <a:endParaRPr lang="en-US" sz="1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a:effectLst/>
                        </a:rPr>
                        <a:t>סגור</a:t>
                      </a:r>
                      <a:endParaRPr lang="en-US" sz="1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dirty="0">
                          <a:effectLst/>
                        </a:rPr>
                        <a:t>09:30-16:00</a:t>
                      </a:r>
                      <a:endParaRPr lang="en-US" sz="1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dirty="0">
                          <a:effectLst/>
                        </a:rPr>
                        <a:t>09:30-16:00</a:t>
                      </a:r>
                      <a:endParaRPr lang="en-US" sz="1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a:effectLst/>
                        </a:rPr>
                        <a:t>09:30-16:00</a:t>
                      </a:r>
                      <a:endParaRPr lang="en-US" sz="1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a:effectLst/>
                        </a:rPr>
                        <a:t>09:30-16:00</a:t>
                      </a:r>
                      <a:endParaRPr lang="en-US" sz="1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400" dirty="0">
                          <a:effectLst/>
                        </a:rPr>
                        <a:t>09:30-16:00</a:t>
                      </a:r>
                      <a:endParaRPr lang="en-US" sz="14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3332188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0"/>
            <a:ext cx="8229600" cy="1143000"/>
          </a:xfrm>
        </p:spPr>
        <p:txBody>
          <a:bodyPr>
            <a:normAutofit fontScale="90000"/>
          </a:bodyPr>
          <a:lstStyle/>
          <a:p>
            <a:r>
              <a:rPr lang="he-IL" b="1" dirty="0"/>
              <a:t>הבורסה לניירות ערך </a:t>
            </a:r>
            <a:r>
              <a:rPr lang="he-IL" b="1" dirty="0" err="1" smtClean="0"/>
              <a:t>בשאנגחאי</a:t>
            </a:r>
            <a:r>
              <a:rPr lang="he-IL" b="1" dirty="0" smtClean="0"/>
              <a:t> </a:t>
            </a:r>
            <a:r>
              <a:rPr lang="en-US" b="1" dirty="0" smtClean="0"/>
              <a:t>SSE</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226632857"/>
              </p:ext>
            </p:extLst>
          </p:nvPr>
        </p:nvGraphicFramePr>
        <p:xfrm>
          <a:off x="316632" y="1168030"/>
          <a:ext cx="8640960" cy="5444594"/>
        </p:xfrm>
        <a:graphic>
          <a:graphicData uri="http://schemas.openxmlformats.org/drawingml/2006/table">
            <a:tbl>
              <a:tblPr rtl="1" firstRow="1" firstCol="1" bandRow="1">
                <a:tableStyleId>{5C22544A-7EE6-4342-B048-85BDC9FD1C3A}</a:tableStyleId>
              </a:tblPr>
              <a:tblGrid>
                <a:gridCol w="1399835"/>
                <a:gridCol w="3229390"/>
                <a:gridCol w="4011735"/>
              </a:tblGrid>
              <a:tr h="634951">
                <a:tc>
                  <a:txBody>
                    <a:bodyPr/>
                    <a:lstStyle/>
                    <a:p>
                      <a:pPr algn="r" rtl="1">
                        <a:lnSpc>
                          <a:spcPct val="115000"/>
                        </a:lnSpc>
                        <a:spcAft>
                          <a:spcPts val="0"/>
                        </a:spcAft>
                      </a:pPr>
                      <a:r>
                        <a:rPr lang="he-IL" sz="2000" dirty="0">
                          <a:effectLst/>
                        </a:rPr>
                        <a:t>סימול</a:t>
                      </a:r>
                      <a:r>
                        <a:rPr lang="en-US" sz="2000" dirty="0">
                          <a:effectLst/>
                        </a:rPr>
                        <a:t>:</a:t>
                      </a:r>
                      <a:endParaRPr lang="en-US" sz="2000" dirty="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SSE</a:t>
                      </a:r>
                      <a:endParaRPr lang="en-US" sz="2000" dirty="0">
                        <a:effectLst/>
                        <a:latin typeface="Calibri"/>
                        <a:ea typeface="Calibri"/>
                        <a:cs typeface="Arial"/>
                      </a:endParaRPr>
                    </a:p>
                  </a:txBody>
                  <a:tcPr marL="0" marR="152400" marT="60960" marB="60960"/>
                </a:tc>
                <a:tc rowSpan="7">
                  <a:txBody>
                    <a:bodyPr/>
                    <a:lstStyle/>
                    <a:p>
                      <a:pPr algn="r" rtl="1">
                        <a:lnSpc>
                          <a:spcPct val="115000"/>
                        </a:lnSpc>
                        <a:spcAft>
                          <a:spcPts val="0"/>
                        </a:spcAft>
                      </a:pPr>
                      <a:endParaRPr lang="en-US" sz="1100">
                        <a:effectLst/>
                        <a:latin typeface="Calibri"/>
                        <a:ea typeface="Calibri"/>
                        <a:cs typeface="Arial"/>
                      </a:endParaRPr>
                    </a:p>
                  </a:txBody>
                  <a:tcPr marL="38100" marR="38100" marT="38100" marB="38100"/>
                </a:tc>
              </a:tr>
              <a:tr h="632622">
                <a:tc>
                  <a:txBody>
                    <a:bodyPr/>
                    <a:lstStyle/>
                    <a:p>
                      <a:pPr algn="r" rtl="1">
                        <a:lnSpc>
                          <a:spcPct val="115000"/>
                        </a:lnSpc>
                        <a:spcAft>
                          <a:spcPts val="0"/>
                        </a:spcAft>
                      </a:pPr>
                      <a:r>
                        <a:rPr lang="he-IL" sz="2000" dirty="0">
                          <a:effectLst/>
                        </a:rPr>
                        <a:t>שנת ייסוד</a:t>
                      </a:r>
                      <a:r>
                        <a:rPr lang="en-US" sz="2000" dirty="0">
                          <a:effectLst/>
                        </a:rPr>
                        <a:t>:</a:t>
                      </a:r>
                      <a:endParaRPr lang="en-US" sz="2000" dirty="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1990 (</a:t>
                      </a:r>
                      <a:r>
                        <a:rPr lang="he-IL" sz="2000" dirty="0">
                          <a:effectLst/>
                        </a:rPr>
                        <a:t>נובמבר</a:t>
                      </a:r>
                      <a:r>
                        <a:rPr lang="en-US" sz="2000" dirty="0">
                          <a:effectLst/>
                        </a:rPr>
                        <a:t>)</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632622">
                <a:tc>
                  <a:txBody>
                    <a:bodyPr/>
                    <a:lstStyle/>
                    <a:p>
                      <a:pPr algn="r" rtl="1">
                        <a:lnSpc>
                          <a:spcPct val="115000"/>
                        </a:lnSpc>
                        <a:spcAft>
                          <a:spcPts val="0"/>
                        </a:spcAft>
                      </a:pPr>
                      <a:r>
                        <a:rPr lang="he-IL" sz="2000">
                          <a:effectLst/>
                        </a:rPr>
                        <a:t>עיר</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he-IL" sz="2000" dirty="0" err="1">
                          <a:effectLst/>
                        </a:rPr>
                        <a:t>שאנגחאי</a:t>
                      </a:r>
                      <a:r>
                        <a:rPr lang="en-US" sz="2000" dirty="0">
                          <a:effectLst/>
                        </a:rPr>
                        <a:t>, </a:t>
                      </a:r>
                      <a:r>
                        <a:rPr lang="he-IL" sz="2000" dirty="0">
                          <a:effectLst/>
                        </a:rPr>
                        <a:t>סין</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1043244">
                <a:tc>
                  <a:txBody>
                    <a:bodyPr/>
                    <a:lstStyle/>
                    <a:p>
                      <a:pPr algn="r" rtl="1">
                        <a:lnSpc>
                          <a:spcPct val="115000"/>
                        </a:lnSpc>
                        <a:spcAft>
                          <a:spcPts val="0"/>
                        </a:spcAft>
                      </a:pPr>
                      <a:r>
                        <a:rPr lang="he-IL" sz="2000">
                          <a:effectLst/>
                        </a:rPr>
                        <a:t>אנשי מפתח</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a:effectLst/>
                        </a:rPr>
                        <a:t>Zhang Yujun (</a:t>
                      </a:r>
                      <a:r>
                        <a:rPr lang="he-IL" sz="2000">
                          <a:effectLst/>
                        </a:rPr>
                        <a:t>נשיא</a:t>
                      </a:r>
                      <a:r>
                        <a:rPr lang="en-US" sz="2000">
                          <a:effectLst/>
                        </a:rPr>
                        <a:t>)</a:t>
                      </a:r>
                    </a:p>
                    <a:p>
                      <a:pPr algn="r" rtl="1">
                        <a:lnSpc>
                          <a:spcPct val="115000"/>
                        </a:lnSpc>
                        <a:spcAft>
                          <a:spcPts val="1000"/>
                        </a:spcAft>
                      </a:pPr>
                      <a:r>
                        <a:rPr lang="en-US" sz="2000">
                          <a:effectLst/>
                        </a:rPr>
                        <a:t>Geng Liang (</a:t>
                      </a:r>
                      <a:r>
                        <a:rPr lang="he-IL" sz="2000">
                          <a:effectLst/>
                        </a:rPr>
                        <a:t>יו"ר</a:t>
                      </a:r>
                      <a:r>
                        <a:rPr lang="en-US" sz="2000">
                          <a:effectLst/>
                        </a:rPr>
                        <a:t>)</a:t>
                      </a:r>
                      <a:endParaRPr lang="en-US" sz="2000">
                        <a:effectLst/>
                        <a:latin typeface="Calibri"/>
                        <a:ea typeface="Calibri"/>
                        <a:cs typeface="Arial"/>
                      </a:endParaRPr>
                    </a:p>
                  </a:txBody>
                  <a:tcPr marL="0" marR="152400" marT="60960" marB="60960"/>
                </a:tc>
                <a:tc vMerge="1">
                  <a:txBody>
                    <a:bodyPr/>
                    <a:lstStyle/>
                    <a:p>
                      <a:pPr rtl="1"/>
                      <a:endParaRPr lang="he-IL"/>
                    </a:p>
                  </a:txBody>
                  <a:tcPr/>
                </a:tc>
              </a:tr>
              <a:tr h="632622">
                <a:tc>
                  <a:txBody>
                    <a:bodyPr/>
                    <a:lstStyle/>
                    <a:p>
                      <a:pPr algn="r" rtl="1">
                        <a:lnSpc>
                          <a:spcPct val="115000"/>
                        </a:lnSpc>
                        <a:spcAft>
                          <a:spcPts val="0"/>
                        </a:spcAft>
                      </a:pPr>
                      <a:r>
                        <a:rPr lang="he-IL" sz="2000">
                          <a:effectLst/>
                        </a:rPr>
                        <a:t>מטבע</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 - </a:t>
                      </a:r>
                      <a:r>
                        <a:rPr lang="he-IL" sz="2000" dirty="0" err="1">
                          <a:effectLst/>
                        </a:rPr>
                        <a:t>רנמינבי</a:t>
                      </a:r>
                      <a:r>
                        <a:rPr lang="en-US" sz="2000" dirty="0">
                          <a:effectLst/>
                        </a:rPr>
                        <a:t> (RMB)</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634951">
                <a:tc>
                  <a:txBody>
                    <a:bodyPr/>
                    <a:lstStyle/>
                    <a:p>
                      <a:pPr algn="r" rtl="1">
                        <a:lnSpc>
                          <a:spcPct val="115000"/>
                        </a:lnSpc>
                        <a:spcAft>
                          <a:spcPts val="0"/>
                        </a:spcAft>
                      </a:pPr>
                      <a:r>
                        <a:rPr lang="he-IL" sz="2000">
                          <a:effectLst/>
                        </a:rPr>
                        <a:t>חברות רשומות</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a:effectLst/>
                        </a:rPr>
                        <a:t>932</a:t>
                      </a:r>
                      <a:endParaRPr lang="en-US" sz="2000">
                        <a:effectLst/>
                        <a:latin typeface="Calibri"/>
                        <a:ea typeface="Calibri"/>
                        <a:cs typeface="Arial"/>
                      </a:endParaRPr>
                    </a:p>
                  </a:txBody>
                  <a:tcPr marL="0" marR="152400" marT="60960" marB="60960"/>
                </a:tc>
                <a:tc vMerge="1">
                  <a:txBody>
                    <a:bodyPr/>
                    <a:lstStyle/>
                    <a:p>
                      <a:pPr rtl="1"/>
                      <a:endParaRPr lang="he-IL"/>
                    </a:p>
                  </a:txBody>
                  <a:tcPr/>
                </a:tc>
              </a:tr>
              <a:tr h="1045573">
                <a:tc>
                  <a:txBody>
                    <a:bodyPr/>
                    <a:lstStyle/>
                    <a:p>
                      <a:pPr algn="r" rtl="1">
                        <a:lnSpc>
                          <a:spcPct val="115000"/>
                        </a:lnSpc>
                        <a:spcAft>
                          <a:spcPts val="0"/>
                        </a:spcAft>
                      </a:pPr>
                      <a:r>
                        <a:rPr lang="he-IL" sz="2000">
                          <a:effectLst/>
                        </a:rPr>
                        <a:t>מדדים</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SSE Composite</a:t>
                      </a:r>
                    </a:p>
                    <a:p>
                      <a:pPr algn="r" rtl="1">
                        <a:lnSpc>
                          <a:spcPct val="115000"/>
                        </a:lnSpc>
                        <a:spcAft>
                          <a:spcPts val="1000"/>
                        </a:spcAft>
                      </a:pPr>
                      <a:r>
                        <a:rPr lang="en-US" sz="2000" dirty="0">
                          <a:effectLst/>
                        </a:rPr>
                        <a:t>SSE 50</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bl>
          </a:graphicData>
        </a:graphic>
      </p:graphicFrame>
      <p:pic>
        <p:nvPicPr>
          <p:cNvPr id="8193" name="תמונה 6" descr="SSE log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29000"/>
            <a:ext cx="3569410" cy="900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3890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dirty="0" smtClean="0"/>
              <a:t>הבורסה לניירות ערך </a:t>
            </a:r>
            <a:r>
              <a:rPr lang="he-IL" b="1" dirty="0" err="1" smtClean="0"/>
              <a:t>בשאנגחאי</a:t>
            </a:r>
            <a:r>
              <a:rPr lang="he-IL" b="1" dirty="0" smtClean="0"/>
              <a:t> </a:t>
            </a:r>
            <a:r>
              <a:rPr lang="en-US" b="1" dirty="0" smtClean="0"/>
              <a:t>SSE</a:t>
            </a:r>
            <a:endParaRPr lang="he-IL" dirty="0"/>
          </a:p>
        </p:txBody>
      </p:sp>
      <p:sp>
        <p:nvSpPr>
          <p:cNvPr id="3" name="מציין מיקום תוכן 2"/>
          <p:cNvSpPr>
            <a:spLocks noGrp="1"/>
          </p:cNvSpPr>
          <p:nvPr>
            <p:ph idx="1"/>
          </p:nvPr>
        </p:nvSpPr>
        <p:spPr>
          <a:xfrm>
            <a:off x="457200" y="1600200"/>
            <a:ext cx="8229600" cy="1756792"/>
          </a:xfrm>
        </p:spPr>
        <p:txBody>
          <a:bodyPr>
            <a:normAutofit/>
          </a:bodyPr>
          <a:lstStyle/>
          <a:p>
            <a:r>
              <a:rPr lang="he-IL" sz="1400" dirty="0"/>
              <a:t>היא אחת מהבורסות הגדולות בעולם (מקום 6 בהון כולל בסך של 2.3 </a:t>
            </a:r>
            <a:r>
              <a:rPr lang="he-IL" sz="1400" dirty="0" err="1"/>
              <a:t>טריליארד</a:t>
            </a:r>
            <a:r>
              <a:rPr lang="he-IL" sz="1400" dirty="0"/>
              <a:t> דולר, נכון לדצמבר 2011).</a:t>
            </a:r>
            <a:endParaRPr lang="en-US" sz="1400" dirty="0"/>
          </a:p>
          <a:p>
            <a:r>
              <a:rPr lang="he-IL" sz="1400" dirty="0"/>
              <a:t>בניגוד לבורסת הונג-קונג, היא לא פתוחה באופן מלא למשקיעים זרים הודות </a:t>
            </a:r>
            <a:r>
              <a:rPr lang="he-IL" sz="1400" dirty="0" err="1"/>
              <a:t>לפיקוחים</a:t>
            </a:r>
            <a:r>
              <a:rPr lang="he-IL" sz="1400" dirty="0"/>
              <a:t> כלכליים הנעשים על ידי ממשלת סין.</a:t>
            </a:r>
            <a:endParaRPr lang="en-US" sz="1400" dirty="0"/>
          </a:p>
          <a:p>
            <a:r>
              <a:rPr lang="he-IL" sz="1400" dirty="0"/>
              <a:t>הבורסה כפופה לוועדה הסינית </a:t>
            </a:r>
            <a:r>
              <a:rPr lang="he-IL" sz="1400" dirty="0" err="1"/>
              <a:t>לרגולצית</a:t>
            </a:r>
            <a:r>
              <a:rPr lang="he-IL" sz="1400" dirty="0"/>
              <a:t> השקעות (</a:t>
            </a:r>
            <a:r>
              <a:rPr lang="en-US" sz="1400" dirty="0"/>
              <a:t>CSRC</a:t>
            </a:r>
            <a:r>
              <a:rPr lang="he-IL" sz="1400" dirty="0"/>
              <a:t>).  </a:t>
            </a:r>
            <a:endParaRPr lang="en-US" sz="1400" dirty="0"/>
          </a:p>
          <a:p>
            <a:r>
              <a:rPr lang="he-IL" sz="1400" dirty="0" smtClean="0"/>
              <a:t>שעות פעילות:</a:t>
            </a:r>
          </a:p>
          <a:p>
            <a:endParaRPr lang="he-IL" sz="1400" dirty="0"/>
          </a:p>
        </p:txBody>
      </p:sp>
      <p:graphicFrame>
        <p:nvGraphicFramePr>
          <p:cNvPr id="4" name="טבלה 3"/>
          <p:cNvGraphicFramePr>
            <a:graphicFrameLocks noGrp="1"/>
          </p:cNvGraphicFramePr>
          <p:nvPr>
            <p:extLst>
              <p:ext uri="{D42A27DB-BD31-4B8C-83A1-F6EECF244321}">
                <p14:modId xmlns:p14="http://schemas.microsoft.com/office/powerpoint/2010/main" val="661623418"/>
              </p:ext>
            </p:extLst>
          </p:nvPr>
        </p:nvGraphicFramePr>
        <p:xfrm>
          <a:off x="323528" y="3140968"/>
          <a:ext cx="8496943" cy="938910"/>
        </p:xfrm>
        <a:graphic>
          <a:graphicData uri="http://schemas.openxmlformats.org/drawingml/2006/table">
            <a:tbl>
              <a:tblPr rtl="1" firstRow="1" firstCol="1" bandRow="1">
                <a:tableStyleId>{5C22544A-7EE6-4342-B048-85BDC9FD1C3A}</a:tableStyleId>
              </a:tblPr>
              <a:tblGrid>
                <a:gridCol w="953111"/>
                <a:gridCol w="606437"/>
                <a:gridCol w="567374"/>
                <a:gridCol w="1276348"/>
                <a:gridCol w="1275372"/>
                <a:gridCol w="1276348"/>
                <a:gridCol w="1276348"/>
                <a:gridCol w="1265605"/>
              </a:tblGrid>
              <a:tr h="367394">
                <a:tc>
                  <a:txBody>
                    <a:bodyPr/>
                    <a:lstStyle/>
                    <a:p>
                      <a:pPr algn="ctr" rtl="1">
                        <a:lnSpc>
                          <a:spcPct val="115000"/>
                        </a:lnSpc>
                        <a:spcAft>
                          <a:spcPts val="0"/>
                        </a:spcAft>
                      </a:pPr>
                      <a:r>
                        <a:rPr lang="he-IL" sz="1200" dirty="0">
                          <a:effectLst/>
                        </a:rPr>
                        <a:t>יום בשבוע</a:t>
                      </a:r>
                      <a:endParaRPr lang="en-US" sz="12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200" dirty="0">
                          <a:effectLst/>
                        </a:rPr>
                        <a:t>ש</a:t>
                      </a:r>
                      <a:endParaRPr lang="en-US" sz="12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200">
                          <a:effectLst/>
                        </a:rPr>
                        <a:t>א</a:t>
                      </a:r>
                      <a:endParaRPr lang="en-US" sz="1200">
                        <a:effectLst/>
                        <a:latin typeface="Calibri"/>
                        <a:ea typeface="Calibri"/>
                        <a:cs typeface="Arial"/>
                      </a:endParaRPr>
                    </a:p>
                  </a:txBody>
                  <a:tcPr marL="68580" marR="68580" marT="0" marB="0"/>
                </a:tc>
                <a:tc>
                  <a:txBody>
                    <a:bodyPr/>
                    <a:lstStyle/>
                    <a:p>
                      <a:pPr algn="r" rtl="1">
                        <a:lnSpc>
                          <a:spcPct val="115000"/>
                        </a:lnSpc>
                        <a:spcAft>
                          <a:spcPts val="0"/>
                        </a:spcAft>
                      </a:pPr>
                      <a:r>
                        <a:rPr lang="he-IL" sz="1200">
                          <a:effectLst/>
                        </a:rPr>
                        <a:t>ב</a:t>
                      </a:r>
                      <a:endParaRPr lang="en-US" sz="1200">
                        <a:effectLst/>
                        <a:latin typeface="Calibri"/>
                        <a:ea typeface="Calibri"/>
                        <a:cs typeface="Arial"/>
                      </a:endParaRPr>
                    </a:p>
                  </a:txBody>
                  <a:tcPr marL="68580" marR="68580" marT="0" marB="0"/>
                </a:tc>
                <a:tc>
                  <a:txBody>
                    <a:bodyPr/>
                    <a:lstStyle/>
                    <a:p>
                      <a:pPr algn="r" rtl="1">
                        <a:lnSpc>
                          <a:spcPct val="115000"/>
                        </a:lnSpc>
                        <a:spcAft>
                          <a:spcPts val="0"/>
                        </a:spcAft>
                      </a:pPr>
                      <a:r>
                        <a:rPr lang="he-IL" sz="1200">
                          <a:effectLst/>
                        </a:rPr>
                        <a:t>ג</a:t>
                      </a:r>
                      <a:endParaRPr lang="en-US" sz="1200">
                        <a:effectLst/>
                        <a:latin typeface="Calibri"/>
                        <a:ea typeface="Calibri"/>
                        <a:cs typeface="Arial"/>
                      </a:endParaRPr>
                    </a:p>
                  </a:txBody>
                  <a:tcPr marL="68580" marR="68580" marT="0" marB="0"/>
                </a:tc>
                <a:tc>
                  <a:txBody>
                    <a:bodyPr/>
                    <a:lstStyle/>
                    <a:p>
                      <a:pPr algn="r" rtl="1">
                        <a:lnSpc>
                          <a:spcPct val="115000"/>
                        </a:lnSpc>
                        <a:spcAft>
                          <a:spcPts val="0"/>
                        </a:spcAft>
                      </a:pPr>
                      <a:r>
                        <a:rPr lang="he-IL" sz="1200" dirty="0">
                          <a:effectLst/>
                        </a:rPr>
                        <a:t>ד</a:t>
                      </a:r>
                      <a:endParaRPr lang="en-US" sz="12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200" dirty="0">
                          <a:effectLst/>
                        </a:rPr>
                        <a:t>ה</a:t>
                      </a:r>
                      <a:endParaRPr lang="en-US" sz="1200" dirty="0">
                        <a:effectLst/>
                        <a:latin typeface="Calibri"/>
                        <a:ea typeface="Calibri"/>
                        <a:cs typeface="Arial"/>
                      </a:endParaRPr>
                    </a:p>
                  </a:txBody>
                  <a:tcPr marL="68580" marR="68580" marT="0" marB="0"/>
                </a:tc>
                <a:tc>
                  <a:txBody>
                    <a:bodyPr/>
                    <a:lstStyle/>
                    <a:p>
                      <a:pPr algn="r" rtl="1">
                        <a:lnSpc>
                          <a:spcPct val="115000"/>
                        </a:lnSpc>
                        <a:spcAft>
                          <a:spcPts val="0"/>
                        </a:spcAft>
                      </a:pPr>
                      <a:r>
                        <a:rPr lang="he-IL" sz="1200">
                          <a:effectLst/>
                        </a:rPr>
                        <a:t>ו</a:t>
                      </a:r>
                      <a:endParaRPr lang="en-US" sz="1200">
                        <a:effectLst/>
                        <a:latin typeface="Calibri"/>
                        <a:ea typeface="Calibri"/>
                        <a:cs typeface="Arial"/>
                      </a:endParaRPr>
                    </a:p>
                  </a:txBody>
                  <a:tcPr marL="68580" marR="68580" marT="0" marB="0"/>
                </a:tc>
              </a:tr>
              <a:tr h="571516">
                <a:tc>
                  <a:txBody>
                    <a:bodyPr/>
                    <a:lstStyle/>
                    <a:p>
                      <a:pPr algn="ctr" rtl="1">
                        <a:lnSpc>
                          <a:spcPct val="115000"/>
                        </a:lnSpc>
                        <a:spcAft>
                          <a:spcPts val="0"/>
                        </a:spcAft>
                      </a:pPr>
                      <a:r>
                        <a:rPr lang="he-IL" sz="1200">
                          <a:effectLst/>
                        </a:rPr>
                        <a:t>שעות פעילות</a:t>
                      </a:r>
                      <a:endParaRPr lang="en-US" sz="12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200" dirty="0">
                          <a:effectLst/>
                        </a:rPr>
                        <a:t>סגור</a:t>
                      </a:r>
                      <a:endParaRPr lang="en-US" sz="12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200" dirty="0">
                          <a:effectLst/>
                        </a:rPr>
                        <a:t>סגור</a:t>
                      </a:r>
                      <a:endParaRPr lang="en-US" sz="12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200" dirty="0">
                          <a:effectLst/>
                        </a:rPr>
                        <a:t>09:15-11:30 </a:t>
                      </a:r>
                      <a:br>
                        <a:rPr lang="he-IL" sz="1200" dirty="0">
                          <a:effectLst/>
                        </a:rPr>
                      </a:br>
                      <a:r>
                        <a:rPr lang="en-US" sz="1200" dirty="0">
                          <a:effectLst/>
                        </a:rPr>
                        <a:t>13: 00-15: </a:t>
                      </a:r>
                      <a:r>
                        <a:rPr lang="en-US" sz="1200" dirty="0" smtClean="0">
                          <a:effectLst/>
                        </a:rPr>
                        <a:t>00</a:t>
                      </a:r>
                      <a:endParaRPr lang="en-US" sz="12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200" dirty="0">
                          <a:effectLst/>
                        </a:rPr>
                        <a:t>09:15-11:30 </a:t>
                      </a:r>
                      <a:br>
                        <a:rPr lang="he-IL" sz="1200" dirty="0">
                          <a:effectLst/>
                        </a:rPr>
                      </a:br>
                      <a:r>
                        <a:rPr lang="en-US" sz="1200" dirty="0">
                          <a:effectLst/>
                        </a:rPr>
                        <a:t>13: 00-15: </a:t>
                      </a:r>
                      <a:r>
                        <a:rPr lang="en-US" sz="1200" dirty="0" smtClean="0">
                          <a:effectLst/>
                        </a:rPr>
                        <a:t>00</a:t>
                      </a:r>
                      <a:endParaRPr lang="en-US" sz="12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200" dirty="0">
                          <a:effectLst/>
                        </a:rPr>
                        <a:t>09:15-11:30 </a:t>
                      </a:r>
                      <a:br>
                        <a:rPr lang="he-IL" sz="1200" dirty="0">
                          <a:effectLst/>
                        </a:rPr>
                      </a:br>
                      <a:r>
                        <a:rPr lang="en-US" sz="1200" dirty="0">
                          <a:effectLst/>
                        </a:rPr>
                        <a:t>13: 00-15: 00 </a:t>
                      </a:r>
                      <a:endParaRPr lang="en-US" sz="12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200" dirty="0">
                          <a:effectLst/>
                        </a:rPr>
                        <a:t>09:15-11:30 </a:t>
                      </a:r>
                      <a:br>
                        <a:rPr lang="he-IL" sz="1200" dirty="0">
                          <a:effectLst/>
                        </a:rPr>
                      </a:br>
                      <a:r>
                        <a:rPr lang="en-US" sz="1200" dirty="0">
                          <a:effectLst/>
                        </a:rPr>
                        <a:t>13: 00-15: </a:t>
                      </a:r>
                      <a:r>
                        <a:rPr lang="en-US" sz="1200" dirty="0" smtClean="0">
                          <a:effectLst/>
                        </a:rPr>
                        <a:t>00</a:t>
                      </a:r>
                      <a:endParaRPr lang="en-US" sz="12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he-IL" sz="1200" dirty="0">
                          <a:effectLst/>
                        </a:rPr>
                        <a:t>09:15-11:30 </a:t>
                      </a:r>
                      <a:br>
                        <a:rPr lang="he-IL" sz="1200" dirty="0">
                          <a:effectLst/>
                        </a:rPr>
                      </a:br>
                      <a:r>
                        <a:rPr lang="en-US" sz="1200" dirty="0">
                          <a:effectLst/>
                        </a:rPr>
                        <a:t>13: 00-15: </a:t>
                      </a:r>
                      <a:r>
                        <a:rPr lang="en-US" sz="1200" dirty="0" smtClean="0">
                          <a:effectLst/>
                        </a:rPr>
                        <a:t>00</a:t>
                      </a:r>
                      <a:endParaRPr lang="en-US" sz="12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150080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100" b="1" dirty="0"/>
              <a:t>מסחר בבורסה </a:t>
            </a:r>
            <a:r>
              <a:rPr lang="he-IL" sz="4100" b="1" dirty="0" smtClean="0"/>
              <a:t>באנגליה</a:t>
            </a:r>
            <a:endParaRPr lang="he-IL" sz="4100" dirty="0"/>
          </a:p>
        </p:txBody>
      </p:sp>
      <p:sp>
        <p:nvSpPr>
          <p:cNvPr id="3" name="מציין מיקום תוכן 2"/>
          <p:cNvSpPr>
            <a:spLocks noGrp="1"/>
          </p:cNvSpPr>
          <p:nvPr>
            <p:ph idx="1"/>
          </p:nvPr>
        </p:nvSpPr>
        <p:spPr>
          <a:xfrm>
            <a:off x="457200" y="1600200"/>
            <a:ext cx="8229600" cy="5257800"/>
          </a:xfrm>
        </p:spPr>
        <p:txBody>
          <a:bodyPr>
            <a:normAutofit/>
          </a:bodyPr>
          <a:lstStyle/>
          <a:p>
            <a:r>
              <a:rPr lang="he-IL" sz="1400" b="1" dirty="0"/>
              <a:t>כיצד ניתן לסחור בבורסה באנגליה</a:t>
            </a:r>
            <a:r>
              <a:rPr lang="en-US" sz="1400" b="1" dirty="0"/>
              <a:t>?</a:t>
            </a:r>
          </a:p>
          <a:p>
            <a:r>
              <a:rPr lang="he-IL" sz="1400" dirty="0"/>
              <a:t>לא צריך להיות בריטים מאופקים בשביל להשקיע במניית </a:t>
            </a:r>
            <a:r>
              <a:rPr lang="he-IL" sz="1400" dirty="0" err="1"/>
              <a:t>הרולס</a:t>
            </a:r>
            <a:r>
              <a:rPr lang="he-IL" sz="1400" dirty="0"/>
              <a:t> </a:t>
            </a:r>
            <a:r>
              <a:rPr lang="he-IL" sz="1400" dirty="0" err="1"/>
              <a:t>רויס</a:t>
            </a:r>
            <a:r>
              <a:rPr lang="he-IL" sz="1400" dirty="0"/>
              <a:t> הנסחרת בבורסה של לונדון, כחלק ממדד </a:t>
            </a:r>
            <a:r>
              <a:rPr lang="he-IL" sz="1400" dirty="0" err="1"/>
              <a:t>הפוטסי</a:t>
            </a:r>
            <a:r>
              <a:rPr lang="he-IL" sz="1400" dirty="0"/>
              <a:t>. כל משקיע ישראלי יכול להשקיע במניות הנסחרות בבורסת לונדון באמצעות פניה לבית השקעות שיבצע עבורו מסחר בבורסה באנגליה. בית ההשקעות הישראלי מקושר לחבר בורסה אנגלי, שמבצע </a:t>
            </a:r>
            <a:r>
              <a:rPr lang="he-IL" sz="1400" dirty="0" err="1"/>
              <a:t>עיסקאות</a:t>
            </a:r>
            <a:r>
              <a:rPr lang="he-IL" sz="1400" dirty="0"/>
              <a:t> עבורו, </a:t>
            </a:r>
            <a:r>
              <a:rPr lang="he-IL" sz="1400" dirty="0" err="1"/>
              <a:t>עיסקאות</a:t>
            </a:r>
            <a:r>
              <a:rPr lang="he-IL" sz="1400" dirty="0"/>
              <a:t> הנעשות על פי בקשת הלקוח</a:t>
            </a:r>
            <a:r>
              <a:rPr lang="en-US" sz="1400" dirty="0"/>
              <a:t>. </a:t>
            </a:r>
          </a:p>
          <a:p>
            <a:r>
              <a:rPr lang="he-IL" sz="1400" b="1" dirty="0"/>
              <a:t>מה היא הבורסה המרכזית של אנגליה</a:t>
            </a:r>
            <a:r>
              <a:rPr lang="en-US" sz="1400" b="1" dirty="0"/>
              <a:t>?</a:t>
            </a:r>
          </a:p>
          <a:p>
            <a:r>
              <a:rPr lang="he-IL" sz="1400" dirty="0"/>
              <a:t>הבורסה המרכזית באנגליה יושבת בלונדון ונקראת</a:t>
            </a:r>
            <a:r>
              <a:rPr lang="en-US" sz="1400" dirty="0"/>
              <a:t> London Stock Exchange , </a:t>
            </a:r>
            <a:r>
              <a:rPr lang="he-IL" sz="1400" dirty="0"/>
              <a:t>המדד המרכזי הנסחר בה הוא מדד </a:t>
            </a:r>
            <a:r>
              <a:rPr lang="he-IL" sz="1400" dirty="0" err="1"/>
              <a:t>הפוסטי</a:t>
            </a:r>
            <a:r>
              <a:rPr lang="he-IL" sz="1400" dirty="0"/>
              <a:t> 100 המאגד את 100 החברות החזקות בבריטניה. ישנם מדדים נוספים כגון מדד </a:t>
            </a:r>
            <a:r>
              <a:rPr lang="he-IL" sz="1400" dirty="0" err="1"/>
              <a:t>הפוטסי</a:t>
            </a:r>
            <a:r>
              <a:rPr lang="he-IL" sz="1400" dirty="0"/>
              <a:t> 250, מדד </a:t>
            </a:r>
            <a:r>
              <a:rPr lang="he-IL" sz="1400" dirty="0" err="1"/>
              <a:t>הפוטסי</a:t>
            </a:r>
            <a:r>
              <a:rPr lang="he-IL" sz="1400" dirty="0"/>
              <a:t> 300, ומדדים נוספים. בורסה נוספת בלונדון היא ה</a:t>
            </a:r>
            <a:r>
              <a:rPr lang="en-US" sz="1400" dirty="0"/>
              <a:t> AIM.</a:t>
            </a:r>
          </a:p>
          <a:p>
            <a:r>
              <a:rPr lang="he-IL" sz="1400" b="1" dirty="0"/>
              <a:t>יתרונות של מסחר בבורסה באנגליה</a:t>
            </a:r>
            <a:endParaRPr lang="en-US" sz="1400" b="1" dirty="0"/>
          </a:p>
          <a:p>
            <a:r>
              <a:rPr lang="he-IL" sz="1400" dirty="0"/>
              <a:t>ישנם יתרונות רבים לניהול מסר בבורסה באנגליה. ראשית פיזור ההשקעה במדינות שונות מעלה את רמת האיזון של המסחר ומקטינה את אחוז הסיכויים להפסיד. שנית, כאשר רוכשים מטבע סל, המשקיע במדד עצמו, כלומר </a:t>
            </a:r>
            <a:r>
              <a:rPr lang="he-IL" sz="1400" dirty="0" err="1"/>
              <a:t>בפוטסי</a:t>
            </a:r>
            <a:r>
              <a:rPr lang="he-IL" sz="1400" dirty="0"/>
              <a:t> 100, בעצם משקיעים ב100 חברות כך שההסתברות לרווח גדלה יותר משום שהינה מפוזרת על יותר חברות. חשוב לזכור שכשאר מנהלים מסחר בבורסה באנגליה, בעצם סוחרים במטבע זר, בפאונד. לצורך מסחר זה, מתבצעת המרת שקלים </a:t>
            </a:r>
            <a:r>
              <a:rPr lang="he-IL" sz="1400" dirty="0" err="1"/>
              <a:t>לפאונדים</a:t>
            </a:r>
            <a:r>
              <a:rPr lang="he-IL" sz="1400" dirty="0"/>
              <a:t>. במידה והמניה עולה, הרווח הוא </a:t>
            </a:r>
            <a:r>
              <a:rPr lang="he-IL" sz="1400" dirty="0" err="1"/>
              <a:t>בפאנוד</a:t>
            </a:r>
            <a:r>
              <a:rPr lang="he-IL" sz="1400" dirty="0"/>
              <a:t>, במידה ועלה שער הפאונד מול השקל נרשם רווח כפול, גם במטבע החוץ וגם במניה</a:t>
            </a:r>
            <a:r>
              <a:rPr lang="en-US" sz="1400" dirty="0"/>
              <a:t>. </a:t>
            </a:r>
          </a:p>
          <a:p>
            <a:r>
              <a:rPr lang="he-IL" sz="1400" b="1" dirty="0"/>
              <a:t>חסרונות של מסחר בבורסה באנגליה</a:t>
            </a:r>
            <a:endParaRPr lang="en-US" sz="1400" b="1" dirty="0"/>
          </a:p>
          <a:p>
            <a:r>
              <a:rPr lang="he-IL" sz="1400" dirty="0"/>
              <a:t>חסרונות של מסחר בבורסה באנגליה הם בכך שלעיתים תנודות המסחר מושפעות מהמצב החברתי במדינה, </a:t>
            </a:r>
            <a:r>
              <a:rPr lang="he-IL" sz="1400" dirty="0" err="1"/>
              <a:t>ובימדה</a:t>
            </a:r>
            <a:r>
              <a:rPr lang="he-IL" sz="1400" dirty="0"/>
              <a:t> של אירועי פרעות או טרור, המסחר עלול להיפגע. על כן מומלץ להשקיע במספר בורסות ולא לנהל מסחר בבורסה באנגליה בלבד</a:t>
            </a:r>
            <a:r>
              <a:rPr lang="en-US" sz="1400" dirty="0" smtClean="0"/>
              <a:t>.</a:t>
            </a:r>
            <a:endParaRPr lang="en-US" sz="1400" dirty="0"/>
          </a:p>
        </p:txBody>
      </p:sp>
    </p:spTree>
    <p:extLst>
      <p:ext uri="{BB962C8B-B14F-4D97-AF65-F5344CB8AC3E}">
        <p14:creationId xmlns:p14="http://schemas.microsoft.com/office/powerpoint/2010/main" val="393496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0"/>
            <a:ext cx="8229600" cy="1143000"/>
          </a:xfrm>
        </p:spPr>
        <p:txBody>
          <a:bodyPr/>
          <a:lstStyle/>
          <a:p>
            <a:r>
              <a:rPr lang="he-IL" b="1" dirty="0"/>
              <a:t>הבורסה לניירות ערך </a:t>
            </a:r>
            <a:r>
              <a:rPr lang="he-IL" b="1" dirty="0" smtClean="0"/>
              <a:t>בלונדון </a:t>
            </a:r>
            <a:r>
              <a:rPr lang="en-US" b="1" dirty="0" smtClean="0"/>
              <a:t>LSE</a:t>
            </a:r>
            <a:r>
              <a:rPr lang="he-IL" dirty="0" smtClean="0"/>
              <a:t>  </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477492959"/>
              </p:ext>
            </p:extLst>
          </p:nvPr>
        </p:nvGraphicFramePr>
        <p:xfrm>
          <a:off x="323528" y="997860"/>
          <a:ext cx="8496944" cy="5694042"/>
        </p:xfrm>
        <a:graphic>
          <a:graphicData uri="http://schemas.openxmlformats.org/drawingml/2006/table">
            <a:tbl>
              <a:tblPr rtl="1" firstRow="1" firstCol="1" bandRow="1">
                <a:tableStyleId>{5C22544A-7EE6-4342-B048-85BDC9FD1C3A}</a:tableStyleId>
              </a:tblPr>
              <a:tblGrid>
                <a:gridCol w="1378203"/>
                <a:gridCol w="3952779"/>
                <a:gridCol w="3165962"/>
              </a:tblGrid>
              <a:tr h="531407">
                <a:tc>
                  <a:txBody>
                    <a:bodyPr/>
                    <a:lstStyle/>
                    <a:p>
                      <a:pPr algn="r" rtl="1">
                        <a:lnSpc>
                          <a:spcPct val="115000"/>
                        </a:lnSpc>
                        <a:spcAft>
                          <a:spcPts val="0"/>
                        </a:spcAft>
                      </a:pPr>
                      <a:r>
                        <a:rPr lang="he-IL" sz="2000" dirty="0">
                          <a:effectLst/>
                        </a:rPr>
                        <a:t>סימול</a:t>
                      </a:r>
                      <a:r>
                        <a:rPr lang="en-US" sz="2000" dirty="0">
                          <a:effectLst/>
                        </a:rPr>
                        <a:t>:</a:t>
                      </a:r>
                      <a:endParaRPr lang="en-US" sz="2000" dirty="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a:effectLst/>
                        </a:rPr>
                        <a:t>LSE</a:t>
                      </a:r>
                      <a:endParaRPr lang="en-US" sz="2000">
                        <a:effectLst/>
                        <a:latin typeface="Calibri"/>
                        <a:ea typeface="Calibri"/>
                        <a:cs typeface="Arial"/>
                      </a:endParaRPr>
                    </a:p>
                  </a:txBody>
                  <a:tcPr marL="0" marR="152400" marT="60960" marB="60960"/>
                </a:tc>
                <a:tc rowSpan="7">
                  <a:txBody>
                    <a:bodyPr/>
                    <a:lstStyle/>
                    <a:p>
                      <a:pPr algn="r" rtl="1">
                        <a:lnSpc>
                          <a:spcPct val="115000"/>
                        </a:lnSpc>
                        <a:spcAft>
                          <a:spcPts val="0"/>
                        </a:spcAft>
                      </a:pPr>
                      <a:endParaRPr lang="en-US" sz="2000" dirty="0">
                        <a:effectLst/>
                        <a:latin typeface="Calibri"/>
                        <a:ea typeface="Calibri"/>
                        <a:cs typeface="Arial"/>
                      </a:endParaRPr>
                    </a:p>
                  </a:txBody>
                  <a:tcPr marL="38100" marR="38100" marT="38100" marB="38100"/>
                </a:tc>
              </a:tr>
              <a:tr h="531407">
                <a:tc>
                  <a:txBody>
                    <a:bodyPr/>
                    <a:lstStyle/>
                    <a:p>
                      <a:pPr algn="r" rtl="1">
                        <a:lnSpc>
                          <a:spcPct val="115000"/>
                        </a:lnSpc>
                        <a:spcAft>
                          <a:spcPts val="0"/>
                        </a:spcAft>
                      </a:pPr>
                      <a:r>
                        <a:rPr lang="he-IL" sz="2000">
                          <a:effectLst/>
                        </a:rPr>
                        <a:t>שנת ייסוד</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1801</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529517">
                <a:tc>
                  <a:txBody>
                    <a:bodyPr/>
                    <a:lstStyle/>
                    <a:p>
                      <a:pPr algn="r" rtl="1">
                        <a:lnSpc>
                          <a:spcPct val="115000"/>
                        </a:lnSpc>
                        <a:spcAft>
                          <a:spcPts val="0"/>
                        </a:spcAft>
                      </a:pPr>
                      <a:r>
                        <a:rPr lang="he-IL" sz="2000">
                          <a:effectLst/>
                        </a:rPr>
                        <a:t>עיר</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he-IL" sz="2000" dirty="0">
                          <a:effectLst/>
                        </a:rPr>
                        <a:t>לונדון</a:t>
                      </a:r>
                      <a:r>
                        <a:rPr lang="en-US" sz="2000" dirty="0">
                          <a:effectLst/>
                        </a:rPr>
                        <a:t>, </a:t>
                      </a:r>
                      <a:r>
                        <a:rPr lang="he-IL" sz="2000" dirty="0">
                          <a:effectLst/>
                        </a:rPr>
                        <a:t>בריטניה</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867179">
                <a:tc>
                  <a:txBody>
                    <a:bodyPr/>
                    <a:lstStyle/>
                    <a:p>
                      <a:pPr algn="r" rtl="1">
                        <a:lnSpc>
                          <a:spcPct val="115000"/>
                        </a:lnSpc>
                        <a:spcAft>
                          <a:spcPts val="0"/>
                        </a:spcAft>
                      </a:pPr>
                      <a:r>
                        <a:rPr lang="he-IL" sz="2000">
                          <a:effectLst/>
                        </a:rPr>
                        <a:t>אנשי מפתח</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Xavier </a:t>
                      </a:r>
                      <a:r>
                        <a:rPr lang="en-US" sz="2000" dirty="0" err="1">
                          <a:effectLst/>
                        </a:rPr>
                        <a:t>Rolet</a:t>
                      </a:r>
                      <a:r>
                        <a:rPr lang="en-US" sz="2000" dirty="0">
                          <a:effectLst/>
                        </a:rPr>
                        <a:t> (</a:t>
                      </a:r>
                      <a:r>
                        <a:rPr lang="he-IL" sz="2000" dirty="0">
                          <a:effectLst/>
                        </a:rPr>
                        <a:t>מנכ"ל</a:t>
                      </a:r>
                      <a:r>
                        <a:rPr lang="en-US" sz="2000" dirty="0">
                          <a:effectLst/>
                        </a:rPr>
                        <a:t>)</a:t>
                      </a:r>
                      <a:r>
                        <a:rPr lang="he-IL" sz="2000" dirty="0">
                          <a:effectLst/>
                        </a:rPr>
                        <a:t/>
                      </a:r>
                      <a:br>
                        <a:rPr lang="he-IL" sz="2000" dirty="0">
                          <a:effectLst/>
                        </a:rPr>
                      </a:br>
                      <a:r>
                        <a:rPr lang="en-US" sz="2000" dirty="0">
                          <a:effectLst/>
                        </a:rPr>
                        <a:t>Christopher S. Gibson-Smith</a:t>
                      </a:r>
                      <a:r>
                        <a:rPr lang="he-IL" sz="2000" dirty="0">
                          <a:effectLst/>
                        </a:rPr>
                        <a:t>יו"ר</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529517">
                <a:tc>
                  <a:txBody>
                    <a:bodyPr/>
                    <a:lstStyle/>
                    <a:p>
                      <a:pPr algn="r" rtl="1">
                        <a:lnSpc>
                          <a:spcPct val="115000"/>
                        </a:lnSpc>
                        <a:spcAft>
                          <a:spcPts val="0"/>
                        </a:spcAft>
                      </a:pPr>
                      <a:r>
                        <a:rPr lang="he-IL" sz="2000">
                          <a:effectLst/>
                        </a:rPr>
                        <a:t>מטבע</a:t>
                      </a:r>
                      <a:r>
                        <a:rPr lang="en-US" sz="2000">
                          <a:effectLst/>
                        </a:rPr>
                        <a:t>:</a:t>
                      </a:r>
                      <a:endParaRPr lang="en-US" sz="2000">
                        <a:effectLst/>
                        <a:latin typeface="Calibri"/>
                        <a:ea typeface="Calibri"/>
                        <a:cs typeface="Arial"/>
                      </a:endParaRPr>
                    </a:p>
                  </a:txBody>
                  <a:tcPr marL="0" marR="152400" marT="60960" marB="60960"/>
                </a:tc>
                <a:tc>
                  <a:txBody>
                    <a:bodyPr/>
                    <a:lstStyle/>
                    <a:p>
                      <a:pPr algn="r" rtl="0">
                        <a:lnSpc>
                          <a:spcPct val="115000"/>
                        </a:lnSpc>
                        <a:spcAft>
                          <a:spcPts val="0"/>
                        </a:spcAft>
                      </a:pPr>
                      <a:r>
                        <a:rPr lang="en-US" sz="2000" dirty="0">
                          <a:effectLst/>
                        </a:rPr>
                        <a:t>£ - </a:t>
                      </a:r>
                      <a:r>
                        <a:rPr lang="he-IL" sz="2000" dirty="0">
                          <a:effectLst/>
                        </a:rPr>
                        <a:t>לירה שטרלינג</a:t>
                      </a:r>
                      <a:r>
                        <a:rPr lang="en-US" sz="2000" dirty="0">
                          <a:effectLst/>
                        </a:rPr>
                        <a:t> (GBP)</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529517">
                <a:tc>
                  <a:txBody>
                    <a:bodyPr/>
                    <a:lstStyle/>
                    <a:p>
                      <a:pPr algn="r" rtl="1">
                        <a:lnSpc>
                          <a:spcPct val="115000"/>
                        </a:lnSpc>
                        <a:spcAft>
                          <a:spcPts val="0"/>
                        </a:spcAft>
                      </a:pPr>
                      <a:r>
                        <a:rPr lang="he-IL" sz="2000">
                          <a:effectLst/>
                        </a:rPr>
                        <a:t>חברות רשומות</a:t>
                      </a:r>
                      <a:r>
                        <a:rPr lang="en-US" sz="2000">
                          <a:effectLst/>
                        </a:rPr>
                        <a:t>:</a:t>
                      </a:r>
                      <a:endParaRPr lang="en-US" sz="200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2,864 (</a:t>
                      </a:r>
                      <a:r>
                        <a:rPr lang="he-IL" sz="2000" dirty="0">
                          <a:effectLst/>
                        </a:rPr>
                        <a:t>דצמבר 2011</a:t>
                      </a:r>
                      <a:r>
                        <a:rPr lang="en-US" sz="2000" dirty="0">
                          <a:effectLst/>
                        </a:rPr>
                        <a:t>)</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r h="1882055">
                <a:tc>
                  <a:txBody>
                    <a:bodyPr/>
                    <a:lstStyle/>
                    <a:p>
                      <a:pPr algn="r" rtl="1">
                        <a:lnSpc>
                          <a:spcPct val="115000"/>
                        </a:lnSpc>
                        <a:spcAft>
                          <a:spcPts val="0"/>
                        </a:spcAft>
                      </a:pPr>
                      <a:r>
                        <a:rPr lang="he-IL" sz="2000" dirty="0">
                          <a:effectLst/>
                        </a:rPr>
                        <a:t>מדדים</a:t>
                      </a:r>
                      <a:r>
                        <a:rPr lang="en-US" sz="2000" dirty="0">
                          <a:effectLst/>
                        </a:rPr>
                        <a:t>:</a:t>
                      </a:r>
                      <a:endParaRPr lang="en-US" sz="2000" dirty="0">
                        <a:effectLst/>
                        <a:latin typeface="Calibri"/>
                        <a:ea typeface="Calibri"/>
                        <a:cs typeface="Arial"/>
                      </a:endParaRPr>
                    </a:p>
                  </a:txBody>
                  <a:tcPr marL="0" marR="152400" marT="60960" marB="60960"/>
                </a:tc>
                <a:tc>
                  <a:txBody>
                    <a:bodyPr/>
                    <a:lstStyle/>
                    <a:p>
                      <a:pPr algn="r" rtl="1">
                        <a:lnSpc>
                          <a:spcPct val="115000"/>
                        </a:lnSpc>
                        <a:spcAft>
                          <a:spcPts val="0"/>
                        </a:spcAft>
                      </a:pPr>
                      <a:r>
                        <a:rPr lang="en-US" sz="2000" dirty="0">
                          <a:effectLst/>
                        </a:rPr>
                        <a:t>FTSE 100 Index</a:t>
                      </a:r>
                    </a:p>
                    <a:p>
                      <a:pPr algn="r" rtl="1">
                        <a:lnSpc>
                          <a:spcPct val="115000"/>
                        </a:lnSpc>
                        <a:spcAft>
                          <a:spcPts val="1000"/>
                        </a:spcAft>
                      </a:pPr>
                      <a:r>
                        <a:rPr lang="en-US" sz="2000" dirty="0">
                          <a:effectLst/>
                        </a:rPr>
                        <a:t>FTSE 250 Index</a:t>
                      </a:r>
                      <a:br>
                        <a:rPr lang="en-US" sz="2000" dirty="0">
                          <a:effectLst/>
                        </a:rPr>
                      </a:br>
                      <a:r>
                        <a:rPr lang="en-US" sz="2000" dirty="0">
                          <a:effectLst/>
                        </a:rPr>
                        <a:t>FTSE 350 Index</a:t>
                      </a:r>
                      <a:br>
                        <a:rPr lang="en-US" sz="2000" dirty="0">
                          <a:effectLst/>
                        </a:rPr>
                      </a:br>
                      <a:r>
                        <a:rPr lang="en-US" sz="2000" dirty="0">
                          <a:effectLst/>
                        </a:rPr>
                        <a:t>FTSE </a:t>
                      </a:r>
                      <a:r>
                        <a:rPr lang="en-US" sz="2000" dirty="0" err="1">
                          <a:effectLst/>
                        </a:rPr>
                        <a:t>SmallCap</a:t>
                      </a:r>
                      <a:r>
                        <a:rPr lang="en-US" sz="2000" dirty="0">
                          <a:effectLst/>
                        </a:rPr>
                        <a:t> Index</a:t>
                      </a:r>
                      <a:br>
                        <a:rPr lang="en-US" sz="2000" dirty="0">
                          <a:effectLst/>
                        </a:rPr>
                      </a:br>
                      <a:r>
                        <a:rPr lang="en-US" sz="2000" dirty="0">
                          <a:effectLst/>
                        </a:rPr>
                        <a:t>FTSE All-Share Index</a:t>
                      </a:r>
                      <a:endParaRPr lang="en-US" sz="2000" dirty="0">
                        <a:effectLst/>
                        <a:latin typeface="Calibri"/>
                        <a:ea typeface="Calibri"/>
                        <a:cs typeface="Arial"/>
                      </a:endParaRPr>
                    </a:p>
                  </a:txBody>
                  <a:tcPr marL="0" marR="152400" marT="60960" marB="60960"/>
                </a:tc>
                <a:tc vMerge="1">
                  <a:txBody>
                    <a:bodyPr/>
                    <a:lstStyle/>
                    <a:p>
                      <a:pPr rtl="1"/>
                      <a:endParaRPr lang="he-IL"/>
                    </a:p>
                  </a:txBody>
                  <a:tcPr/>
                </a:tc>
              </a:tr>
            </a:tbl>
          </a:graphicData>
        </a:graphic>
      </p:graphicFrame>
      <p:pic>
        <p:nvPicPr>
          <p:cNvPr id="10241" name="תמונה 8" descr="LSE logo.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10" y="1971680"/>
            <a:ext cx="2968467" cy="7546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oi\Desktop\מבנה בורסה לונגון.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717032"/>
            <a:ext cx="3003864" cy="2252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350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pPr algn="ctr"/>
            <a:r>
              <a:rPr lang="he-IL" dirty="0" smtClean="0"/>
              <a:t>ההתייחסות לכללי עריכת התשקיף</a:t>
            </a:r>
            <a:endParaRPr lang="he-IL" dirty="0"/>
          </a:p>
        </p:txBody>
      </p:sp>
      <p:sp>
        <p:nvSpPr>
          <p:cNvPr id="2" name="מציין מיקום תוכן 1"/>
          <p:cNvSpPr>
            <a:spLocks noGrp="1"/>
          </p:cNvSpPr>
          <p:nvPr>
            <p:ph idx="1"/>
          </p:nvPr>
        </p:nvSpPr>
        <p:spPr/>
        <p:txBody>
          <a:bodyPr>
            <a:normAutofit/>
          </a:bodyPr>
          <a:lstStyle/>
          <a:p>
            <a:pPr>
              <a:lnSpc>
                <a:spcPct val="150000"/>
              </a:lnSpc>
            </a:pPr>
            <a:r>
              <a:rPr lang="he-IL" sz="1200" dirty="0" smtClean="0"/>
              <a:t>סעיף 3(ג) תוספת לתקנות פרטי תשקיף – </a:t>
            </a:r>
          </a:p>
          <a:p>
            <a:pPr marL="109728" indent="0">
              <a:lnSpc>
                <a:spcPct val="150000"/>
              </a:lnSpc>
              <a:buNone/>
            </a:pPr>
            <a:r>
              <a:rPr lang="he-IL" sz="1200" dirty="0" smtClean="0"/>
              <a:t>תוספת לתקנות פרטי תשקיף מתייחס למגזרים העסקיים בלבד. לפי התוספת, רק מגזר עסקי ייחשב כ"תחום פעילות" לצורך דיווח.</a:t>
            </a:r>
          </a:p>
          <a:p>
            <a:pPr>
              <a:lnSpc>
                <a:spcPct val="150000"/>
              </a:lnSpc>
            </a:pPr>
            <a:r>
              <a:rPr lang="he-IL" sz="1200" dirty="0" smtClean="0"/>
              <a:t>תקנה 36 מדברת על נושאים אשר ניתן לעכב את המידע לגביהם ומשך תקופת עיכוב המידע. העיכוב יחול לחו גם בזמן בו חלה החובה על דיווח תקופתי, כמו דיווח רבעוני או דיווח שנתי. לעומת זאת, עיכוב מידע יפסק עם פרסום תשקיף לפיו מוצעים למכירה ניירות ערך של החברה.</a:t>
            </a:r>
          </a:p>
          <a:p>
            <a:pPr>
              <a:lnSpc>
                <a:spcPct val="150000"/>
              </a:lnSpc>
            </a:pPr>
            <a:r>
              <a:rPr lang="he-IL" sz="1200" dirty="0" smtClean="0"/>
              <a:t>התשקיף כולל מידע צופן פני עתיד, עם זאת – לא ניתן להפנות אליו. כן ניתן לציין אזהרה לפיה כולל התשקיף תחזיות אחרות, שאינן וודאיות, אך יש להבהיר כי לגבי אלה לא חלה הגנת סעיף 32א.</a:t>
            </a:r>
          </a:p>
          <a:p>
            <a:pPr>
              <a:lnSpc>
                <a:spcPct val="150000"/>
              </a:lnSpc>
            </a:pPr>
            <a:r>
              <a:rPr lang="he-IL" sz="1200" dirty="0" smtClean="0"/>
              <a:t>סעיף 5 (א)(א) תקנות דוחות תקופתיים ומידיים – </a:t>
            </a:r>
          </a:p>
          <a:p>
            <a:pPr marL="109728" indent="0">
              <a:lnSpc>
                <a:spcPct val="150000"/>
              </a:lnSpc>
              <a:buNone/>
            </a:pPr>
            <a:r>
              <a:rPr lang="he-IL" sz="1200" dirty="0" smtClean="0"/>
              <a:t>	לא ניתן להפנות מדו"ח תקופתי לתשקיף. ההפניה היחידה תוכל להיות מדו"ח תקופתי לדו"ח מצומצם ממנו, ולא ההפך.</a:t>
            </a:r>
          </a:p>
          <a:p>
            <a:pPr marL="109728" indent="0">
              <a:lnSpc>
                <a:spcPct val="150000"/>
              </a:lnSpc>
              <a:buNone/>
            </a:pPr>
            <a:endParaRPr lang="he-IL" sz="1200" dirty="0" smtClean="0"/>
          </a:p>
          <a:p>
            <a:pPr>
              <a:lnSpc>
                <a:spcPct val="150000"/>
              </a:lnSpc>
            </a:pPr>
            <a:endParaRPr lang="he-IL" sz="1200"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4581128"/>
            <a:ext cx="2733675"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554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57200" y="-27384"/>
            <a:ext cx="8229600" cy="1143000"/>
          </a:xfrm>
        </p:spPr>
        <p:txBody>
          <a:bodyPr/>
          <a:lstStyle/>
          <a:p>
            <a:r>
              <a:rPr lang="he-IL" b="1" dirty="0"/>
              <a:t>הבורסה לניירות ערך </a:t>
            </a:r>
            <a:r>
              <a:rPr lang="he-IL" b="1" dirty="0" smtClean="0"/>
              <a:t>בלונדון </a:t>
            </a:r>
            <a:r>
              <a:rPr lang="en-US" b="1" dirty="0" smtClean="0"/>
              <a:t>LSE</a:t>
            </a:r>
            <a:r>
              <a:rPr lang="he-IL" dirty="0" smtClean="0"/>
              <a:t>  </a:t>
            </a:r>
            <a:endParaRPr lang="he-IL" dirty="0"/>
          </a:p>
        </p:txBody>
      </p:sp>
      <p:sp>
        <p:nvSpPr>
          <p:cNvPr id="3" name="מציין מיקום תוכן 2"/>
          <p:cNvSpPr>
            <a:spLocks noGrp="1"/>
          </p:cNvSpPr>
          <p:nvPr>
            <p:ph idx="1"/>
          </p:nvPr>
        </p:nvSpPr>
        <p:spPr>
          <a:xfrm>
            <a:off x="457200" y="980728"/>
            <a:ext cx="8229600" cy="4565103"/>
          </a:xfrm>
        </p:spPr>
        <p:txBody>
          <a:bodyPr>
            <a:normAutofit/>
          </a:bodyPr>
          <a:lstStyle/>
          <a:p>
            <a:r>
              <a:rPr lang="he-IL" sz="1400" b="1" dirty="0"/>
              <a:t>הבורסה לניירות ערך בלונדון</a:t>
            </a:r>
            <a:r>
              <a:rPr lang="he-IL" sz="1400" dirty="0"/>
              <a:t> (באנגלית: </a:t>
            </a:r>
            <a:r>
              <a:rPr lang="en-US" sz="1400" b="1" dirty="0"/>
              <a:t>London Stock Exchange</a:t>
            </a:r>
            <a:r>
              <a:rPr lang="en-US" sz="1400" dirty="0"/>
              <a:t> </a:t>
            </a:r>
            <a:r>
              <a:rPr lang="he-IL" sz="1400" dirty="0"/>
              <a:t>ראשי תיבות: </a:t>
            </a:r>
            <a:r>
              <a:rPr lang="en-US" sz="1400" b="1" dirty="0"/>
              <a:t>LSE</a:t>
            </a:r>
            <a:r>
              <a:rPr lang="he-IL" sz="1400" dirty="0"/>
              <a:t>), היא בורסה לניירות ערך הממוקמת </a:t>
            </a:r>
            <a:r>
              <a:rPr lang="he-IL" sz="1400" dirty="0" err="1"/>
              <a:t>בסיטי</a:t>
            </a:r>
            <a:r>
              <a:rPr lang="he-IL" sz="1400" dirty="0"/>
              <a:t> של לונדון, אנגליה. נכון לדצמבר 2010, היא הייתה בעלת שווי שוק של 3.6 טריליון דולר אמריקני, ההופך אותה לבורסה הגדולה ביותר באירופה והרביעית בגודלה בעולם. הבורסה הוקמה בשנת 1801 </a:t>
            </a:r>
            <a:r>
              <a:rPr lang="he-IL" sz="1400" dirty="0" err="1"/>
              <a:t>ומתחמיה</a:t>
            </a:r>
            <a:r>
              <a:rPr lang="he-IL" sz="1400" dirty="0"/>
              <a:t> הנוכחיים ממוקמים בכיכר </a:t>
            </a:r>
            <a:r>
              <a:rPr lang="he-IL" sz="1400" dirty="0" err="1"/>
              <a:t>פטרנוסטר</a:t>
            </a:r>
            <a:r>
              <a:rPr lang="he-IL" sz="1400" dirty="0"/>
              <a:t> סמוך לקתדרלת סנט פול</a:t>
            </a:r>
            <a:r>
              <a:rPr lang="he-IL" sz="1400" dirty="0" smtClean="0"/>
              <a:t>.</a:t>
            </a:r>
          </a:p>
          <a:p>
            <a:r>
              <a:rPr lang="he-IL" sz="1400" dirty="0"/>
              <a:t>לאחר תקופות לא פשוטות בזמני מלחמות העולם הראשונה והשנייה, נהנתה הבורסה מהצלחה בסוף שנות ה-50 של המאה ה-20. עובדה זאת דחפה בכירים בבורסה לחפש אחר מרחב פעילות מתאים יותר שישמש כבית המגורים החדש של הבורסה. העבודות על מגדל הבורסה החדש החלו בשנת 1967, והבניין החדש בגובה של כ-100 מטרים הכיל 26 קומות, כאשר המנהלה השתכנה בקומות העליונות, ואילו קומות הביניים אוכלסו על ידי חברות שונות. המלכה אליזבת השנייה חנכה את הבניין ב-8 בנובמבר 1972, והבניין החדש נהפך לאבן דרך בעיר, עם קומת המסחר שלו הנפרשת על פני שטח של 2,100 מטר רבוע.</a:t>
            </a:r>
            <a:endParaRPr lang="en-US" sz="1400" dirty="0"/>
          </a:p>
          <a:p>
            <a:r>
              <a:rPr lang="he-IL" sz="1400" dirty="0" smtClean="0"/>
              <a:t>שעות פעילות: </a:t>
            </a:r>
          </a:p>
        </p:txBody>
      </p:sp>
      <p:graphicFrame>
        <p:nvGraphicFramePr>
          <p:cNvPr id="5" name="טבלה 4"/>
          <p:cNvGraphicFramePr>
            <a:graphicFrameLocks noGrp="1"/>
          </p:cNvGraphicFramePr>
          <p:nvPr>
            <p:extLst>
              <p:ext uri="{D42A27DB-BD31-4B8C-83A1-F6EECF244321}">
                <p14:modId xmlns:p14="http://schemas.microsoft.com/office/powerpoint/2010/main" val="2717622878"/>
              </p:ext>
            </p:extLst>
          </p:nvPr>
        </p:nvGraphicFramePr>
        <p:xfrm>
          <a:off x="323528" y="4077072"/>
          <a:ext cx="8496944" cy="1226942"/>
        </p:xfrm>
        <a:graphic>
          <a:graphicData uri="http://schemas.openxmlformats.org/drawingml/2006/table">
            <a:tbl>
              <a:tblPr rtl="1" firstRow="1" firstCol="1" bandRow="1">
                <a:tableStyleId>{5C22544A-7EE6-4342-B048-85BDC9FD1C3A}</a:tableStyleId>
              </a:tblPr>
              <a:tblGrid>
                <a:gridCol w="1018842"/>
                <a:gridCol w="540706"/>
                <a:gridCol w="567375"/>
                <a:gridCol w="1276348"/>
                <a:gridCol w="1275372"/>
                <a:gridCol w="1276348"/>
                <a:gridCol w="1276348"/>
                <a:gridCol w="1265605"/>
              </a:tblGrid>
              <a:tr h="480100">
                <a:tc>
                  <a:txBody>
                    <a:bodyPr/>
                    <a:lstStyle/>
                    <a:p>
                      <a:pPr algn="ctr" rtl="1">
                        <a:lnSpc>
                          <a:spcPct val="115000"/>
                        </a:lnSpc>
                        <a:spcAft>
                          <a:spcPts val="0"/>
                        </a:spcAft>
                      </a:pPr>
                      <a:r>
                        <a:rPr lang="he-IL" sz="1600" dirty="0">
                          <a:effectLst/>
                        </a:rPr>
                        <a:t>יום בשבוע</a:t>
                      </a:r>
                      <a:endParaRPr lang="en-US" sz="16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600">
                          <a:effectLst/>
                        </a:rPr>
                        <a:t>ש</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600">
                          <a:effectLst/>
                        </a:rPr>
                        <a:t>א</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600">
                          <a:effectLst/>
                        </a:rPr>
                        <a:t>ב</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600">
                          <a:effectLst/>
                        </a:rPr>
                        <a:t>ג</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600">
                          <a:effectLst/>
                        </a:rPr>
                        <a:t>ד</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600">
                          <a:effectLst/>
                        </a:rPr>
                        <a:t>ה</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600">
                          <a:effectLst/>
                        </a:rPr>
                        <a:t>ו</a:t>
                      </a:r>
                      <a:endParaRPr lang="en-US" sz="1600">
                        <a:effectLst/>
                        <a:latin typeface="Calibri"/>
                        <a:ea typeface="Calibri"/>
                        <a:cs typeface="Arial"/>
                      </a:endParaRPr>
                    </a:p>
                  </a:txBody>
                  <a:tcPr marL="68580" marR="68580" marT="0" marB="0" anchor="ctr"/>
                </a:tc>
              </a:tr>
              <a:tr h="746842">
                <a:tc>
                  <a:txBody>
                    <a:bodyPr/>
                    <a:lstStyle/>
                    <a:p>
                      <a:pPr algn="ctr" rtl="1">
                        <a:lnSpc>
                          <a:spcPct val="115000"/>
                        </a:lnSpc>
                        <a:spcAft>
                          <a:spcPts val="0"/>
                        </a:spcAft>
                      </a:pPr>
                      <a:r>
                        <a:rPr lang="he-IL" sz="1600">
                          <a:effectLst/>
                        </a:rPr>
                        <a:t>שעות פעילות</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600">
                          <a:effectLst/>
                        </a:rPr>
                        <a:t>סגור</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1600">
                          <a:effectLst/>
                        </a:rPr>
                        <a:t>סגור</a:t>
                      </a:r>
                      <a:endParaRPr lang="en-US" sz="16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600">
                          <a:effectLst/>
                        </a:rPr>
                        <a:t>08:00-16:30</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600">
                          <a:effectLst/>
                        </a:rPr>
                        <a:t>08:00-16:30</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600">
                          <a:effectLst/>
                        </a:rPr>
                        <a:t>08:00-16:30</a:t>
                      </a:r>
                      <a:endParaRPr lang="en-US" sz="16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600">
                          <a:effectLst/>
                        </a:rPr>
                        <a:t>08:00-16:30</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600" dirty="0">
                          <a:effectLst/>
                        </a:rPr>
                        <a:t>08:00-16:30</a:t>
                      </a:r>
                      <a:endParaRPr lang="en-US" sz="16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102920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47664" y="692696"/>
            <a:ext cx="7175351" cy="1793167"/>
          </a:xfrm>
        </p:spPr>
        <p:txBody>
          <a:bodyPr/>
          <a:lstStyle/>
          <a:p>
            <a:pPr marL="182880" indent="0">
              <a:buNone/>
            </a:pPr>
            <a:r>
              <a:rPr lang="he-IL" dirty="0" smtClean="0"/>
              <a:t>הבורסה בת"א </a:t>
            </a:r>
            <a:endParaRPr lang="he-IL" dirty="0"/>
          </a:p>
        </p:txBody>
      </p:sp>
      <p:sp>
        <p:nvSpPr>
          <p:cNvPr id="4" name="object 2"/>
          <p:cNvSpPr/>
          <p:nvPr/>
        </p:nvSpPr>
        <p:spPr>
          <a:xfrm>
            <a:off x="3275856" y="2780928"/>
            <a:ext cx="2664296" cy="345638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30935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59632" y="908720"/>
            <a:ext cx="6512511" cy="1143000"/>
          </a:xfrm>
        </p:spPr>
        <p:txBody>
          <a:bodyPr/>
          <a:lstStyle/>
          <a:p>
            <a:pPr marL="0" indent="0">
              <a:buNone/>
            </a:pPr>
            <a:r>
              <a:rPr lang="he-IL" dirty="0" smtClean="0"/>
              <a:t>מהי הבורסה – </a:t>
            </a:r>
            <a:r>
              <a:rPr lang="he-IL" sz="4000" dirty="0" smtClean="0"/>
              <a:t>מושגי יסוד</a:t>
            </a:r>
            <a:endParaRPr lang="he-IL" sz="4000" dirty="0"/>
          </a:p>
        </p:txBody>
      </p:sp>
      <p:sp>
        <p:nvSpPr>
          <p:cNvPr id="3" name="מציין מיקום תוכן 2"/>
          <p:cNvSpPr>
            <a:spLocks noGrp="1"/>
          </p:cNvSpPr>
          <p:nvPr>
            <p:ph idx="1"/>
          </p:nvPr>
        </p:nvSpPr>
        <p:spPr>
          <a:xfrm>
            <a:off x="827584" y="1844824"/>
            <a:ext cx="7336904" cy="4338816"/>
          </a:xfrm>
          <a:prstGeom prst="rect">
            <a:avLst/>
          </a:prstGeom>
        </p:spPr>
        <p:txBody>
          <a:bodyPr>
            <a:normAutofit/>
          </a:bodyPr>
          <a:lstStyle/>
          <a:p>
            <a:pPr marL="45720" indent="0">
              <a:buNone/>
            </a:pPr>
            <a:r>
              <a:rPr lang="he-IL" dirty="0" smtClean="0"/>
              <a:t>הבורסה לניירות ערך היא זירת מסחר ממוחשבת, בה נסחרים סוגים שונים של ניירות ערך – מניות של חברות, איגרות חוב, אופציות ועוד.</a:t>
            </a:r>
          </a:p>
          <a:p>
            <a:pPr marL="45720" indent="0">
              <a:buNone/>
            </a:pPr>
            <a:r>
              <a:rPr lang="he-IL" dirty="0" smtClean="0"/>
              <a:t>בבורסה, ניירות הערך  "מחליפות ידיים" בין קונים ומוכרים המסכימים ביניהם על המחיר והכמות בכל עסקה</a:t>
            </a:r>
          </a:p>
          <a:p>
            <a:pPr marL="45720" indent="0">
              <a:buNone/>
            </a:pPr>
            <a:r>
              <a:rPr lang="he-IL" b="1" dirty="0" smtClean="0"/>
              <a:t>נייר ערך- </a:t>
            </a:r>
            <a:r>
              <a:rPr lang="he-IL" dirty="0" smtClean="0"/>
              <a:t>מסמך המונק ע"י חברה או ממשלה ומקנה למחזיק בו זכויות שונות</a:t>
            </a:r>
          </a:p>
          <a:p>
            <a:pPr marL="45720" indent="0">
              <a:buNone/>
            </a:pPr>
            <a:r>
              <a:rPr lang="he-IL" b="1" dirty="0" smtClean="0"/>
              <a:t>מניה-</a:t>
            </a:r>
            <a:r>
              <a:rPr lang="he-IL" dirty="0" smtClean="0"/>
              <a:t> היא סוג של  נייר ערך המקנה למחזיק בה מעמד של שותף בחברה. מעמד כל שותף בחברה מתחזק ככל שיש </a:t>
            </a:r>
            <a:r>
              <a:rPr lang="he-IL" dirty="0"/>
              <a:t>ב</a:t>
            </a:r>
            <a:r>
              <a:rPr lang="he-IL" dirty="0" smtClean="0"/>
              <a:t>ידיו יותר מניות</a:t>
            </a:r>
            <a:endParaRPr lang="he-IL" dirty="0"/>
          </a:p>
        </p:txBody>
      </p:sp>
    </p:spTree>
    <p:extLst>
      <p:ext uri="{BB962C8B-B14F-4D97-AF65-F5344CB8AC3E}">
        <p14:creationId xmlns:p14="http://schemas.microsoft.com/office/powerpoint/2010/main" val="3833785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75656" y="485800"/>
            <a:ext cx="6944559" cy="1143000"/>
          </a:xfrm>
        </p:spPr>
        <p:txBody>
          <a:bodyPr>
            <a:normAutofit fontScale="90000"/>
          </a:bodyPr>
          <a:lstStyle/>
          <a:p>
            <a:pPr marL="0" indent="0">
              <a:buNone/>
            </a:pPr>
            <a:r>
              <a:rPr lang="he-IL" dirty="0" smtClean="0"/>
              <a:t>ראשית המסחר בבורסה  בישראל</a:t>
            </a:r>
            <a:endParaRPr lang="he-IL" dirty="0"/>
          </a:p>
        </p:txBody>
      </p:sp>
      <p:sp>
        <p:nvSpPr>
          <p:cNvPr id="3" name="מציין מיקום תוכן 2"/>
          <p:cNvSpPr>
            <a:spLocks noGrp="1"/>
          </p:cNvSpPr>
          <p:nvPr>
            <p:ph idx="1"/>
          </p:nvPr>
        </p:nvSpPr>
        <p:spPr>
          <a:xfrm>
            <a:off x="1718342" y="2924944"/>
            <a:ext cx="6768752" cy="4176464"/>
          </a:xfrm>
          <a:prstGeom prst="rect">
            <a:avLst/>
          </a:prstGeom>
        </p:spPr>
        <p:txBody>
          <a:bodyPr>
            <a:normAutofit/>
          </a:bodyPr>
          <a:lstStyle/>
          <a:p>
            <a:pPr>
              <a:buFont typeface="Arial" panose="020B0604020202020204" pitchFamily="34" charset="0"/>
              <a:buChar char="•"/>
            </a:pPr>
            <a:r>
              <a:rPr lang="he-IL" sz="2000" dirty="0" smtClean="0"/>
              <a:t>המסחר בניירות ערך בארץ החל בשנות ה-30 של המאה ה-20 בעקבות העלייה לארץ של בנקאים יהודים שנמלטו מגרמניה.</a:t>
            </a:r>
          </a:p>
          <a:p>
            <a:pPr>
              <a:buFont typeface="Arial" panose="020B0604020202020204" pitchFamily="34" charset="0"/>
              <a:buChar char="•"/>
            </a:pPr>
            <a:r>
              <a:rPr lang="he-IL" sz="2000" dirty="0" smtClean="0"/>
              <a:t>הבנק "</a:t>
            </a:r>
            <a:r>
              <a:rPr lang="he-IL" sz="2000" dirty="0" err="1" smtClean="0"/>
              <a:t>אנגלו-פלסטיין</a:t>
            </a:r>
            <a:r>
              <a:rPr lang="he-IL" sz="2000" dirty="0" smtClean="0"/>
              <a:t>" המנדטורי ( כיום, בנק לאומי לישראל) הקים ב-1953 את </a:t>
            </a:r>
            <a:r>
              <a:rPr lang="he-IL" sz="2000" b="1" dirty="0" smtClean="0"/>
              <a:t>"לשכת החליפין לניירות ערך", </a:t>
            </a:r>
            <a:r>
              <a:rPr lang="he-IL" sz="2000" dirty="0" smtClean="0"/>
              <a:t>לשכת החליפים תפקדה כבורסה קטנה בה נסחרו ניירות ערך במשך </a:t>
            </a:r>
            <a:r>
              <a:rPr lang="he-IL" sz="2000" b="1" dirty="0" smtClean="0"/>
              <a:t>שעה</a:t>
            </a:r>
            <a:r>
              <a:rPr lang="he-IL" sz="2000" dirty="0" smtClean="0"/>
              <a:t> בכל יום.</a:t>
            </a:r>
          </a:p>
          <a:p>
            <a:pPr>
              <a:buFont typeface="Arial" panose="020B0604020202020204" pitchFamily="34" charset="0"/>
              <a:buChar char="•"/>
            </a:pPr>
            <a:r>
              <a:rPr lang="he-IL" sz="2000" dirty="0" smtClean="0"/>
              <a:t>ב- 1953 הוקמה "הבורסה לניירות ערך"</a:t>
            </a:r>
          </a:p>
          <a:p>
            <a:pPr>
              <a:buFont typeface="Arial" panose="020B0604020202020204" pitchFamily="34" charset="0"/>
              <a:buChar char="•"/>
            </a:pPr>
            <a:r>
              <a:rPr lang="he-IL" sz="2000" dirty="0" smtClean="0"/>
              <a:t>ב- 1968 נחקק חוק לניירות ערך והוקמה רשות ממשלתית מיוחדת – </a:t>
            </a:r>
            <a:r>
              <a:rPr lang="he-IL" sz="2000" b="1" dirty="0" smtClean="0"/>
              <a:t>רשות לניירות ערך</a:t>
            </a:r>
            <a:r>
              <a:rPr lang="he-IL" sz="2000" dirty="0" smtClean="0"/>
              <a:t>, שתפקידה לשמור על האינטרסים של ציבור המשקיעים</a:t>
            </a:r>
          </a:p>
          <a:p>
            <a:pPr marL="45720" indent="0">
              <a:buNone/>
            </a:pPr>
            <a:endParaRPr lang="he-IL" dirty="0"/>
          </a:p>
        </p:txBody>
      </p:sp>
      <p:sp>
        <p:nvSpPr>
          <p:cNvPr id="4" name="object 2"/>
          <p:cNvSpPr/>
          <p:nvPr/>
        </p:nvSpPr>
        <p:spPr>
          <a:xfrm>
            <a:off x="611560" y="1072661"/>
            <a:ext cx="2713601" cy="163625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91531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836712"/>
            <a:ext cx="6512511" cy="1143000"/>
          </a:xfrm>
        </p:spPr>
        <p:txBody>
          <a:bodyPr/>
          <a:lstStyle/>
          <a:p>
            <a:pPr marL="0" indent="0">
              <a:buNone/>
            </a:pPr>
            <a:r>
              <a:rPr lang="he-IL" dirty="0" smtClean="0"/>
              <a:t>מטרות הבורסה בת"א</a:t>
            </a:r>
            <a:endParaRPr lang="he-IL" dirty="0"/>
          </a:p>
        </p:txBody>
      </p:sp>
      <p:sp>
        <p:nvSpPr>
          <p:cNvPr id="3" name="מציין מיקום תוכן 2"/>
          <p:cNvSpPr>
            <a:spLocks noGrp="1"/>
          </p:cNvSpPr>
          <p:nvPr>
            <p:ph idx="1"/>
          </p:nvPr>
        </p:nvSpPr>
        <p:spPr>
          <a:xfrm>
            <a:off x="1043608" y="2402552"/>
            <a:ext cx="6760840" cy="3474720"/>
          </a:xfrm>
          <a:prstGeom prst="rect">
            <a:avLst/>
          </a:prstGeom>
        </p:spPr>
        <p:txBody>
          <a:bodyPr/>
          <a:lstStyle/>
          <a:p>
            <a:pPr>
              <a:buFont typeface="Arial" panose="020B0604020202020204" pitchFamily="34" charset="0"/>
              <a:buChar char="•"/>
            </a:pPr>
            <a:r>
              <a:rPr lang="he-IL" dirty="0" smtClean="0"/>
              <a:t>לאפשר לחברות לגייס כספים, הדרושים </a:t>
            </a:r>
            <a:r>
              <a:rPr lang="he-IL" b="1" dirty="0" smtClean="0"/>
              <a:t>לפיתוח וצמיחה</a:t>
            </a:r>
            <a:r>
              <a:rPr lang="he-IL" dirty="0" smtClean="0"/>
              <a:t>.</a:t>
            </a:r>
          </a:p>
          <a:p>
            <a:pPr>
              <a:buFont typeface="Arial" panose="020B0604020202020204" pitchFamily="34" charset="0"/>
              <a:buChar char="•"/>
            </a:pPr>
            <a:r>
              <a:rPr lang="he-IL" dirty="0" smtClean="0"/>
              <a:t>לאפשר לציבור </a:t>
            </a:r>
            <a:r>
              <a:rPr lang="he-IL" b="1" dirty="0" smtClean="0"/>
              <a:t>להשקיע </a:t>
            </a:r>
            <a:r>
              <a:rPr lang="he-IL" dirty="0" smtClean="0"/>
              <a:t>במניות ( ובנירות ערך אחרים) ולסחור בהן</a:t>
            </a:r>
          </a:p>
          <a:p>
            <a:pPr>
              <a:buFont typeface="Arial" panose="020B0604020202020204" pitchFamily="34" charset="0"/>
              <a:buChar char="•"/>
            </a:pPr>
            <a:r>
              <a:rPr lang="he-IL" dirty="0" smtClean="0"/>
              <a:t>לאפשר לממשלה </a:t>
            </a:r>
            <a:r>
              <a:rPr lang="he-IL" b="1" dirty="0" smtClean="0"/>
              <a:t>להפריט</a:t>
            </a:r>
            <a:r>
              <a:rPr lang="he-IL" dirty="0" smtClean="0"/>
              <a:t> את החברות הממשלתיות</a:t>
            </a:r>
          </a:p>
          <a:p>
            <a:pPr>
              <a:buFont typeface="Arial" panose="020B0604020202020204" pitchFamily="34" charset="0"/>
              <a:buChar char="•"/>
            </a:pPr>
            <a:r>
              <a:rPr lang="he-IL" b="1" dirty="0" smtClean="0"/>
              <a:t>למשוך משקיעים </a:t>
            </a:r>
            <a:r>
              <a:rPr lang="he-IL" dirty="0" smtClean="0"/>
              <a:t>מחו"ל</a:t>
            </a:r>
          </a:p>
          <a:p>
            <a:pPr>
              <a:buFont typeface="Arial" panose="020B0604020202020204" pitchFamily="34" charset="0"/>
              <a:buChar char="•"/>
            </a:pPr>
            <a:r>
              <a:rPr lang="he-IL" dirty="0" smtClean="0"/>
              <a:t>להגביר את </a:t>
            </a:r>
            <a:r>
              <a:rPr lang="he-IL" b="1" dirty="0" smtClean="0"/>
              <a:t>השקיפות</a:t>
            </a:r>
            <a:r>
              <a:rPr lang="he-IL" dirty="0" smtClean="0"/>
              <a:t> במסחר העסקי</a:t>
            </a:r>
            <a:endParaRPr lang="he-IL" dirty="0"/>
          </a:p>
        </p:txBody>
      </p:sp>
    </p:spTree>
    <p:extLst>
      <p:ext uri="{BB962C8B-B14F-4D97-AF65-F5344CB8AC3E}">
        <p14:creationId xmlns:p14="http://schemas.microsoft.com/office/powerpoint/2010/main" val="42861865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15616" y="548680"/>
            <a:ext cx="6512511" cy="1143000"/>
          </a:xfrm>
        </p:spPr>
        <p:txBody>
          <a:bodyPr/>
          <a:lstStyle/>
          <a:p>
            <a:pPr marL="0" indent="0">
              <a:buNone/>
            </a:pPr>
            <a:r>
              <a:rPr lang="he-IL" dirty="0" smtClean="0"/>
              <a:t>למה משקיעים בבורסה!?</a:t>
            </a:r>
            <a:endParaRPr lang="he-IL" dirty="0"/>
          </a:p>
        </p:txBody>
      </p:sp>
      <p:sp>
        <p:nvSpPr>
          <p:cNvPr id="3" name="מציין מיקום תוכן 2"/>
          <p:cNvSpPr>
            <a:spLocks noGrp="1"/>
          </p:cNvSpPr>
          <p:nvPr>
            <p:ph idx="1"/>
          </p:nvPr>
        </p:nvSpPr>
        <p:spPr>
          <a:xfrm>
            <a:off x="1187624" y="1682472"/>
            <a:ext cx="6400800" cy="3474720"/>
          </a:xfrm>
          <a:prstGeom prst="rect">
            <a:avLst/>
          </a:prstGeom>
        </p:spPr>
        <p:txBody>
          <a:bodyPr/>
          <a:lstStyle/>
          <a:p>
            <a:pPr marL="45720" indent="0">
              <a:buNone/>
            </a:pPr>
            <a:r>
              <a:rPr lang="he-IL" b="1" dirty="0" smtClean="0"/>
              <a:t>למה משקיעים במניות? – </a:t>
            </a:r>
            <a:r>
              <a:rPr lang="he-IL" dirty="0" smtClean="0"/>
              <a:t>משקיעים רבים מעוניינים לקנות מניות, מאחר שהם מקווים ליהנות מעליית שווי של המניה בעתיד כדי למכור אותה ברווח.</a:t>
            </a:r>
            <a:endParaRPr lang="he-IL" dirty="0"/>
          </a:p>
        </p:txBody>
      </p:sp>
      <p:graphicFrame>
        <p:nvGraphicFramePr>
          <p:cNvPr id="4" name="תרשים 3"/>
          <p:cNvGraphicFramePr/>
          <p:nvPr>
            <p:extLst>
              <p:ext uri="{D42A27DB-BD31-4B8C-83A1-F6EECF244321}">
                <p14:modId xmlns:p14="http://schemas.microsoft.com/office/powerpoint/2010/main" val="2701840432"/>
              </p:ext>
            </p:extLst>
          </p:nvPr>
        </p:nvGraphicFramePr>
        <p:xfrm>
          <a:off x="179512" y="2420888"/>
          <a:ext cx="8208912"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13608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9720" y="548680"/>
            <a:ext cx="6512511" cy="1143000"/>
          </a:xfrm>
        </p:spPr>
        <p:txBody>
          <a:bodyPr/>
          <a:lstStyle/>
          <a:p>
            <a:pPr marL="0" indent="0">
              <a:buNone/>
            </a:pPr>
            <a:r>
              <a:rPr lang="he-IL" dirty="0" smtClean="0"/>
              <a:t>איך משקיעים בבורסה</a:t>
            </a:r>
            <a:endParaRPr lang="he-IL" dirty="0"/>
          </a:p>
        </p:txBody>
      </p:sp>
      <p:sp>
        <p:nvSpPr>
          <p:cNvPr id="6" name="מלבן מעוגל 5"/>
          <p:cNvSpPr/>
          <p:nvPr/>
        </p:nvSpPr>
        <p:spPr>
          <a:xfrm>
            <a:off x="683568" y="3597796"/>
            <a:ext cx="1080120" cy="1373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משקיע</a:t>
            </a:r>
            <a:endParaRPr lang="he-IL" dirty="0"/>
          </a:p>
        </p:txBody>
      </p:sp>
      <p:sp>
        <p:nvSpPr>
          <p:cNvPr id="8" name="מלבן מעוגל 7"/>
          <p:cNvSpPr/>
          <p:nvPr/>
        </p:nvSpPr>
        <p:spPr>
          <a:xfrm>
            <a:off x="7452320" y="3571875"/>
            <a:ext cx="1080120" cy="1081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מחשב הבורסה</a:t>
            </a:r>
            <a:endParaRPr lang="he-IL" dirty="0"/>
          </a:p>
        </p:txBody>
      </p:sp>
      <p:sp>
        <p:nvSpPr>
          <p:cNvPr id="9" name="מלבן מעוגל 8"/>
          <p:cNvSpPr/>
          <p:nvPr/>
        </p:nvSpPr>
        <p:spPr>
          <a:xfrm>
            <a:off x="6012160" y="3571874"/>
            <a:ext cx="1080120" cy="10812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מחשב חבר הבורסה</a:t>
            </a:r>
            <a:endParaRPr lang="he-IL" dirty="0"/>
          </a:p>
        </p:txBody>
      </p:sp>
      <p:sp>
        <p:nvSpPr>
          <p:cNvPr id="10" name="מלבן מעוגל 9"/>
          <p:cNvSpPr/>
          <p:nvPr/>
        </p:nvSpPr>
        <p:spPr>
          <a:xfrm>
            <a:off x="4355976" y="2893739"/>
            <a:ext cx="1080120" cy="1111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יועצי השקעות של חברי הבורסה</a:t>
            </a:r>
            <a:endParaRPr lang="he-IL" dirty="0"/>
          </a:p>
        </p:txBody>
      </p:sp>
      <p:sp>
        <p:nvSpPr>
          <p:cNvPr id="11" name="מלבן מעוגל 10"/>
          <p:cNvSpPr/>
          <p:nvPr/>
        </p:nvSpPr>
        <p:spPr>
          <a:xfrm>
            <a:off x="2339752" y="4869160"/>
            <a:ext cx="108012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אינטרנט</a:t>
            </a:r>
            <a:endParaRPr lang="he-IL" dirty="0"/>
          </a:p>
        </p:txBody>
      </p:sp>
      <p:sp>
        <p:nvSpPr>
          <p:cNvPr id="12" name="מלבן מעוגל 11"/>
          <p:cNvSpPr/>
          <p:nvPr/>
        </p:nvSpPr>
        <p:spPr>
          <a:xfrm>
            <a:off x="2339752" y="3243064"/>
            <a:ext cx="1080120" cy="978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סניף חבר הבורסה</a:t>
            </a:r>
            <a:endParaRPr lang="he-IL" dirty="0"/>
          </a:p>
        </p:txBody>
      </p:sp>
      <p:sp>
        <p:nvSpPr>
          <p:cNvPr id="13" name="מלבן מעוגל 12"/>
          <p:cNvSpPr/>
          <p:nvPr/>
        </p:nvSpPr>
        <p:spPr>
          <a:xfrm>
            <a:off x="2339752" y="1916832"/>
            <a:ext cx="1080120" cy="984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טלפון</a:t>
            </a:r>
            <a:endParaRPr lang="he-IL" dirty="0"/>
          </a:p>
        </p:txBody>
      </p:sp>
      <p:cxnSp>
        <p:nvCxnSpPr>
          <p:cNvPr id="15" name="מחבר מעוקל 14"/>
          <p:cNvCxnSpPr>
            <a:endCxn id="13" idx="1"/>
          </p:cNvCxnSpPr>
          <p:nvPr/>
        </p:nvCxnSpPr>
        <p:spPr>
          <a:xfrm rot="5400000" flipH="1" flipV="1">
            <a:off x="1199914" y="2972670"/>
            <a:ext cx="1703613" cy="57606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מחבר מעוקל 17"/>
          <p:cNvCxnSpPr>
            <a:stCxn id="6" idx="3"/>
            <a:endCxn id="12" idx="1"/>
          </p:cNvCxnSpPr>
          <p:nvPr/>
        </p:nvCxnSpPr>
        <p:spPr>
          <a:xfrm flipV="1">
            <a:off x="1763688" y="3732076"/>
            <a:ext cx="576064" cy="55245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מחבר מעוקל 19"/>
          <p:cNvCxnSpPr>
            <a:endCxn id="11" idx="1"/>
          </p:cNvCxnSpPr>
          <p:nvPr/>
        </p:nvCxnSpPr>
        <p:spPr>
          <a:xfrm rot="16200000" flipH="1">
            <a:off x="1627195" y="4696663"/>
            <a:ext cx="849050" cy="57606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מחבר מעוקל 21"/>
          <p:cNvCxnSpPr/>
          <p:nvPr/>
        </p:nvCxnSpPr>
        <p:spPr>
          <a:xfrm>
            <a:off x="3419872" y="2612926"/>
            <a:ext cx="936104" cy="74406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מחבר מעוקל 23"/>
          <p:cNvCxnSpPr/>
          <p:nvPr/>
        </p:nvCxnSpPr>
        <p:spPr>
          <a:xfrm>
            <a:off x="3419872" y="3531097"/>
            <a:ext cx="936104" cy="24985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מחבר מעוקל 25"/>
          <p:cNvCxnSpPr>
            <a:stCxn id="10" idx="3"/>
            <a:endCxn id="9" idx="1"/>
          </p:cNvCxnSpPr>
          <p:nvPr/>
        </p:nvCxnSpPr>
        <p:spPr>
          <a:xfrm>
            <a:off x="5436096" y="3449402"/>
            <a:ext cx="576064" cy="66310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מחבר מעוקל 27"/>
          <p:cNvCxnSpPr>
            <a:stCxn id="11" idx="3"/>
          </p:cNvCxnSpPr>
          <p:nvPr/>
        </p:nvCxnSpPr>
        <p:spPr>
          <a:xfrm flipV="1">
            <a:off x="3419872" y="4284526"/>
            <a:ext cx="2592288" cy="112469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a:stCxn id="9" idx="3"/>
            <a:endCxn id="8" idx="1"/>
          </p:cNvCxnSpPr>
          <p:nvPr/>
        </p:nvCxnSpPr>
        <p:spPr>
          <a:xfrm>
            <a:off x="7092280" y="4112505"/>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208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404664"/>
            <a:ext cx="6512511" cy="1143000"/>
          </a:xfrm>
        </p:spPr>
        <p:txBody>
          <a:bodyPr/>
          <a:lstStyle/>
          <a:p>
            <a:pPr marL="0" indent="0">
              <a:buNone/>
            </a:pPr>
            <a:r>
              <a:rPr lang="he-IL" dirty="0"/>
              <a:t>מ</a:t>
            </a:r>
            <a:r>
              <a:rPr lang="he-IL" dirty="0" smtClean="0"/>
              <a:t>י הם חברי הבורסה?</a:t>
            </a:r>
            <a:endParaRPr lang="he-IL" dirty="0"/>
          </a:p>
        </p:txBody>
      </p:sp>
      <p:sp>
        <p:nvSpPr>
          <p:cNvPr id="3" name="מציין מיקום תוכן 2"/>
          <p:cNvSpPr>
            <a:spLocks noGrp="1"/>
          </p:cNvSpPr>
          <p:nvPr>
            <p:ph idx="1"/>
          </p:nvPr>
        </p:nvSpPr>
        <p:spPr>
          <a:xfrm>
            <a:off x="395536" y="1906258"/>
            <a:ext cx="8136904" cy="3826997"/>
          </a:xfrm>
          <a:prstGeom prst="rect">
            <a:avLst/>
          </a:prstGeom>
        </p:spPr>
        <p:txBody>
          <a:bodyPr>
            <a:normAutofit/>
          </a:bodyPr>
          <a:lstStyle/>
          <a:p>
            <a:pPr>
              <a:buFont typeface="Arial" panose="020B0604020202020204" pitchFamily="34" charset="0"/>
              <a:buChar char="•"/>
            </a:pPr>
            <a:r>
              <a:rPr lang="he-IL" sz="1800" dirty="0" smtClean="0"/>
              <a:t>"חברי הבורסה" הם בנקים וחברים אחרים שאינם בנקים (</a:t>
            </a:r>
            <a:r>
              <a:rPr lang="he-IL" sz="1800" dirty="0" err="1" smtClean="0"/>
              <a:t>חש"בים</a:t>
            </a:r>
            <a:r>
              <a:rPr lang="he-IL" sz="1800" dirty="0" smtClean="0"/>
              <a:t>) המכונים "ברוקרים".</a:t>
            </a:r>
          </a:p>
          <a:p>
            <a:pPr>
              <a:buFont typeface="Arial" panose="020B0604020202020204" pitchFamily="34" charset="0"/>
              <a:buChar char="•"/>
            </a:pPr>
            <a:r>
              <a:rPr lang="he-IL" sz="1800" dirty="0" smtClean="0"/>
              <a:t>המסחר מתבצע בין חברי הבורסה השונים, המעבירים פקודות קנייה ומכירה למחשב הבורסה עבור לקוחותיהם.</a:t>
            </a:r>
          </a:p>
          <a:p>
            <a:pPr>
              <a:buFont typeface="Arial" panose="020B0604020202020204" pitchFamily="34" charset="0"/>
              <a:buChar char="•"/>
            </a:pPr>
            <a:r>
              <a:rPr lang="he-IL" sz="1800" dirty="0" smtClean="0"/>
              <a:t>על מנת לסחור בניירות ערך יש לפתוח חשבון ני"ע אצל אחד מחברי הבורסה </a:t>
            </a:r>
            <a:endParaRPr lang="he-IL" sz="1800" dirty="0"/>
          </a:p>
          <a:p>
            <a:pPr>
              <a:buFont typeface="Arial" panose="020B0604020202020204" pitchFamily="34" charset="0"/>
              <a:buChar char="•"/>
            </a:pPr>
            <a:endParaRPr lang="he-IL" sz="1800" dirty="0" smtClean="0"/>
          </a:p>
          <a:p>
            <a:pPr>
              <a:buFont typeface="Arial" panose="020B0604020202020204" pitchFamily="34" charset="0"/>
              <a:buChar char="•"/>
            </a:pPr>
            <a:r>
              <a:rPr lang="he-IL" sz="1800" dirty="0" smtClean="0"/>
              <a:t>חלק מחברי הבורסה : </a:t>
            </a:r>
            <a:endParaRPr lang="he-IL" sz="1800" dirty="0"/>
          </a:p>
        </p:txBody>
      </p:sp>
      <p:sp>
        <p:nvSpPr>
          <p:cNvPr id="5" name="object 5"/>
          <p:cNvSpPr/>
          <p:nvPr/>
        </p:nvSpPr>
        <p:spPr>
          <a:xfrm>
            <a:off x="2882872" y="4794747"/>
            <a:ext cx="649224" cy="32003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815304" y="4843999"/>
            <a:ext cx="841248" cy="24688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563755" y="4785442"/>
            <a:ext cx="850008" cy="35180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860032" y="4710928"/>
            <a:ext cx="573024" cy="48767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726695" y="4831806"/>
            <a:ext cx="682751" cy="259080"/>
          </a:xfrm>
          <a:prstGeom prst="rect">
            <a:avLst/>
          </a:prstGeom>
          <a:blipFill>
            <a:blip r:embed="rId6" cstate="print"/>
            <a:stretch>
              <a:fillRect/>
            </a:stretch>
          </a:blipFill>
        </p:spPr>
        <p:txBody>
          <a:bodyPr wrap="square" lIns="0" tIns="0" rIns="0" bIns="0" rtlCol="0"/>
          <a:lstStyle/>
          <a:p>
            <a:endParaRPr/>
          </a:p>
        </p:txBody>
      </p:sp>
      <p:sp>
        <p:nvSpPr>
          <p:cNvPr id="10" name="object 11"/>
          <p:cNvSpPr/>
          <p:nvPr/>
        </p:nvSpPr>
        <p:spPr>
          <a:xfrm>
            <a:off x="4722380" y="4370331"/>
            <a:ext cx="2691383" cy="341375"/>
          </a:xfrm>
          <a:prstGeom prst="rect">
            <a:avLst/>
          </a:prstGeom>
          <a:blipFill>
            <a:blip r:embed="rId7" cstate="print"/>
            <a:stretch>
              <a:fillRect/>
            </a:stretch>
          </a:blipFill>
        </p:spPr>
        <p:txBody>
          <a:bodyPr wrap="square" lIns="0" tIns="0" rIns="0" bIns="0" rtlCol="0"/>
          <a:lstStyle/>
          <a:p>
            <a:endParaRPr/>
          </a:p>
        </p:txBody>
      </p:sp>
      <p:sp>
        <p:nvSpPr>
          <p:cNvPr id="11" name="object 12"/>
          <p:cNvSpPr/>
          <p:nvPr/>
        </p:nvSpPr>
        <p:spPr>
          <a:xfrm>
            <a:off x="2755392" y="4416778"/>
            <a:ext cx="1825752" cy="185927"/>
          </a:xfrm>
          <a:prstGeom prst="rect">
            <a:avLst/>
          </a:prstGeom>
          <a:blipFill>
            <a:blip r:embed="rId8" cstate="print"/>
            <a:stretch>
              <a:fillRect/>
            </a:stretch>
          </a:blipFill>
        </p:spPr>
        <p:txBody>
          <a:bodyPr wrap="square" lIns="0" tIns="0" rIns="0" bIns="0" rtlCol="0"/>
          <a:lstStyle/>
          <a:p>
            <a:endParaRPr/>
          </a:p>
        </p:txBody>
      </p:sp>
      <p:sp>
        <p:nvSpPr>
          <p:cNvPr id="12" name="object 13"/>
          <p:cNvSpPr/>
          <p:nvPr/>
        </p:nvSpPr>
        <p:spPr>
          <a:xfrm>
            <a:off x="1581631" y="4293096"/>
            <a:ext cx="487679" cy="320040"/>
          </a:xfrm>
          <a:prstGeom prst="rect">
            <a:avLst/>
          </a:prstGeom>
          <a:blipFill>
            <a:blip r:embed="rId9" cstate="print"/>
            <a:stretch>
              <a:fillRect/>
            </a:stretch>
          </a:blipFill>
        </p:spPr>
        <p:txBody>
          <a:bodyPr wrap="square" lIns="0" tIns="0" rIns="0" bIns="0" rtlCol="0"/>
          <a:lstStyle/>
          <a:p>
            <a:endParaRPr/>
          </a:p>
        </p:txBody>
      </p:sp>
      <p:sp>
        <p:nvSpPr>
          <p:cNvPr id="13" name="object 23"/>
          <p:cNvSpPr txBox="1"/>
          <p:nvPr/>
        </p:nvSpPr>
        <p:spPr>
          <a:xfrm>
            <a:off x="1758851" y="4370331"/>
            <a:ext cx="796925" cy="262255"/>
          </a:xfrm>
          <a:prstGeom prst="rect">
            <a:avLst/>
          </a:prstGeom>
        </p:spPr>
        <p:txBody>
          <a:bodyPr vert="horz" wrap="square" lIns="0" tIns="0" rIns="0" bIns="0" rtlCol="0">
            <a:spAutoFit/>
          </a:bodyPr>
          <a:lstStyle/>
          <a:p>
            <a:pPr marL="12700">
              <a:lnSpc>
                <a:spcPct val="100000"/>
              </a:lnSpc>
            </a:pPr>
            <a:r>
              <a:rPr sz="1650" spc="-20" dirty="0" smtClean="0">
                <a:solidFill>
                  <a:srgbClr val="4F7CBC"/>
                </a:solidFill>
                <a:latin typeface="Arial"/>
                <a:cs typeface="Arial"/>
              </a:rPr>
              <a:t>bank</a:t>
            </a:r>
            <a:endParaRPr sz="1650" dirty="0">
              <a:latin typeface="Arial"/>
              <a:cs typeface="Arial"/>
            </a:endParaRPr>
          </a:p>
        </p:txBody>
      </p:sp>
    </p:spTree>
    <p:extLst>
      <p:ext uri="{BB962C8B-B14F-4D97-AF65-F5344CB8AC3E}">
        <p14:creationId xmlns:p14="http://schemas.microsoft.com/office/powerpoint/2010/main" val="918948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15616" y="476672"/>
            <a:ext cx="6512511" cy="1143000"/>
          </a:xfrm>
        </p:spPr>
        <p:txBody>
          <a:bodyPr>
            <a:normAutofit fontScale="90000"/>
          </a:bodyPr>
          <a:lstStyle/>
          <a:p>
            <a:pPr marL="0" indent="0">
              <a:buNone/>
            </a:pPr>
            <a:r>
              <a:rPr lang="he-IL" dirty="0" smtClean="0"/>
              <a:t>למה חברות מנפיקות מניות בבורסה?</a:t>
            </a:r>
            <a:endParaRPr lang="he-IL" dirty="0"/>
          </a:p>
        </p:txBody>
      </p:sp>
      <p:sp>
        <p:nvSpPr>
          <p:cNvPr id="3" name="מציין מיקום תוכן 2"/>
          <p:cNvSpPr>
            <a:spLocks noGrp="1"/>
          </p:cNvSpPr>
          <p:nvPr>
            <p:ph idx="1"/>
          </p:nvPr>
        </p:nvSpPr>
        <p:spPr>
          <a:xfrm>
            <a:off x="827584" y="2276872"/>
            <a:ext cx="7048872" cy="3834760"/>
          </a:xfrm>
          <a:prstGeom prst="rect">
            <a:avLst/>
          </a:prstGeom>
        </p:spPr>
        <p:txBody>
          <a:bodyPr>
            <a:normAutofit fontScale="92500"/>
          </a:bodyPr>
          <a:lstStyle/>
          <a:p>
            <a:pPr marL="45720" indent="0">
              <a:buNone/>
            </a:pPr>
            <a:r>
              <a:rPr lang="he-IL" dirty="0" smtClean="0"/>
              <a:t>הנפקת המניות בבורסה מאפשרת גיוס כפסים בהיקף גדול, לעתים אף יותר ממקורות אחרים כגן משקיעים פרטיים, הלוואה מהבנק וכד'</a:t>
            </a:r>
          </a:p>
          <a:p>
            <a:pPr marL="45720" indent="0">
              <a:buNone/>
            </a:pPr>
            <a:r>
              <a:rPr lang="he-IL" dirty="0" smtClean="0"/>
              <a:t>הכסף שקיבלה החברה בהפקה מיועד למימון </a:t>
            </a:r>
            <a:r>
              <a:rPr lang="he-IL" dirty="0" err="1" smtClean="0"/>
              <a:t>הפיעלות</a:t>
            </a:r>
            <a:r>
              <a:rPr lang="he-IL" dirty="0" smtClean="0"/>
              <a:t> שלה, לדוגמא: פיתוח מוצר חדש, רכישת ציוד וגיוס עובדים </a:t>
            </a:r>
          </a:p>
          <a:p>
            <a:pPr marL="45720" indent="0">
              <a:buNone/>
            </a:pPr>
            <a:r>
              <a:rPr lang="he-IL" dirty="0" smtClean="0"/>
              <a:t>הנפקה מתאפשרת גם:</a:t>
            </a:r>
          </a:p>
          <a:p>
            <a:pPr>
              <a:buFont typeface="Arial" panose="020B0604020202020204" pitchFamily="34" charset="0"/>
              <a:buChar char="•"/>
            </a:pPr>
            <a:r>
              <a:rPr lang="he-IL" b="1" dirty="0" smtClean="0"/>
              <a:t>לתרום לשיפור ניכר בתדמית החברה ובמעמדה</a:t>
            </a:r>
            <a:r>
              <a:rPr lang="he-IL" dirty="0" smtClean="0"/>
              <a:t>, בין היתר בזכות מידע זמין על פעילות החברה</a:t>
            </a:r>
          </a:p>
          <a:p>
            <a:pPr>
              <a:buFont typeface="Arial" panose="020B0604020202020204" pitchFamily="34" charset="0"/>
              <a:buChar char="•"/>
            </a:pPr>
            <a:r>
              <a:rPr lang="he-IL" b="1" dirty="0" smtClean="0"/>
              <a:t>להעניק לעובדי החברה מניות </a:t>
            </a:r>
            <a:r>
              <a:rPr lang="he-IL" dirty="0" smtClean="0"/>
              <a:t>או אופציות, כתגמול נוסף על עבודתם.</a:t>
            </a:r>
          </a:p>
          <a:p>
            <a:pPr>
              <a:buFont typeface="Arial" panose="020B0604020202020204" pitchFamily="34" charset="0"/>
              <a:buChar char="•"/>
            </a:pPr>
            <a:r>
              <a:rPr lang="he-IL" b="1" dirty="0" smtClean="0"/>
              <a:t>לפשט את תהליך גיוס הכספים </a:t>
            </a:r>
            <a:r>
              <a:rPr lang="he-IL" dirty="0" smtClean="0"/>
              <a:t>בעתיד על ידי הנפקות חוזרות</a:t>
            </a:r>
            <a:endParaRPr lang="he-IL" dirty="0"/>
          </a:p>
        </p:txBody>
      </p:sp>
    </p:spTree>
    <p:extLst>
      <p:ext uri="{BB962C8B-B14F-4D97-AF65-F5344CB8AC3E}">
        <p14:creationId xmlns:p14="http://schemas.microsoft.com/office/powerpoint/2010/main" val="25991802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15616" y="692696"/>
            <a:ext cx="6512511" cy="1143000"/>
          </a:xfrm>
        </p:spPr>
        <p:txBody>
          <a:bodyPr/>
          <a:lstStyle/>
          <a:p>
            <a:pPr marL="0" indent="0">
              <a:buNone/>
            </a:pPr>
            <a:r>
              <a:rPr lang="he-IL" dirty="0" smtClean="0"/>
              <a:t>איך מתבצע המסחר?</a:t>
            </a:r>
            <a:endParaRPr lang="he-IL" dirty="0"/>
          </a:p>
        </p:txBody>
      </p:sp>
      <p:sp>
        <p:nvSpPr>
          <p:cNvPr id="3" name="מציין מיקום תוכן 2"/>
          <p:cNvSpPr>
            <a:spLocks noGrp="1"/>
          </p:cNvSpPr>
          <p:nvPr>
            <p:ph idx="1"/>
          </p:nvPr>
        </p:nvSpPr>
        <p:spPr>
          <a:xfrm>
            <a:off x="683568" y="1988840"/>
            <a:ext cx="7200800" cy="3474720"/>
          </a:xfrm>
          <a:prstGeom prst="rect">
            <a:avLst/>
          </a:prstGeom>
        </p:spPr>
        <p:txBody>
          <a:bodyPr>
            <a:normAutofit/>
          </a:bodyPr>
          <a:lstStyle/>
          <a:p>
            <a:pPr marL="45720" indent="0">
              <a:buNone/>
            </a:pPr>
            <a:r>
              <a:rPr lang="he-IL" sz="2800" dirty="0" smtClean="0"/>
              <a:t>פקודות הקניה והמכירה שמעבירים המשקיעים מוצגות "בספר פקודות" ממוחשב וממתינות שימצא להן "בן זוג" שמחיר דומה.  </a:t>
            </a:r>
            <a:r>
              <a:rPr lang="en-US" sz="2800" dirty="0" smtClean="0"/>
              <a:t/>
            </a:r>
            <a:br>
              <a:rPr lang="en-US" sz="2800" dirty="0" smtClean="0"/>
            </a:br>
            <a:r>
              <a:rPr lang="he-IL" sz="2800" dirty="0" smtClean="0"/>
              <a:t>כאשר יש התאמה בין הקונה ומוכר, מתבצעת עסקה.</a:t>
            </a:r>
            <a:r>
              <a:rPr lang="en-US" sz="2800" dirty="0" smtClean="0"/>
              <a:t/>
            </a:r>
            <a:br>
              <a:rPr lang="en-US" sz="2800" dirty="0" smtClean="0"/>
            </a:br>
            <a:r>
              <a:rPr lang="he-IL" sz="2800" dirty="0" smtClean="0"/>
              <a:t>הפקודות שבוצו נמחקות מספר הפקודות.</a:t>
            </a:r>
            <a:endParaRPr lang="he-IL" sz="2800" dirty="0"/>
          </a:p>
        </p:txBody>
      </p:sp>
    </p:spTree>
    <p:extLst>
      <p:ext uri="{BB962C8B-B14F-4D97-AF65-F5344CB8AC3E}">
        <p14:creationId xmlns:p14="http://schemas.microsoft.com/office/powerpoint/2010/main" val="2161229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Autofit/>
          </a:bodyPr>
          <a:lstStyle/>
          <a:p>
            <a:pPr algn="ctr"/>
            <a:r>
              <a:rPr lang="he-IL" sz="3700" dirty="0" smtClean="0"/>
              <a:t>דו"ח ברנע: החמרה בדוחות התקופתיים, הקלה בתשקיפים החוזרים.</a:t>
            </a:r>
            <a:endParaRPr lang="he-IL" sz="3700" dirty="0"/>
          </a:p>
        </p:txBody>
      </p:sp>
      <p:sp>
        <p:nvSpPr>
          <p:cNvPr id="2" name="מציין מיקום תוכן 1"/>
          <p:cNvSpPr>
            <a:spLocks noGrp="1"/>
          </p:cNvSpPr>
          <p:nvPr>
            <p:ph idx="1"/>
          </p:nvPr>
        </p:nvSpPr>
        <p:spPr/>
        <p:txBody>
          <a:bodyPr>
            <a:normAutofit/>
          </a:bodyPr>
          <a:lstStyle/>
          <a:p>
            <a:pPr>
              <a:lnSpc>
                <a:spcPct val="150000"/>
              </a:lnSpc>
            </a:pPr>
            <a:r>
              <a:rPr lang="he-IL" sz="1200" dirty="0" smtClean="0"/>
              <a:t>פרופ' אמיר ברנע אומר שההמלצות נועדו לצמצם את מסגרת התשקיף, הדיווחים יהיו ממוקדים יותר ויתאימו לשוקי ההון בעולם. הוא מוסיף ואומר כי לא הגיוני שכללי הרישום יקבעו את היקף הגילוי החל על החברה.</a:t>
            </a:r>
          </a:p>
          <a:p>
            <a:pPr>
              <a:lnSpc>
                <a:spcPct val="150000"/>
              </a:lnSpc>
            </a:pPr>
            <a:r>
              <a:rPr lang="he-IL" sz="1200" dirty="0" smtClean="0"/>
              <a:t>כמו כן, הוא מדגיש כי ההחמרה היא בהגשת הדוחות התקופתיים, ודרישה למידע בתחומים "רכים" יותר כמו הון אנושי, הכשרת עובדים, נאמנות ללקוחות, מחקר ופיתוח – אך מדובר בנושאים בעלי חשיבות רבה. </a:t>
            </a:r>
          </a:p>
          <a:p>
            <a:pPr>
              <a:lnSpc>
                <a:spcPct val="150000"/>
              </a:lnSpc>
            </a:pPr>
            <a:r>
              <a:rPr lang="he-IL" sz="1200" dirty="0" smtClean="0"/>
              <a:t>דליה לב, מנכ"לית משותפת ב</a:t>
            </a:r>
            <a:r>
              <a:rPr lang="en-US" sz="1200" dirty="0" err="1" smtClean="0"/>
              <a:t>idb</a:t>
            </a:r>
            <a:r>
              <a:rPr lang="he-IL" sz="1200" dirty="0" smtClean="0"/>
              <a:t> וחברת הוועדה אומרת שלחברות המדווחות יהיה קל יותר להשתמש בתשקיף החוזר, וזה יחסוך המון בהתלבטויות בנוגע לדיווחים, בנוסף – הקלה בהכנת התשקיף תקצר את תקופת הדיווח ובהחלט תקל על ביצוע גיוסים נוספים.</a:t>
            </a:r>
          </a:p>
          <a:p>
            <a:pPr>
              <a:lnSpc>
                <a:spcPct val="150000"/>
              </a:lnSpc>
            </a:pPr>
            <a:r>
              <a:rPr lang="he-IL" sz="1200" dirty="0"/>
              <a:t>"מבחינת בעלי המניות, תקנות אלו מאפשרות להסתמך על דיווח אמין יותר ואחיד יותר. למשקיע תינתן אפשרות פשוטה יותר להשוות בין חברות שונות. פן חשוב נוסף הוא המשקיעים מחו"ל. אלה רגילים, לאור כללי הדיווח בארה"ב, לבחון את החברות על פי פרמטרים ברורים מראש והם יודעים לחפש את המידע במסמכים השונים. בעניין זה לא תהיה לנו עוד נחיתות כלפי החברות הנסחרות בארה"ב ומדווחות לפי הכללים </a:t>
            </a:r>
            <a:r>
              <a:rPr lang="he-IL" sz="1200" dirty="0" err="1"/>
              <a:t>האמריקאיים</a:t>
            </a:r>
            <a:r>
              <a:rPr lang="he-IL" sz="1200" dirty="0"/>
              <a:t>. למשקיע יהיה מידע שיאפשר לו להשוות ביתר קלות בין חברות ישראליות לאמריקאיות על בסיס שווה". </a:t>
            </a:r>
            <a:endParaRPr lang="he-IL" sz="1200" dirty="0" smtClean="0"/>
          </a:p>
          <a:p>
            <a:pPr>
              <a:lnSpc>
                <a:spcPct val="150000"/>
              </a:lnSpc>
            </a:pPr>
            <a:r>
              <a:rPr lang="he-IL" sz="1200" dirty="0" smtClean="0"/>
              <a:t>הגדלת ערך החברות - </a:t>
            </a:r>
            <a:r>
              <a:rPr lang="he-IL" sz="1200" dirty="0"/>
              <a:t>פרופ' אבי משולח, חבר בוועדה, הוסיף כי "שוקי ההון בעולם הולכים לקראת גלובליזציה, ולכן יש חשיבות רבה לאימוץ הדין האמריקאי, הנחשב למתקדם בעולם. דרישות הדיווח הברורות יכינו את החברות לתהליכי הגלובליזציה, והמשקיע האמריקאי יבין את הדו"ח הישראלי. גורם חשוב נוסף הוא גילוי המידע העתידי (ראו תיבה) והבטחת חוף המבטחים (</a:t>
            </a:r>
            <a:r>
              <a:rPr lang="en-US" sz="1200" dirty="0"/>
              <a:t>Safe Harbor - </a:t>
            </a:r>
            <a:r>
              <a:rPr lang="he-IL" sz="1200" dirty="0"/>
              <a:t>אחריות מוגבלת לפרסומים מהותיים, מתוך הבנה כי הם </a:t>
            </a:r>
            <a:r>
              <a:rPr lang="he-IL" sz="1200" dirty="0" err="1"/>
              <a:t>סובייקטיוויים</a:t>
            </a:r>
            <a:r>
              <a:rPr lang="he-IL" sz="1200" dirty="0"/>
              <a:t> - מ.ק.) שיסייעו למשקיע ויקטינו את האי ודאות כלפי החברה, ובכך יגדילו במקביל את ערך החברות". </a:t>
            </a:r>
          </a:p>
          <a:p>
            <a:pPr>
              <a:lnSpc>
                <a:spcPct val="150000"/>
              </a:lnSpc>
            </a:pPr>
            <a:endParaRPr lang="he-IL" sz="1200" dirty="0" smtClean="0"/>
          </a:p>
          <a:p>
            <a:pPr>
              <a:lnSpc>
                <a:spcPct val="150000"/>
              </a:lnSpc>
            </a:pPr>
            <a:endParaRPr lang="he-IL" sz="1200" dirty="0" smtClean="0"/>
          </a:p>
          <a:p>
            <a:pPr>
              <a:lnSpc>
                <a:spcPct val="150000"/>
              </a:lnSpc>
            </a:pPr>
            <a:endParaRPr lang="he-IL" sz="1200" dirty="0"/>
          </a:p>
          <a:p>
            <a:pPr>
              <a:lnSpc>
                <a:spcPct val="150000"/>
              </a:lnSpc>
            </a:pPr>
            <a:endParaRPr lang="he-IL" sz="1200" dirty="0"/>
          </a:p>
        </p:txBody>
      </p:sp>
    </p:spTree>
    <p:extLst>
      <p:ext uri="{BB962C8B-B14F-4D97-AF65-F5344CB8AC3E}">
        <p14:creationId xmlns:p14="http://schemas.microsoft.com/office/powerpoint/2010/main" val="342829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7584" y="278176"/>
            <a:ext cx="6512511" cy="1143000"/>
          </a:xfrm>
        </p:spPr>
        <p:txBody>
          <a:bodyPr/>
          <a:lstStyle/>
          <a:p>
            <a:pPr marL="0" indent="0">
              <a:buNone/>
            </a:pPr>
            <a:r>
              <a:rPr lang="he-IL" dirty="0" smtClean="0"/>
              <a:t>שלבי המסחר</a:t>
            </a:r>
            <a:endParaRPr lang="he-IL" dirty="0"/>
          </a:p>
        </p:txBody>
      </p:sp>
      <p:sp>
        <p:nvSpPr>
          <p:cNvPr id="12" name="מציין מיקום תוכן 2"/>
          <p:cNvSpPr txBox="1">
            <a:spLocks/>
          </p:cNvSpPr>
          <p:nvPr/>
        </p:nvSpPr>
        <p:spPr>
          <a:xfrm>
            <a:off x="395536" y="1556792"/>
            <a:ext cx="8568952" cy="5040560"/>
          </a:xfrm>
          <a:prstGeom prst="rect">
            <a:avLst/>
          </a:prstGeom>
          <a:noFill/>
        </p:spPr>
        <p:txBody>
          <a:bodyPr vert="horz" lIns="91440" tIns="45720" rIns="91440" bIns="45720" rtlCol="0">
            <a:norm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he-IL" sz="4000" b="1" dirty="0" smtClean="0"/>
              <a:t>1. שלב טרום פתיחה</a:t>
            </a:r>
          </a:p>
          <a:p>
            <a:pPr>
              <a:buFont typeface="Arial" panose="020B0604020202020204" pitchFamily="34" charset="0"/>
              <a:buChar char="•"/>
            </a:pPr>
            <a:r>
              <a:rPr lang="he-IL" sz="2600" dirty="0" smtClean="0"/>
              <a:t>9:00</a:t>
            </a:r>
          </a:p>
          <a:p>
            <a:pPr>
              <a:buFont typeface="Arial" panose="020B0604020202020204" pitchFamily="34" charset="0"/>
              <a:buChar char="•"/>
            </a:pPr>
            <a:r>
              <a:rPr lang="he-IL" sz="2600" dirty="0" smtClean="0"/>
              <a:t>בשלב זה מוזרמות למחשב המסחר בבורסה פקודות קניה ולמכירה של ניירות ערך, אולם לא מתבצעות עסקאות. שלב זה מתחיל את יום המסחר באופן הדרגתי כך שהמשקיעים יוכלו להתעדכן במידע שהצטבר מסוף יום המסחר הקודם לפני שהם מחליטים אלו פקודות להגיש</a:t>
            </a:r>
            <a:endParaRPr lang="he-IL" sz="2600" dirty="0"/>
          </a:p>
        </p:txBody>
      </p:sp>
    </p:spTree>
    <p:extLst>
      <p:ext uri="{BB962C8B-B14F-4D97-AF65-F5344CB8AC3E}">
        <p14:creationId xmlns:p14="http://schemas.microsoft.com/office/powerpoint/2010/main" val="2577971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2"/>
          <p:cNvSpPr txBox="1">
            <a:spLocks/>
          </p:cNvSpPr>
          <p:nvPr/>
        </p:nvSpPr>
        <p:spPr>
          <a:xfrm>
            <a:off x="364369" y="620688"/>
            <a:ext cx="8568952" cy="5456584"/>
          </a:xfrm>
          <a:prstGeom prst="rect">
            <a:avLst/>
          </a:prstGeom>
          <a:noFill/>
        </p:spPr>
        <p:txBody>
          <a:bodyPr vert="horz" lIns="91440" tIns="45720" rIns="91440" bIns="45720" rtlCol="0">
            <a:norm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he-IL" sz="4000" b="1" dirty="0"/>
              <a:t>2</a:t>
            </a:r>
            <a:r>
              <a:rPr lang="he-IL" sz="4000" b="1" dirty="0" smtClean="0"/>
              <a:t>. </a:t>
            </a:r>
            <a:r>
              <a:rPr lang="he-IL" sz="4000" b="1" dirty="0"/>
              <a:t>שלב מסחר הפתיחה</a:t>
            </a:r>
          </a:p>
          <a:p>
            <a:pPr>
              <a:buFont typeface="Arial" panose="020B0604020202020204" pitchFamily="34" charset="0"/>
              <a:buChar char="•"/>
            </a:pPr>
            <a:r>
              <a:rPr lang="he-IL" sz="2800" dirty="0" smtClean="0"/>
              <a:t>9:45-9:46</a:t>
            </a:r>
            <a:endParaRPr lang="he-IL" sz="2800" dirty="0"/>
          </a:p>
          <a:p>
            <a:pPr>
              <a:buFont typeface="Arial" panose="020B0604020202020204" pitchFamily="34" charset="0"/>
              <a:buChar char="•"/>
            </a:pPr>
            <a:r>
              <a:rPr lang="he-IL" sz="2800" dirty="0"/>
              <a:t>בשלב זה מתבצע, בכל נייר ערך בנפרד, מסחר רב צדדי, ובסופו נקבע לכל נייר מחיר (שער </a:t>
            </a:r>
            <a:r>
              <a:rPr lang="he-IL" sz="2800" dirty="0" smtClean="0"/>
              <a:t>הפתיחה). המחיר נקבע לפי שיווי משקל בין פקודות הקניה (ביקוש) לבין פקודות המכירה (היצע). </a:t>
            </a:r>
            <a:r>
              <a:rPr lang="en-US" sz="2800" dirty="0" smtClean="0"/>
              <a:t/>
            </a:r>
            <a:br>
              <a:rPr lang="en-US" sz="2800" dirty="0" smtClean="0"/>
            </a:br>
            <a:r>
              <a:rPr lang="he-IL" sz="2800" dirty="0" smtClean="0"/>
              <a:t>על פי שער הפתיחה מבוצעות עסקאות הנובעות מפקודות שהוגשו בשלב טרום הפתיחה. </a:t>
            </a:r>
            <a:r>
              <a:rPr lang="en-US" sz="2800" dirty="0" smtClean="0"/>
              <a:t/>
            </a:r>
            <a:br>
              <a:rPr lang="en-US" sz="2800" dirty="0" smtClean="0"/>
            </a:br>
            <a:r>
              <a:rPr lang="he-IL" sz="2800" dirty="0" smtClean="0"/>
              <a:t>שלב מסחר זה אורך שניות ספורות</a:t>
            </a:r>
            <a:endParaRPr lang="he-IL" sz="2800" dirty="0"/>
          </a:p>
          <a:p>
            <a:pPr>
              <a:buFont typeface="Arial" panose="020B0604020202020204" pitchFamily="34" charset="0"/>
              <a:buChar char="•"/>
            </a:pPr>
            <a:endParaRPr lang="he-IL" sz="2600" dirty="0"/>
          </a:p>
        </p:txBody>
      </p:sp>
    </p:spTree>
    <p:extLst>
      <p:ext uri="{BB962C8B-B14F-4D97-AF65-F5344CB8AC3E}">
        <p14:creationId xmlns:p14="http://schemas.microsoft.com/office/powerpoint/2010/main" val="18213093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p:cNvSpPr txBox="1">
            <a:spLocks noGrp="1"/>
          </p:cNvSpPr>
          <p:nvPr>
            <p:ph idx="1"/>
          </p:nvPr>
        </p:nvSpPr>
        <p:spPr>
          <a:xfrm>
            <a:off x="467544" y="731520"/>
            <a:ext cx="7776864" cy="4929728"/>
          </a:xfrm>
          <a:prstGeom prst="rect">
            <a:avLst/>
          </a:prstGeom>
          <a:noFill/>
        </p:spPr>
        <p:txBody>
          <a:bodyPr vert="horz" lIns="91440" tIns="45720" rIns="91440" bIns="45720" rtlCol="0">
            <a:norm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he-IL" sz="4000" b="1" dirty="0" smtClean="0"/>
              <a:t>3. </a:t>
            </a:r>
            <a:r>
              <a:rPr lang="he-IL" sz="4000" b="1" dirty="0"/>
              <a:t>שלב </a:t>
            </a:r>
            <a:r>
              <a:rPr lang="he-IL" sz="4000" b="1" dirty="0" smtClean="0"/>
              <a:t>המסחר הרציף</a:t>
            </a:r>
            <a:endParaRPr lang="he-IL" sz="4000" b="1" dirty="0"/>
          </a:p>
          <a:p>
            <a:pPr>
              <a:buFont typeface="Arial" panose="020B0604020202020204" pitchFamily="34" charset="0"/>
              <a:buChar char="•"/>
            </a:pPr>
            <a:r>
              <a:rPr lang="he-IL" sz="2800" dirty="0" smtClean="0"/>
              <a:t>יום א: 9:46 – 16:14</a:t>
            </a:r>
          </a:p>
          <a:p>
            <a:pPr marL="45720" indent="0">
              <a:buNone/>
            </a:pPr>
            <a:r>
              <a:rPr lang="he-IL" sz="2800" dirty="0"/>
              <a:t> </a:t>
            </a:r>
            <a:r>
              <a:rPr lang="he-IL" sz="2800" dirty="0" smtClean="0"/>
              <a:t>  ימים ב'-ה'- 9:46 – 17:14</a:t>
            </a:r>
            <a:endParaRPr lang="he-IL" sz="2800" dirty="0"/>
          </a:p>
          <a:p>
            <a:pPr>
              <a:buFont typeface="Arial" panose="020B0604020202020204" pitchFamily="34" charset="0"/>
              <a:buChar char="•"/>
            </a:pPr>
            <a:r>
              <a:rPr lang="he-IL" sz="2800" dirty="0" smtClean="0"/>
              <a:t>בשלב זה מתקיים מסחר רציף דו-צדדי, רציף וסימולטני בכל ניירות הערך.</a:t>
            </a:r>
            <a:r>
              <a:rPr lang="en-US" sz="2800" dirty="0" smtClean="0"/>
              <a:t/>
            </a:r>
            <a:br>
              <a:rPr lang="en-US" sz="2800" dirty="0" smtClean="0"/>
            </a:br>
            <a:r>
              <a:rPr lang="he-IL" sz="2800" dirty="0" smtClean="0"/>
              <a:t>בכל עסקה מתבצעת בשער שנקבע בהפגשת פקודות קנייה ופקודות מכירה.</a:t>
            </a:r>
            <a:endParaRPr lang="he-IL" sz="2800" dirty="0"/>
          </a:p>
        </p:txBody>
      </p:sp>
    </p:spTree>
    <p:extLst>
      <p:ext uri="{BB962C8B-B14F-4D97-AF65-F5344CB8AC3E}">
        <p14:creationId xmlns:p14="http://schemas.microsoft.com/office/powerpoint/2010/main" val="6478533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731520"/>
            <a:ext cx="8064896" cy="5577800"/>
          </a:xfrm>
          <a:prstGeom prst="rect">
            <a:avLst/>
          </a:prstGeom>
        </p:spPr>
        <p:txBody>
          <a:bodyPr/>
          <a:lstStyle/>
          <a:p>
            <a:pPr marL="45720" indent="0">
              <a:buNone/>
            </a:pPr>
            <a:r>
              <a:rPr lang="he-IL" sz="3600" b="1" dirty="0" smtClean="0"/>
              <a:t>4. </a:t>
            </a:r>
            <a:r>
              <a:rPr lang="he-IL" sz="3600" b="1" dirty="0"/>
              <a:t>שלב </a:t>
            </a:r>
            <a:r>
              <a:rPr lang="he-IL" sz="3600" b="1" dirty="0" smtClean="0"/>
              <a:t>טרום הנעילה</a:t>
            </a:r>
            <a:endParaRPr lang="he-IL" sz="3600" b="1" dirty="0"/>
          </a:p>
          <a:p>
            <a:pPr>
              <a:buFont typeface="Arial" panose="020B0604020202020204" pitchFamily="34" charset="0"/>
              <a:buChar char="•"/>
            </a:pPr>
            <a:r>
              <a:rPr lang="he-IL" sz="2400" dirty="0"/>
              <a:t>יום א: </a:t>
            </a:r>
            <a:r>
              <a:rPr lang="he-IL" sz="2400" dirty="0" smtClean="0"/>
              <a:t>16:14 </a:t>
            </a:r>
            <a:r>
              <a:rPr lang="he-IL" sz="2400" dirty="0"/>
              <a:t>– </a:t>
            </a:r>
            <a:r>
              <a:rPr lang="he-IL" sz="2400" dirty="0" smtClean="0"/>
              <a:t>16:24</a:t>
            </a:r>
            <a:endParaRPr lang="he-IL" sz="2400" dirty="0"/>
          </a:p>
          <a:p>
            <a:pPr marL="45720" indent="0">
              <a:buNone/>
            </a:pPr>
            <a:r>
              <a:rPr lang="he-IL" sz="2400" dirty="0"/>
              <a:t>   ימים ב'-ה'- </a:t>
            </a:r>
            <a:r>
              <a:rPr lang="he-IL" sz="2400" dirty="0" smtClean="0"/>
              <a:t>17:14– 17:24</a:t>
            </a:r>
            <a:endParaRPr lang="he-IL" sz="2400" dirty="0"/>
          </a:p>
          <a:p>
            <a:pPr>
              <a:buFont typeface="Arial" panose="020B0604020202020204" pitchFamily="34" charset="0"/>
              <a:buChar char="•"/>
            </a:pPr>
            <a:r>
              <a:rPr lang="he-IL" sz="2400" dirty="0"/>
              <a:t>ב</a:t>
            </a:r>
            <a:r>
              <a:rPr lang="he-IL" sz="2400" dirty="0" smtClean="0"/>
              <a:t>דומה לשלב טרום הפתיחה – בשלב זה מוזרמות למחשב המסחר בבורסה פקודות לקנייה ולמכירה של ניירות ערך, אולם לא מתבצעות עסקאות .</a:t>
            </a:r>
          </a:p>
          <a:p>
            <a:pPr>
              <a:buFont typeface="Arial" panose="020B0604020202020204" pitchFamily="34" charset="0"/>
              <a:buChar char="•"/>
            </a:pPr>
            <a:r>
              <a:rPr lang="he-IL" sz="2400" dirty="0" smtClean="0"/>
              <a:t>פקודות אלו מצטרפות לפקודות שהוגשו בשלבי המסחר הקודמים, אולם טרם בוצעו. שלב מסחר זה אורך בין 9 ל-11 דקות</a:t>
            </a:r>
            <a:endParaRPr lang="he-IL" sz="2400" dirty="0"/>
          </a:p>
          <a:p>
            <a:endParaRPr lang="he-IL" dirty="0"/>
          </a:p>
        </p:txBody>
      </p:sp>
    </p:spTree>
    <p:extLst>
      <p:ext uri="{BB962C8B-B14F-4D97-AF65-F5344CB8AC3E}">
        <p14:creationId xmlns:p14="http://schemas.microsoft.com/office/powerpoint/2010/main" val="2883622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731520"/>
            <a:ext cx="8640960" cy="5865832"/>
          </a:xfrm>
          <a:prstGeom prst="rect">
            <a:avLst/>
          </a:prstGeom>
        </p:spPr>
        <p:txBody>
          <a:bodyPr/>
          <a:lstStyle/>
          <a:p>
            <a:pPr marL="45720" indent="0">
              <a:buNone/>
            </a:pPr>
            <a:r>
              <a:rPr lang="he-IL" sz="3600" b="1" dirty="0" smtClean="0"/>
              <a:t>5. שלב מסחר הנעילה</a:t>
            </a:r>
            <a:endParaRPr lang="he-IL" sz="3600" b="1" dirty="0"/>
          </a:p>
          <a:p>
            <a:pPr>
              <a:buFont typeface="Arial" panose="020B0604020202020204" pitchFamily="34" charset="0"/>
              <a:buChar char="•"/>
            </a:pPr>
            <a:r>
              <a:rPr lang="he-IL" sz="2400" dirty="0"/>
              <a:t>יום א: </a:t>
            </a:r>
            <a:r>
              <a:rPr lang="he-IL" sz="2400" dirty="0" smtClean="0"/>
              <a:t>16:24 </a:t>
            </a:r>
            <a:r>
              <a:rPr lang="he-IL" sz="2400" dirty="0"/>
              <a:t>– </a:t>
            </a:r>
            <a:r>
              <a:rPr lang="he-IL" sz="2400" dirty="0" smtClean="0"/>
              <a:t>16:25</a:t>
            </a:r>
            <a:endParaRPr lang="he-IL" sz="2400" dirty="0"/>
          </a:p>
          <a:p>
            <a:pPr marL="45720" indent="0">
              <a:buNone/>
            </a:pPr>
            <a:r>
              <a:rPr lang="he-IL" sz="2400" dirty="0"/>
              <a:t>   ימים ב'-ה'- </a:t>
            </a:r>
            <a:r>
              <a:rPr lang="he-IL" sz="2400" dirty="0" smtClean="0"/>
              <a:t>17:24</a:t>
            </a:r>
            <a:r>
              <a:rPr lang="he-IL" sz="2400" dirty="0"/>
              <a:t>– </a:t>
            </a:r>
            <a:r>
              <a:rPr lang="he-IL" sz="2400" dirty="0" smtClean="0"/>
              <a:t>17:25</a:t>
            </a:r>
            <a:endParaRPr lang="he-IL" sz="2400" dirty="0"/>
          </a:p>
          <a:p>
            <a:pPr>
              <a:buFont typeface="Arial" panose="020B0604020202020204" pitchFamily="34" charset="0"/>
              <a:buChar char="•"/>
            </a:pPr>
            <a:r>
              <a:rPr lang="he-IL" sz="2400" dirty="0" smtClean="0"/>
              <a:t>בשלב מסחר הנעילה מתבצע, בכל נייר ערך בנפרד, מסחר רב צדדי, ובו נקבע לכל נייר מחיר (שחר מסחר הנעילה).</a:t>
            </a:r>
            <a:r>
              <a:rPr lang="en-US" sz="2400" dirty="0" smtClean="0"/>
              <a:t/>
            </a:r>
            <a:br>
              <a:rPr lang="en-US" sz="2400" dirty="0" smtClean="0"/>
            </a:br>
            <a:r>
              <a:rPr lang="he-IL" sz="2400" dirty="0" smtClean="0"/>
              <a:t>במסחר הנעילה מבוצעות עסקאות בשער הנעילה </a:t>
            </a:r>
            <a:r>
              <a:rPr lang="he-IL" sz="2400" dirty="0" err="1" smtClean="0"/>
              <a:t>הנובעותמפקודות</a:t>
            </a:r>
            <a:r>
              <a:rPr lang="he-IL" sz="2400" dirty="0" smtClean="0"/>
              <a:t> שהיו בספר הפקודות בשלב טרום נעילה.</a:t>
            </a:r>
          </a:p>
          <a:p>
            <a:pPr>
              <a:buFont typeface="Arial" panose="020B0604020202020204" pitchFamily="34" charset="0"/>
              <a:buChar char="•"/>
            </a:pPr>
            <a:r>
              <a:rPr lang="he-IL" sz="2400" dirty="0" smtClean="0"/>
              <a:t>בסיום התהליך נקבע לכל נייר ערך שער נעילה.</a:t>
            </a:r>
            <a:endParaRPr lang="he-IL" sz="2400" dirty="0"/>
          </a:p>
          <a:p>
            <a:pPr>
              <a:buFont typeface="Arial" panose="020B0604020202020204" pitchFamily="34" charset="0"/>
              <a:buChar char="•"/>
            </a:pPr>
            <a:r>
              <a:rPr lang="he-IL" sz="2400" dirty="0" smtClean="0"/>
              <a:t>לשער הנעילה חשיבות רבה, משום שהוא השער הקובע לחישוב התשואות ושווי התיקים של המשקיעים.</a:t>
            </a:r>
            <a:endParaRPr lang="he-IL" sz="2400" dirty="0"/>
          </a:p>
          <a:p>
            <a:endParaRPr lang="he-IL" dirty="0"/>
          </a:p>
        </p:txBody>
      </p:sp>
    </p:spTree>
    <p:extLst>
      <p:ext uri="{BB962C8B-B14F-4D97-AF65-F5344CB8AC3E}">
        <p14:creationId xmlns:p14="http://schemas.microsoft.com/office/powerpoint/2010/main" val="42130273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829071"/>
            <a:ext cx="7772400" cy="1951857"/>
          </a:xfrm>
        </p:spPr>
        <p:txBody>
          <a:bodyPr>
            <a:normAutofit/>
          </a:bodyPr>
          <a:lstStyle/>
          <a:p>
            <a:r>
              <a:rPr lang="he-IL" sz="5400" dirty="0" smtClean="0"/>
              <a:t>הבורסה לניירות ערך </a:t>
            </a:r>
            <a:br>
              <a:rPr lang="he-IL" sz="5400" dirty="0" smtClean="0"/>
            </a:br>
            <a:r>
              <a:rPr lang="he-IL" sz="5400" dirty="0" smtClean="0"/>
              <a:t>בתל אביב</a:t>
            </a:r>
            <a:endParaRPr lang="he-IL" sz="5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99706"/>
            <a:ext cx="2977921" cy="194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116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620688"/>
            <a:ext cx="8183880" cy="1051560"/>
          </a:xfrm>
        </p:spPr>
        <p:txBody>
          <a:bodyPr/>
          <a:lstStyle/>
          <a:p>
            <a:pPr algn="r" rtl="0"/>
            <a:r>
              <a:rPr lang="he-IL" dirty="0" smtClean="0"/>
              <a:t>הבורסה לניירות ערך בתל אביב</a:t>
            </a:r>
            <a:endParaRPr lang="he-IL" dirty="0"/>
          </a:p>
        </p:txBody>
      </p:sp>
      <p:sp>
        <p:nvSpPr>
          <p:cNvPr id="3" name="מציין מיקום תוכן 2"/>
          <p:cNvSpPr>
            <a:spLocks noGrp="1"/>
          </p:cNvSpPr>
          <p:nvPr>
            <p:ph idx="1"/>
          </p:nvPr>
        </p:nvSpPr>
        <p:spPr>
          <a:xfrm>
            <a:off x="467544" y="1916832"/>
            <a:ext cx="8183880" cy="4187952"/>
          </a:xfrm>
        </p:spPr>
        <p:txBody>
          <a:bodyPr>
            <a:normAutofit fontScale="92500"/>
          </a:bodyPr>
          <a:lstStyle/>
          <a:p>
            <a:r>
              <a:rPr lang="he-IL" dirty="0"/>
              <a:t>הבורסה לניירות ערך בתל אביב </a:t>
            </a:r>
            <a:r>
              <a:rPr lang="he-IL" dirty="0" smtClean="0"/>
              <a:t>היא </a:t>
            </a:r>
            <a:r>
              <a:rPr lang="he-IL" dirty="0"/>
              <a:t>חברה פרטית המהווה את הבורסה לניירות ערך היחידה הפועלת בישראל. </a:t>
            </a:r>
            <a:endParaRPr lang="he-IL" dirty="0" smtClean="0"/>
          </a:p>
          <a:p>
            <a:endParaRPr lang="he-IL" dirty="0" smtClean="0"/>
          </a:p>
          <a:p>
            <a:r>
              <a:rPr lang="he-IL" dirty="0" smtClean="0"/>
              <a:t>26 </a:t>
            </a:r>
            <a:r>
              <a:rPr lang="he-IL" dirty="0"/>
              <a:t>בעלי הבורסה, המכונים חברי הבורסה, הם בנקים ובתי השקעות גדולים. </a:t>
            </a:r>
            <a:endParaRPr lang="he-IL" dirty="0" smtClean="0"/>
          </a:p>
          <a:p>
            <a:endParaRPr lang="he-IL" dirty="0"/>
          </a:p>
          <a:p>
            <a:r>
              <a:rPr lang="he-IL" dirty="0" smtClean="0"/>
              <a:t>המסחר </a:t>
            </a:r>
            <a:r>
              <a:rPr lang="he-IL" dirty="0"/>
              <a:t>בבורסה נעשה באמצעות חברי הבורסה בלבד, אשר גובים עמלה בעבור השירותים שהם מספקים.</a:t>
            </a:r>
          </a:p>
          <a:p>
            <a:endParaRPr lang="he-IL" dirty="0"/>
          </a:p>
          <a:p>
            <a:endParaRPr lang="he-IL" dirty="0"/>
          </a:p>
          <a:p>
            <a:r>
              <a:rPr lang="he-IL" dirty="0"/>
              <a:t>הבורסה משמשת למסחר בניירות ערך ולגיוס הון לחברות בשוק ההון הישראלי.</a:t>
            </a:r>
          </a:p>
          <a:p>
            <a:endParaRPr lang="he-IL" dirty="0"/>
          </a:p>
        </p:txBody>
      </p:sp>
    </p:spTree>
    <p:extLst>
      <p:ext uri="{BB962C8B-B14F-4D97-AF65-F5344CB8AC3E}">
        <p14:creationId xmlns:p14="http://schemas.microsoft.com/office/powerpoint/2010/main" val="3631848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476672"/>
            <a:ext cx="8183880" cy="1051560"/>
          </a:xfrm>
        </p:spPr>
        <p:txBody>
          <a:bodyPr/>
          <a:lstStyle/>
          <a:p>
            <a:pPr algn="r" rtl="0"/>
            <a:r>
              <a:rPr lang="he-IL" dirty="0" smtClean="0"/>
              <a:t>מאפייני הבורסה</a:t>
            </a:r>
            <a:endParaRPr lang="he-IL" dirty="0"/>
          </a:p>
        </p:txBody>
      </p:sp>
      <p:sp>
        <p:nvSpPr>
          <p:cNvPr id="3" name="מציין מיקום תוכן 2"/>
          <p:cNvSpPr>
            <a:spLocks noGrp="1"/>
          </p:cNvSpPr>
          <p:nvPr>
            <p:ph idx="1"/>
          </p:nvPr>
        </p:nvSpPr>
        <p:spPr>
          <a:xfrm>
            <a:off x="539552" y="1700808"/>
            <a:ext cx="8183880" cy="4187952"/>
          </a:xfrm>
        </p:spPr>
        <p:txBody>
          <a:bodyPr>
            <a:normAutofit fontScale="92500"/>
          </a:bodyPr>
          <a:lstStyle/>
          <a:p>
            <a:r>
              <a:rPr lang="he-IL" dirty="0"/>
              <a:t>בבורסה נסחר מגוון רחב של מוצרים פיננסיים, ומפעם לפעם משיקה הבורסה מוצרים פיננסיים חדשים, באישור רשות ניירות ערך. </a:t>
            </a:r>
            <a:endParaRPr lang="he-IL" dirty="0" smtClean="0"/>
          </a:p>
          <a:p>
            <a:r>
              <a:rPr lang="he-IL" dirty="0" smtClean="0"/>
              <a:t>המוצרים </a:t>
            </a:r>
            <a:r>
              <a:rPr lang="he-IL" dirty="0"/>
              <a:t>הנסחרים בבורסה הם </a:t>
            </a:r>
            <a:endParaRPr lang="he-IL" dirty="0" smtClean="0"/>
          </a:p>
          <a:p>
            <a:r>
              <a:rPr lang="he-IL" dirty="0" smtClean="0"/>
              <a:t>מניות</a:t>
            </a:r>
          </a:p>
          <a:p>
            <a:r>
              <a:rPr lang="he-IL" dirty="0" smtClean="0"/>
              <a:t> </a:t>
            </a:r>
            <a:r>
              <a:rPr lang="he-IL" dirty="0"/>
              <a:t>אגרות חוב ממשלתיות </a:t>
            </a:r>
            <a:r>
              <a:rPr lang="he-IL" dirty="0" err="1" smtClean="0"/>
              <a:t>וקונצרניות</a:t>
            </a:r>
            <a:endParaRPr lang="he-IL" dirty="0" smtClean="0"/>
          </a:p>
          <a:p>
            <a:r>
              <a:rPr lang="he-IL" dirty="0" smtClean="0"/>
              <a:t> </a:t>
            </a:r>
            <a:r>
              <a:rPr lang="he-IL" dirty="0"/>
              <a:t>ניירות ערך </a:t>
            </a:r>
            <a:r>
              <a:rPr lang="he-IL" dirty="0" err="1"/>
              <a:t>המירים</a:t>
            </a:r>
            <a:r>
              <a:rPr lang="he-IL" dirty="0"/>
              <a:t>, שכוללים אג"ח להמרה, כתבי אופציה ואופציות רכש </a:t>
            </a:r>
            <a:r>
              <a:rPr lang="he-IL" dirty="0" smtClean="0"/>
              <a:t>למניות</a:t>
            </a:r>
          </a:p>
          <a:p>
            <a:r>
              <a:rPr lang="he-IL" dirty="0" smtClean="0"/>
              <a:t> </a:t>
            </a:r>
            <a:r>
              <a:rPr lang="he-IL" dirty="0"/>
              <a:t>מוצרי מדדים, הכוללים בעיקר תעודות </a:t>
            </a:r>
            <a:r>
              <a:rPr lang="he-IL" dirty="0" smtClean="0"/>
              <a:t>סל</a:t>
            </a:r>
          </a:p>
          <a:p>
            <a:r>
              <a:rPr lang="he-IL" dirty="0" smtClean="0"/>
              <a:t> </a:t>
            </a:r>
            <a:r>
              <a:rPr lang="he-IL" dirty="0"/>
              <a:t>ונגזרים פיננסיים, שרובם המוחלט אופציות מכר או </a:t>
            </a:r>
            <a:r>
              <a:rPr lang="he-IL" dirty="0" smtClean="0"/>
              <a:t>רכש</a:t>
            </a:r>
          </a:p>
          <a:p>
            <a:r>
              <a:rPr lang="he-IL" dirty="0" smtClean="0"/>
              <a:t>הבורסה </a:t>
            </a:r>
            <a:r>
              <a:rPr lang="he-IL" dirty="0"/>
              <a:t>גובה עמלות הן מחברי הבורסה, על הפעולות המבוצעות בה, והן מהחברות המונפקות בה</a:t>
            </a:r>
          </a:p>
        </p:txBody>
      </p:sp>
    </p:spTree>
    <p:extLst>
      <p:ext uri="{BB962C8B-B14F-4D97-AF65-F5344CB8AC3E}">
        <p14:creationId xmlns:p14="http://schemas.microsoft.com/office/powerpoint/2010/main" val="2175609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548680"/>
            <a:ext cx="8183880" cy="1051560"/>
          </a:xfrm>
        </p:spPr>
        <p:txBody>
          <a:bodyPr/>
          <a:lstStyle/>
          <a:p>
            <a:pPr algn="r" rtl="0"/>
            <a:r>
              <a:rPr lang="he-IL" dirty="0" smtClean="0"/>
              <a:t>היסטוריה</a:t>
            </a:r>
            <a:endParaRPr lang="he-IL" dirty="0"/>
          </a:p>
        </p:txBody>
      </p:sp>
      <p:sp>
        <p:nvSpPr>
          <p:cNvPr id="3" name="מציין מיקום תוכן 2"/>
          <p:cNvSpPr>
            <a:spLocks noGrp="1"/>
          </p:cNvSpPr>
          <p:nvPr>
            <p:ph idx="1"/>
          </p:nvPr>
        </p:nvSpPr>
        <p:spPr>
          <a:xfrm>
            <a:off x="539552" y="1844824"/>
            <a:ext cx="8183880" cy="4187952"/>
          </a:xfrm>
        </p:spPr>
        <p:txBody>
          <a:bodyPr>
            <a:normAutofit/>
          </a:bodyPr>
          <a:lstStyle/>
          <a:p>
            <a:r>
              <a:rPr lang="he-IL" dirty="0"/>
              <a:t>הבורסה לניירות ערך בתל אביב נוסדה בשנת 1953. </a:t>
            </a:r>
            <a:endParaRPr lang="he-IL" dirty="0" smtClean="0"/>
          </a:p>
          <a:p>
            <a:r>
              <a:rPr lang="he-IL" dirty="0" smtClean="0"/>
              <a:t>עוד </a:t>
            </a:r>
            <a:r>
              <a:rPr lang="he-IL" dirty="0"/>
              <a:t>קודם לכן, החל בשנת 1935, התקיים מסחר בניירות ערך בארץ ישראל ולאחר מכן, במדינת ישראל, בבנק </a:t>
            </a:r>
            <a:r>
              <a:rPr lang="he-IL" dirty="0" err="1"/>
              <a:t>אנגלו</a:t>
            </a:r>
            <a:r>
              <a:rPr lang="he-IL" dirty="0"/>
              <a:t>-פלשתינה (לימים, בנק לאומי) המנדטורי, במשרד ששימש כבורסה. </a:t>
            </a:r>
            <a:endParaRPr lang="he-IL" dirty="0" smtClean="0"/>
          </a:p>
          <a:p>
            <a:r>
              <a:rPr lang="he-IL" dirty="0" smtClean="0"/>
              <a:t>המסחר </a:t>
            </a:r>
            <a:r>
              <a:rPr lang="he-IL" dirty="0"/>
              <a:t>היומי במסגרת "לשכת החליפין לניירות ערך" ארך שעה בלבד.</a:t>
            </a:r>
          </a:p>
          <a:p>
            <a:r>
              <a:rPr lang="he-IL" dirty="0"/>
              <a:t>ב-1968 הוסדרה פעילותה של הבורסה בחוק והוקמה רשות ניירות ערך המפקחת על הפעילות שלה.</a:t>
            </a:r>
          </a:p>
          <a:p>
            <a:r>
              <a:rPr lang="he-IL" dirty="0"/>
              <a:t>בשנת 1983 פגע בבורסה משבר מניות הבנקים, שבמהלכו קרסו מניות ארבעת הבנקים הגדולים בישראל, והלאמת הבנקים על–ידי המדינה תוך אובדן שליש מכלל השקעות הציבור בהם.</a:t>
            </a:r>
          </a:p>
          <a:p>
            <a:endParaRPr lang="he-IL" dirty="0"/>
          </a:p>
        </p:txBody>
      </p:sp>
    </p:spTree>
    <p:extLst>
      <p:ext uri="{BB962C8B-B14F-4D97-AF65-F5344CB8AC3E}">
        <p14:creationId xmlns:p14="http://schemas.microsoft.com/office/powerpoint/2010/main" val="3672746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476672"/>
            <a:ext cx="8183880" cy="1051560"/>
          </a:xfrm>
        </p:spPr>
        <p:txBody>
          <a:bodyPr/>
          <a:lstStyle/>
          <a:p>
            <a:pPr algn="r" rtl="0"/>
            <a:r>
              <a:rPr lang="he-IL" dirty="0" err="1" smtClean="0"/>
              <a:t>היסטורה</a:t>
            </a:r>
            <a:r>
              <a:rPr lang="he-IL" dirty="0" smtClean="0"/>
              <a:t>- המשך</a:t>
            </a:r>
            <a:endParaRPr lang="he-IL" dirty="0"/>
          </a:p>
        </p:txBody>
      </p:sp>
      <p:sp>
        <p:nvSpPr>
          <p:cNvPr id="3" name="מציין מיקום תוכן 2"/>
          <p:cNvSpPr>
            <a:spLocks noGrp="1"/>
          </p:cNvSpPr>
          <p:nvPr>
            <p:ph idx="1"/>
          </p:nvPr>
        </p:nvSpPr>
        <p:spPr>
          <a:xfrm>
            <a:off x="539552" y="1700808"/>
            <a:ext cx="8280920" cy="4475984"/>
          </a:xfrm>
        </p:spPr>
        <p:txBody>
          <a:bodyPr>
            <a:normAutofit/>
          </a:bodyPr>
          <a:lstStyle/>
          <a:p>
            <a:r>
              <a:rPr lang="he-IL" dirty="0"/>
              <a:t>בשנת 1993 החל המסחר בנגזרים.</a:t>
            </a:r>
          </a:p>
          <a:p>
            <a:r>
              <a:rPr lang="he-IL" dirty="0" smtClean="0"/>
              <a:t>בשנת </a:t>
            </a:r>
            <a:r>
              <a:rPr lang="he-IL" dirty="0"/>
              <a:t>2005 החלו לפעול בבורסה עושי שוק.</a:t>
            </a:r>
          </a:p>
          <a:p>
            <a:r>
              <a:rPr lang="he-IL" dirty="0"/>
              <a:t>בשנת 2007 המחזור בניירות ערך והמירים הגיע לשיא של 593.2 מיליארד ש"ח בשנה.</a:t>
            </a:r>
          </a:p>
          <a:p>
            <a:r>
              <a:rPr lang="he-IL" dirty="0"/>
              <a:t>החל משנת 2008, על רקע המשבר הכלכלי העולמי, הידוק הרגולציה על הבורסה </a:t>
            </a:r>
            <a:r>
              <a:rPr lang="he-IL" dirty="0" smtClean="0"/>
              <a:t>וגורמים </a:t>
            </a:r>
            <a:r>
              <a:rPr lang="he-IL" dirty="0"/>
              <a:t>נוספים ירד משמעותית מספר המשתתפים במסחר ומחזורי המסחר. </a:t>
            </a:r>
            <a:endParaRPr lang="he-IL" dirty="0" smtClean="0"/>
          </a:p>
          <a:p>
            <a:r>
              <a:rPr lang="he-IL" dirty="0" smtClean="0"/>
              <a:t>ב-2012 </a:t>
            </a:r>
            <a:r>
              <a:rPr lang="he-IL" dirty="0"/>
              <a:t>עמד מחזור המסחר בניירות ערך והמירים על 265.1 מיליארד ש"ח בשנה בלבד (ירידה של 54%) - המחזור הנמוך ביותר מאז 2004.</a:t>
            </a:r>
          </a:p>
          <a:p>
            <a:r>
              <a:rPr lang="he-IL" dirty="0"/>
              <a:t>בינואר 2014 מונה יוסי </a:t>
            </a:r>
            <a:r>
              <a:rPr lang="he-IL" dirty="0" err="1"/>
              <a:t>ביינארט</a:t>
            </a:r>
            <a:r>
              <a:rPr lang="he-IL" dirty="0"/>
              <a:t> למנכ"ל הבורסה</a:t>
            </a:r>
            <a:r>
              <a:rPr lang="he-IL" dirty="0" smtClean="0"/>
              <a:t>‏.</a:t>
            </a:r>
            <a:endParaRPr lang="he-IL" dirty="0"/>
          </a:p>
        </p:txBody>
      </p:sp>
    </p:spTree>
    <p:extLst>
      <p:ext uri="{BB962C8B-B14F-4D97-AF65-F5344CB8AC3E}">
        <p14:creationId xmlns:p14="http://schemas.microsoft.com/office/powerpoint/2010/main" val="1884592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pPr algn="ctr"/>
            <a:r>
              <a:rPr lang="he-IL" dirty="0" smtClean="0"/>
              <a:t>לסיכום</a:t>
            </a:r>
            <a:endParaRPr lang="he-IL" dirty="0"/>
          </a:p>
        </p:txBody>
      </p:sp>
      <p:sp>
        <p:nvSpPr>
          <p:cNvPr id="2" name="מציין מיקום תוכן 1"/>
          <p:cNvSpPr>
            <a:spLocks noGrp="1"/>
          </p:cNvSpPr>
          <p:nvPr>
            <p:ph idx="1"/>
          </p:nvPr>
        </p:nvSpPr>
        <p:spPr/>
        <p:txBody>
          <a:bodyPr>
            <a:normAutofit/>
          </a:bodyPr>
          <a:lstStyle/>
          <a:p>
            <a:pPr marL="109728" indent="0">
              <a:lnSpc>
                <a:spcPct val="150000"/>
              </a:lnSpc>
              <a:buNone/>
            </a:pPr>
            <a:r>
              <a:rPr lang="he-IL" sz="1200" dirty="0"/>
              <a:t>הועדה ממליצה על הנהגת שיטת דיווח המתבססת על בסיס צבירה </a:t>
            </a:r>
            <a:r>
              <a:rPr lang="he-IL" sz="1200" dirty="0" smtClean="0"/>
              <a:t>מלא, לפיה </a:t>
            </a:r>
            <a:r>
              <a:rPr lang="he-IL" sz="1200" dirty="0"/>
              <a:t>הכנסות והוצאות נרשמות עם היווצרותן בהקבצה מלאה בחשבון כולל אחד.</a:t>
            </a:r>
            <a:endParaRPr lang="en-US" sz="1200" dirty="0"/>
          </a:p>
          <a:p>
            <a:pPr marL="109728" indent="0">
              <a:lnSpc>
                <a:spcPct val="150000"/>
              </a:lnSpc>
              <a:buNone/>
            </a:pPr>
            <a:r>
              <a:rPr lang="he-IL" sz="1200" dirty="0" smtClean="0"/>
              <a:t>בנוסף- </a:t>
            </a:r>
            <a:r>
              <a:rPr lang="he-IL" sz="1200" dirty="0"/>
              <a:t>ייכלל דו"ח תזרימי מזומן וכן </a:t>
            </a:r>
            <a:r>
              <a:rPr lang="he-IL" sz="1200" dirty="0" smtClean="0"/>
              <a:t>ביאורים, ביניהם באור מפורט </a:t>
            </a:r>
            <a:r>
              <a:rPr lang="he-IL" sz="1200" dirty="0"/>
              <a:t>המתייחס לתקציב וביצועו תוך פירוט הפרשים בין התקציב והביצוע על בסיס מתכונת התקציב.</a:t>
            </a:r>
            <a:endParaRPr lang="en-US" sz="1200" dirty="0"/>
          </a:p>
          <a:p>
            <a:pPr marL="109728" indent="0">
              <a:lnSpc>
                <a:spcPct val="150000"/>
              </a:lnSpc>
              <a:buNone/>
            </a:pPr>
            <a:r>
              <a:rPr lang="he-IL" sz="1200" dirty="0"/>
              <a:t>הנכסים יכללו השקעות המניבות שירותים ותועלת בתקופה שמעבר לשנה השוטפת</a:t>
            </a:r>
            <a:r>
              <a:rPr lang="he-IL" sz="1200" dirty="0" smtClean="0"/>
              <a:t>. השקעות </a:t>
            </a:r>
            <a:r>
              <a:rPr lang="he-IL" sz="1200" dirty="0"/>
              <a:t>אלה יופחתו והפחת יהווה הוצאה שוטפת. הנכסים יכללו חובות לגביה כאשר תעשה הפרשה מתאימה על בסיס </a:t>
            </a:r>
            <a:r>
              <a:rPr lang="he-IL" sz="1200" dirty="0" err="1"/>
              <a:t>ישום</a:t>
            </a:r>
            <a:r>
              <a:rPr lang="he-IL" sz="1200" dirty="0"/>
              <a:t> קריטריון אחיד על כל מצבת החובות, לחובות שקיים ספק לגבי יכולת גבייתם.</a:t>
            </a:r>
            <a:endParaRPr lang="en-US" sz="1200" dirty="0"/>
          </a:p>
          <a:p>
            <a:pPr marL="109728" indent="0">
              <a:lnSpc>
                <a:spcPct val="150000"/>
              </a:lnSpc>
              <a:buNone/>
            </a:pPr>
            <a:r>
              <a:rPr lang="he-IL" sz="1200" dirty="0"/>
              <a:t>ההתחייבויות תכלולנה התחייבויות לעובדים, בגין פרישה, חופשה הבראה </a:t>
            </a:r>
            <a:r>
              <a:rPr lang="he-IL" sz="1200" dirty="0" err="1"/>
              <a:t>וכו</a:t>
            </a:r>
            <a:r>
              <a:rPr lang="he-IL" sz="1200" dirty="0"/>
              <a:t>'. בנוסף יכללו ההתחייבויות את ההלוואות לזמן ארוך.</a:t>
            </a:r>
            <a:endParaRPr lang="en-US" sz="1200" dirty="0"/>
          </a:p>
          <a:p>
            <a:pPr>
              <a:lnSpc>
                <a:spcPct val="150000"/>
              </a:lnSpc>
            </a:pPr>
            <a:endParaRPr lang="en-US" sz="1200"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4005064"/>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7522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620688"/>
            <a:ext cx="8183880" cy="1051560"/>
          </a:xfrm>
        </p:spPr>
        <p:txBody>
          <a:bodyPr/>
          <a:lstStyle/>
          <a:p>
            <a:pPr algn="r" rtl="0"/>
            <a:r>
              <a:rPr lang="he-IL" dirty="0" smtClean="0"/>
              <a:t>רגולציה</a:t>
            </a:r>
            <a:endParaRPr lang="he-IL" dirty="0"/>
          </a:p>
        </p:txBody>
      </p:sp>
      <p:sp>
        <p:nvSpPr>
          <p:cNvPr id="3" name="מציין מיקום תוכן 2"/>
          <p:cNvSpPr>
            <a:spLocks noGrp="1"/>
          </p:cNvSpPr>
          <p:nvPr>
            <p:ph idx="1"/>
          </p:nvPr>
        </p:nvSpPr>
        <p:spPr>
          <a:xfrm>
            <a:off x="467544" y="1916832"/>
            <a:ext cx="8183880" cy="4187952"/>
          </a:xfrm>
        </p:spPr>
        <p:txBody>
          <a:bodyPr>
            <a:normAutofit/>
          </a:bodyPr>
          <a:lstStyle/>
          <a:p>
            <a:r>
              <a:rPr lang="he-IL" dirty="0"/>
              <a:t>פעילותה של הבורסה מוסדרת בחוק ניירות ערך, התשכ"ח-1968</a:t>
            </a:r>
            <a:r>
              <a:rPr lang="he-IL" dirty="0" smtClean="0"/>
              <a:t>‏ורשות </a:t>
            </a:r>
            <a:r>
              <a:rPr lang="he-IL" dirty="0"/>
              <a:t>ניירות ערך מפקחת על פעילותה, כמו גם אוכפת את החוקים החלים על חברות ציבוריות. </a:t>
            </a:r>
            <a:endParaRPr lang="he-IL" dirty="0" smtClean="0"/>
          </a:p>
          <a:p>
            <a:r>
              <a:rPr lang="he-IL" dirty="0" smtClean="0"/>
              <a:t>על </a:t>
            </a:r>
            <a:r>
              <a:rPr lang="he-IL" dirty="0"/>
              <a:t>מנת להיסחר בבורסה נדרשת חברה לעמוד בקריטריונים מסוימים הן בעת ההנפקה, והן בתקופת המסחר, קריטריונים אלה מעוגנים </a:t>
            </a:r>
            <a:r>
              <a:rPr lang="he-IL" dirty="0" smtClean="0"/>
              <a:t>בתקנון ‏הבורסה </a:t>
            </a:r>
            <a:r>
              <a:rPr lang="he-IL" dirty="0"/>
              <a:t>ובהנחיות הזמניות</a:t>
            </a:r>
            <a:r>
              <a:rPr lang="he-IL" dirty="0" smtClean="0"/>
              <a:t>.</a:t>
            </a:r>
          </a:p>
          <a:p>
            <a:r>
              <a:rPr lang="he-IL" dirty="0" smtClean="0"/>
              <a:t> </a:t>
            </a:r>
            <a:r>
              <a:rPr lang="he-IL" dirty="0"/>
              <a:t>תקנון הבורסה נועד לקבוע כללים לניהול תקין והוגן של הבורסה והוא מסמך המתעדכן באופן תכוף ובהתאם לשינויים בשוק ההון הישראלי.</a:t>
            </a:r>
          </a:p>
        </p:txBody>
      </p:sp>
    </p:spTree>
    <p:extLst>
      <p:ext uri="{BB962C8B-B14F-4D97-AF65-F5344CB8AC3E}">
        <p14:creationId xmlns:p14="http://schemas.microsoft.com/office/powerpoint/2010/main" val="2971536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620688"/>
            <a:ext cx="8183880" cy="1051560"/>
          </a:xfrm>
        </p:spPr>
        <p:txBody>
          <a:bodyPr/>
          <a:lstStyle/>
          <a:p>
            <a:pPr algn="r" rtl="0"/>
            <a:r>
              <a:rPr lang="he-IL" dirty="0" smtClean="0"/>
              <a:t>היקף פעילות</a:t>
            </a:r>
            <a:endParaRPr lang="he-IL" dirty="0"/>
          </a:p>
        </p:txBody>
      </p:sp>
      <p:sp>
        <p:nvSpPr>
          <p:cNvPr id="3" name="מציין מיקום תוכן 2"/>
          <p:cNvSpPr>
            <a:spLocks noGrp="1"/>
          </p:cNvSpPr>
          <p:nvPr>
            <p:ph idx="1"/>
          </p:nvPr>
        </p:nvSpPr>
        <p:spPr>
          <a:xfrm>
            <a:off x="539552" y="1988840"/>
            <a:ext cx="8183880" cy="4187952"/>
          </a:xfrm>
        </p:spPr>
        <p:txBody>
          <a:bodyPr/>
          <a:lstStyle/>
          <a:p>
            <a:r>
              <a:rPr lang="he-IL" dirty="0"/>
              <a:t>בשנת ה-60 היה היקף הפעילות של הבורסה מצומצם ונסחרו </a:t>
            </a:r>
            <a:r>
              <a:rPr lang="he-IL" dirty="0" smtClean="0"/>
              <a:t>בו, </a:t>
            </a:r>
            <a:r>
              <a:rPr lang="he-IL" dirty="0"/>
              <a:t>80 חברות בלבד</a:t>
            </a:r>
            <a:r>
              <a:rPr lang="he-IL" dirty="0" smtClean="0"/>
              <a:t>‏.</a:t>
            </a:r>
          </a:p>
          <a:p>
            <a:r>
              <a:rPr lang="he-IL" dirty="0" smtClean="0"/>
              <a:t>נכון </a:t>
            </a:r>
            <a:r>
              <a:rPr lang="he-IL" dirty="0"/>
              <a:t>לסוף שנת 2014, נסחרות בבורסת תל אביב 473 חברות בשווי שוק כולל של 780 מיליארדי </a:t>
            </a:r>
            <a:r>
              <a:rPr lang="he-IL" dirty="0" smtClean="0"/>
              <a:t>שקלים.</a:t>
            </a:r>
          </a:p>
          <a:p>
            <a:endParaRPr lang="he-IL" b="1" dirty="0"/>
          </a:p>
        </p:txBody>
      </p:sp>
    </p:spTree>
    <p:extLst>
      <p:ext uri="{BB962C8B-B14F-4D97-AF65-F5344CB8AC3E}">
        <p14:creationId xmlns:p14="http://schemas.microsoft.com/office/powerpoint/2010/main" val="2878324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505232"/>
            <a:ext cx="8183880" cy="1051560"/>
          </a:xfrm>
        </p:spPr>
        <p:txBody>
          <a:bodyPr/>
          <a:lstStyle/>
          <a:p>
            <a:pPr algn="r" rtl="0"/>
            <a:r>
              <a:rPr lang="he-IL" dirty="0" smtClean="0"/>
              <a:t>המדדים המובילים בבורסה ת"א</a:t>
            </a:r>
            <a:endParaRPr lang="he-IL" dirty="0"/>
          </a:p>
        </p:txBody>
      </p:sp>
      <p:sp>
        <p:nvSpPr>
          <p:cNvPr id="3" name="מציין מיקום תוכן 2"/>
          <p:cNvSpPr>
            <a:spLocks noGrp="1"/>
          </p:cNvSpPr>
          <p:nvPr>
            <p:ph idx="1"/>
          </p:nvPr>
        </p:nvSpPr>
        <p:spPr>
          <a:xfrm>
            <a:off x="539552" y="1484784"/>
            <a:ext cx="8208912" cy="4896544"/>
          </a:xfrm>
        </p:spPr>
        <p:txBody>
          <a:bodyPr>
            <a:normAutofit fontScale="92500" lnSpcReduction="20000"/>
          </a:bodyPr>
          <a:lstStyle/>
          <a:p>
            <a:endParaRPr lang="he-IL" dirty="0"/>
          </a:p>
          <a:p>
            <a:r>
              <a:rPr lang="he-IL" dirty="0"/>
              <a:t>מדד ת"א 25 – מכיל את 25 המניות בעלות שווי השוק הגבוה ביותר בבורסה. </a:t>
            </a:r>
          </a:p>
          <a:p>
            <a:endParaRPr lang="he-IL" dirty="0"/>
          </a:p>
          <a:p>
            <a:r>
              <a:rPr lang="he-IL" dirty="0"/>
              <a:t>מדד ת"א 100 – מכיל את 100 המניות בעלות שווי שוק הגבוה ביותר בבורסה. המדד מכיל את המניות הנכללות במדדים ת"א 25 ות"א 75.</a:t>
            </a:r>
          </a:p>
          <a:p>
            <a:endParaRPr lang="he-IL" dirty="0"/>
          </a:p>
          <a:p>
            <a:r>
              <a:rPr lang="he-IL" dirty="0"/>
              <a:t>מדד ת"א 75 – מכיל את 75 המניות בעלות שווי השוק הגבוה ביותר, שלא נכללות במדד ת"א 25. </a:t>
            </a:r>
          </a:p>
          <a:p>
            <a:endParaRPr lang="he-IL" dirty="0"/>
          </a:p>
          <a:p>
            <a:r>
              <a:rPr lang="he-IL" dirty="0"/>
              <a:t>מדד יתר 50 – מכיל את 50 החברות בעלות שווי השוק הגבוהה ביותר שלא נכללות במדד ת"א 100.</a:t>
            </a:r>
          </a:p>
          <a:p>
            <a:endParaRPr lang="he-IL" dirty="0"/>
          </a:p>
          <a:p>
            <a:r>
              <a:rPr lang="he-IL" dirty="0"/>
              <a:t>מדד תל בונד </a:t>
            </a:r>
            <a:r>
              <a:rPr lang="he-IL" dirty="0" smtClean="0"/>
              <a:t>20/40/60 </a:t>
            </a:r>
            <a:r>
              <a:rPr lang="he-IL" dirty="0"/>
              <a:t>– </a:t>
            </a:r>
            <a:r>
              <a:rPr lang="he-IL" dirty="0" smtClean="0"/>
              <a:t>20/40/60 </a:t>
            </a:r>
            <a:r>
              <a:rPr lang="he-IL" dirty="0"/>
              <a:t>אגרות החוב </a:t>
            </a:r>
            <a:r>
              <a:rPr lang="he-IL" dirty="0" err="1"/>
              <a:t>הקונצרניות</a:t>
            </a:r>
            <a:r>
              <a:rPr lang="he-IL" dirty="0"/>
              <a:t> בריבית קבועה, הצמודות למדד המחירים לצרכן ובעלות שווי השוק הגבוה ביותר. </a:t>
            </a:r>
          </a:p>
          <a:p>
            <a:endParaRPr lang="he-IL" dirty="0"/>
          </a:p>
          <a:p>
            <a:endParaRPr lang="he-IL" dirty="0"/>
          </a:p>
        </p:txBody>
      </p:sp>
    </p:spTree>
    <p:extLst>
      <p:ext uri="{BB962C8B-B14F-4D97-AF65-F5344CB8AC3E}">
        <p14:creationId xmlns:p14="http://schemas.microsoft.com/office/powerpoint/2010/main" val="21402418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1340768"/>
            <a:ext cx="8424936" cy="4620000"/>
          </a:xfrm>
        </p:spPr>
        <p:txBody>
          <a:bodyPr/>
          <a:lstStyle/>
          <a:p>
            <a:r>
              <a:rPr lang="he-IL" dirty="0"/>
              <a:t>בבורסה בת"א מדדים רבים </a:t>
            </a:r>
            <a:r>
              <a:rPr lang="he-IL" dirty="0" smtClean="0"/>
              <a:t>נוספים-</a:t>
            </a:r>
          </a:p>
          <a:p>
            <a:r>
              <a:rPr lang="he-IL" dirty="0" smtClean="0"/>
              <a:t>מדדים ענפיים </a:t>
            </a:r>
            <a:r>
              <a:rPr lang="he-IL" dirty="0"/>
              <a:t>כגון מדד הבנקים ומדד </a:t>
            </a:r>
            <a:r>
              <a:rPr lang="he-IL" dirty="0" smtClean="0"/>
              <a:t>הנדל"ן.</a:t>
            </a:r>
          </a:p>
          <a:p>
            <a:r>
              <a:rPr lang="he-IL" dirty="0" smtClean="0"/>
              <a:t>מדדים המכילים </a:t>
            </a:r>
            <a:r>
              <a:rPr lang="he-IL" dirty="0"/>
              <a:t>ני"ע שלא נכללים במדדים הרציפים, כגון: מדד יתר מניות, אופציות כללי, מניות כללי </a:t>
            </a:r>
            <a:r>
              <a:rPr lang="he-IL" dirty="0" smtClean="0"/>
              <a:t>ועוד. </a:t>
            </a:r>
            <a:endParaRPr lang="he-IL" dirty="0"/>
          </a:p>
          <a:p>
            <a:r>
              <a:rPr lang="he-IL" dirty="0" smtClean="0"/>
              <a:t>מדדים </a:t>
            </a:r>
            <a:r>
              <a:rPr lang="he-IL" dirty="0"/>
              <a:t>נוספים כגון מדד תל </a:t>
            </a:r>
            <a:r>
              <a:rPr lang="he-IL" dirty="0" err="1"/>
              <a:t>דיב</a:t>
            </a:r>
            <a:r>
              <a:rPr lang="he-IL" dirty="0"/>
              <a:t> המכיל מניות דיבידנד ומדד ת"א מעלה המכיל חברות שהוכיחו אחריות חברתית.</a:t>
            </a:r>
          </a:p>
          <a:p>
            <a:endParaRPr lang="he-I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653136"/>
            <a:ext cx="259228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998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42938" y="0"/>
            <a:ext cx="7858125" cy="2357438"/>
          </a:xfrm>
        </p:spPr>
        <p:txBody>
          <a:bodyPr>
            <a:normAutofit fontScale="90000"/>
          </a:bodyPr>
          <a:lstStyle/>
          <a:p>
            <a:pPr eaLnBrk="1" hangingPunct="1"/>
            <a:r>
              <a:rPr lang="he-IL" altLang="he-IL" sz="8500" b="1" u="sng" smtClean="0"/>
              <a:t>המלצות אנליסטים</a:t>
            </a:r>
          </a:p>
        </p:txBody>
      </p:sp>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143125"/>
            <a:ext cx="6959600"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4514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he-IL" altLang="he-IL" b="1" u="sng" smtClean="0"/>
              <a:t>הקדמה</a:t>
            </a:r>
          </a:p>
        </p:txBody>
      </p:sp>
      <p:sp>
        <p:nvSpPr>
          <p:cNvPr id="3" name="Content Placeholder 2"/>
          <p:cNvSpPr>
            <a:spLocks noGrp="1"/>
          </p:cNvSpPr>
          <p:nvPr>
            <p:ph idx="1"/>
          </p:nvPr>
        </p:nvSpPr>
        <p:spPr>
          <a:xfrm>
            <a:off x="457200" y="1812627"/>
            <a:ext cx="8147050" cy="4784725"/>
          </a:xfrm>
        </p:spPr>
        <p:txBody>
          <a:bodyPr/>
          <a:lstStyle/>
          <a:p>
            <a:pPr eaLnBrk="1" hangingPunct="1"/>
            <a:r>
              <a:rPr lang="he-IL" altLang="he-IL" dirty="0" smtClean="0">
                <a:solidFill>
                  <a:srgbClr val="000000"/>
                </a:solidFill>
                <a:latin typeface="Arial" charset="0"/>
              </a:rPr>
              <a:t>שוק המניות הוא אחד התחומים האטרקטיביים בעולם הפיננסי.</a:t>
            </a:r>
          </a:p>
          <a:p>
            <a:pPr eaLnBrk="1" hangingPunct="1"/>
            <a:r>
              <a:rPr lang="he-IL" altLang="he-IL" dirty="0" smtClean="0">
                <a:solidFill>
                  <a:srgbClr val="000000"/>
                </a:solidFill>
                <a:latin typeface="Arial" charset="0"/>
              </a:rPr>
              <a:t>משקיעים זקוקים למידע כדי לבצע פעולות קנייה ומכירה של ניירות ערך. </a:t>
            </a:r>
          </a:p>
          <a:p>
            <a:pPr eaLnBrk="1" hangingPunct="1"/>
            <a:r>
              <a:rPr lang="he-IL" altLang="he-IL" dirty="0" smtClean="0">
                <a:solidFill>
                  <a:srgbClr val="000000"/>
                </a:solidFill>
                <a:latin typeface="Arial" charset="0"/>
              </a:rPr>
              <a:t>קיים קושי לברור את המידע הרלוונטי להשקעה מתוך בליל המידע שמתפרסם לציבור הרחב, המשקיעים אינם בעלי הכשרה מספקת כדי לקרוא דוחות כספיים או הודעות המתפרסמות ללא הרף על חברות. </a:t>
            </a:r>
            <a:r>
              <a:rPr lang="he-IL" altLang="he-IL" dirty="0" smtClean="0"/>
              <a:t/>
            </a:r>
            <a:br>
              <a:rPr lang="he-IL" altLang="he-IL" dirty="0" smtClean="0"/>
            </a:br>
            <a:endParaRPr lang="he-IL" altLang="he-IL" dirty="0" smtClean="0"/>
          </a:p>
        </p:txBody>
      </p:sp>
    </p:spTree>
    <p:extLst>
      <p:ext uri="{BB962C8B-B14F-4D97-AF65-F5344CB8AC3E}">
        <p14:creationId xmlns:p14="http://schemas.microsoft.com/office/powerpoint/2010/main" val="2918490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260350"/>
            <a:ext cx="8229600" cy="1143000"/>
          </a:xfrm>
        </p:spPr>
        <p:txBody>
          <a:bodyPr/>
          <a:lstStyle/>
          <a:p>
            <a:pPr eaLnBrk="1" hangingPunct="1"/>
            <a:r>
              <a:rPr lang="he-IL" altLang="he-IL" b="1" u="sng" smtClean="0"/>
              <a:t>מי הם האנליסטים?</a:t>
            </a:r>
            <a:endParaRPr lang="he-IL" altLang="he-IL" smtClean="0"/>
          </a:p>
        </p:txBody>
      </p:sp>
      <p:sp>
        <p:nvSpPr>
          <p:cNvPr id="3" name="Content Placeholder 2"/>
          <p:cNvSpPr>
            <a:spLocks noGrp="1"/>
          </p:cNvSpPr>
          <p:nvPr>
            <p:ph idx="1"/>
          </p:nvPr>
        </p:nvSpPr>
        <p:spPr>
          <a:xfrm>
            <a:off x="323850" y="1484313"/>
            <a:ext cx="8259763" cy="4752975"/>
          </a:xfrm>
        </p:spPr>
        <p:txBody>
          <a:bodyPr rtlCol="1">
            <a:normAutofit fontScale="47500" lnSpcReduction="20000"/>
          </a:bodyPr>
          <a:lstStyle/>
          <a:p>
            <a:pPr eaLnBrk="1" fontAlgn="auto" hangingPunct="1">
              <a:spcAft>
                <a:spcPts val="0"/>
              </a:spcAft>
              <a:buFont typeface="Arial" panose="020B0604020202020204" pitchFamily="34" charset="0"/>
              <a:buChar char="•"/>
              <a:defRPr/>
            </a:pPr>
            <a:r>
              <a:rPr lang="he-IL" sz="6700" dirty="0">
                <a:solidFill>
                  <a:srgbClr val="000000"/>
                </a:solidFill>
                <a:latin typeface="arial"/>
              </a:rPr>
              <a:t>אנליסטים בקיאים בפעילות הכלכלית של החברה לגביה הם מפרסמים את הסקירה האנליטית.</a:t>
            </a:r>
            <a:endParaRPr lang="he-IL" sz="6700" dirty="0"/>
          </a:p>
          <a:p>
            <a:pPr eaLnBrk="1" fontAlgn="auto" hangingPunct="1">
              <a:spcAft>
                <a:spcPts val="0"/>
              </a:spcAft>
              <a:buFont typeface="Arial" panose="020B0604020202020204" pitchFamily="34" charset="0"/>
              <a:buChar char="•"/>
              <a:defRPr/>
            </a:pPr>
            <a:endParaRPr lang="he-IL" sz="6700" dirty="0" smtClean="0"/>
          </a:p>
          <a:p>
            <a:pPr eaLnBrk="1" fontAlgn="auto" hangingPunct="1">
              <a:spcAft>
                <a:spcPts val="0"/>
              </a:spcAft>
              <a:buFont typeface="Arial" panose="020B0604020202020204" pitchFamily="34" charset="0"/>
              <a:buChar char="•"/>
              <a:defRPr/>
            </a:pPr>
            <a:r>
              <a:rPr lang="he-IL" sz="6700" dirty="0" smtClean="0"/>
              <a:t>אנליסט עוקב אחר פעילותן של חברות שבתחום התמקדותו, מנסה לחזות את עתידן הכלכלי, ובהתאם לכך להמליץ על היחס להשקעה בהן.</a:t>
            </a:r>
          </a:p>
          <a:p>
            <a:pPr marL="0" indent="0" eaLnBrk="1" fontAlgn="auto" hangingPunct="1">
              <a:spcAft>
                <a:spcPts val="0"/>
              </a:spcAft>
              <a:buFont typeface="Arial" panose="020B0604020202020204" pitchFamily="34" charset="0"/>
              <a:buNone/>
              <a:defRPr/>
            </a:pPr>
            <a:endParaRPr lang="he-IL" sz="6700" dirty="0" smtClean="0"/>
          </a:p>
          <a:p>
            <a:pPr eaLnBrk="1" fontAlgn="auto" hangingPunct="1">
              <a:spcAft>
                <a:spcPts val="0"/>
              </a:spcAft>
              <a:buFont typeface="Arial" panose="020B0604020202020204" pitchFamily="34" charset="0"/>
              <a:buChar char="•"/>
              <a:defRPr/>
            </a:pPr>
            <a:r>
              <a:rPr lang="he-IL" altLang="he-IL" sz="6700" dirty="0"/>
              <a:t>אנליסטים מועסקים בבתי השקעות, בבנקים, חברות ביטוח, קרנות נאמנות, קרנות פנסיה ובמוסדות פיננסיים זרים.</a:t>
            </a:r>
            <a:endParaRPr lang="he-IL" sz="6700" dirty="0" smtClean="0"/>
          </a:p>
          <a:p>
            <a:pPr eaLnBrk="1" fontAlgn="auto" hangingPunct="1">
              <a:spcAft>
                <a:spcPts val="0"/>
              </a:spcAft>
              <a:buFont typeface="Arial" panose="020B0604020202020204" pitchFamily="34" charset="0"/>
              <a:buChar char="•"/>
              <a:defRPr/>
            </a:pPr>
            <a:endParaRPr lang="he-IL" dirty="0"/>
          </a:p>
        </p:txBody>
      </p:sp>
    </p:spTree>
    <p:extLst>
      <p:ext uri="{BB962C8B-B14F-4D97-AF65-F5344CB8AC3E}">
        <p14:creationId xmlns:p14="http://schemas.microsoft.com/office/powerpoint/2010/main" val="41831194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750" y="188913"/>
            <a:ext cx="8229600" cy="1143000"/>
          </a:xfrm>
        </p:spPr>
        <p:txBody>
          <a:bodyPr/>
          <a:lstStyle/>
          <a:p>
            <a:pPr eaLnBrk="1" hangingPunct="1"/>
            <a:r>
              <a:rPr lang="he-IL" altLang="he-IL" b="1" u="sng" smtClean="0"/>
              <a:t>תפקידי האנליסטים</a:t>
            </a:r>
            <a:endParaRPr lang="he-IL" altLang="he-IL" smtClean="0"/>
          </a:p>
        </p:txBody>
      </p:sp>
      <p:sp>
        <p:nvSpPr>
          <p:cNvPr id="3" name="Content Placeholder 2"/>
          <p:cNvSpPr>
            <a:spLocks noGrp="1"/>
          </p:cNvSpPr>
          <p:nvPr>
            <p:ph idx="1"/>
          </p:nvPr>
        </p:nvSpPr>
        <p:spPr>
          <a:xfrm>
            <a:off x="-180975" y="836613"/>
            <a:ext cx="9145588" cy="6021387"/>
          </a:xfrm>
        </p:spPr>
        <p:txBody>
          <a:bodyPr rtlCol="1">
            <a:normAutofit fontScale="55000" lnSpcReduction="20000"/>
          </a:bodyPr>
          <a:lstStyle/>
          <a:p>
            <a:pPr eaLnBrk="1" hangingPunct="1">
              <a:buFont typeface="Arial" panose="020B0604020202020204" pitchFamily="34" charset="0"/>
              <a:buChar char="•"/>
              <a:defRPr/>
            </a:pPr>
            <a:endParaRPr lang="he-IL" sz="5100" dirty="0" smtClean="0">
              <a:solidFill>
                <a:srgbClr val="000000"/>
              </a:solidFill>
              <a:latin typeface="arial"/>
            </a:endParaRPr>
          </a:p>
          <a:p>
            <a:pPr eaLnBrk="1" hangingPunct="1">
              <a:buFont typeface="Arial" panose="020B0604020202020204" pitchFamily="34" charset="0"/>
              <a:buChar char="•"/>
              <a:defRPr/>
            </a:pPr>
            <a:r>
              <a:rPr lang="he-IL" sz="5100" dirty="0" smtClean="0">
                <a:solidFill>
                  <a:srgbClr val="000000"/>
                </a:solidFill>
                <a:latin typeface="arial"/>
              </a:rPr>
              <a:t>אנליסטים </a:t>
            </a:r>
            <a:r>
              <a:rPr lang="he-IL" sz="5100" dirty="0">
                <a:solidFill>
                  <a:srgbClr val="000000"/>
                </a:solidFill>
                <a:latin typeface="arial"/>
              </a:rPr>
              <a:t>מנתחים את החברות הנסחרות בבורסה וקובעים מהו המחיר הריאלי שבו צריכות החברות להיסחר, וכך הם מסייעים בקבלת החלטת השקעה נכונה במניה מסוימת. </a:t>
            </a:r>
            <a:endParaRPr lang="he-IL" sz="5100" dirty="0" smtClean="0">
              <a:solidFill>
                <a:srgbClr val="000000"/>
              </a:solidFill>
              <a:latin typeface="arial"/>
            </a:endParaRPr>
          </a:p>
          <a:p>
            <a:pPr marL="0" indent="0" eaLnBrk="1" hangingPunct="1">
              <a:buFont typeface="Arial" panose="020B0604020202020204" pitchFamily="34" charset="0"/>
              <a:buNone/>
              <a:defRPr/>
            </a:pPr>
            <a:endParaRPr lang="he-IL" sz="5100" dirty="0" smtClean="0">
              <a:solidFill>
                <a:srgbClr val="000000"/>
              </a:solidFill>
              <a:latin typeface="arial"/>
            </a:endParaRPr>
          </a:p>
          <a:p>
            <a:pPr marL="0" indent="0" eaLnBrk="1" hangingPunct="1">
              <a:buFont typeface="Arial" panose="020B0604020202020204" pitchFamily="34" charset="0"/>
              <a:buNone/>
              <a:defRPr/>
            </a:pPr>
            <a:r>
              <a:rPr lang="he-IL" sz="5100" dirty="0" smtClean="0">
                <a:solidFill>
                  <a:srgbClr val="000000"/>
                </a:solidFill>
                <a:latin typeface="arial"/>
              </a:rPr>
              <a:t>עבודת </a:t>
            </a:r>
            <a:r>
              <a:rPr lang="he-IL" sz="5100" dirty="0">
                <a:solidFill>
                  <a:srgbClr val="000000"/>
                </a:solidFill>
                <a:latin typeface="arial"/>
              </a:rPr>
              <a:t>המחקר שלהם </a:t>
            </a:r>
            <a:r>
              <a:rPr lang="he-IL" sz="5100" dirty="0" smtClean="0">
                <a:solidFill>
                  <a:srgbClr val="000000"/>
                </a:solidFill>
                <a:latin typeface="arial"/>
              </a:rPr>
              <a:t>כוללת:</a:t>
            </a:r>
          </a:p>
          <a:p>
            <a:pPr lvl="1" eaLnBrk="1" hangingPunct="1">
              <a:buFont typeface="Arial" panose="020B0604020202020204" pitchFamily="34" charset="0"/>
              <a:buChar char="–"/>
              <a:defRPr/>
            </a:pPr>
            <a:r>
              <a:rPr lang="he-IL" sz="5100" dirty="0" smtClean="0">
                <a:solidFill>
                  <a:srgbClr val="000000"/>
                </a:solidFill>
                <a:latin typeface="arial"/>
              </a:rPr>
              <a:t> </a:t>
            </a:r>
            <a:r>
              <a:rPr lang="he-IL" sz="5100" dirty="0">
                <a:solidFill>
                  <a:srgbClr val="000000"/>
                </a:solidFill>
                <a:latin typeface="arial"/>
              </a:rPr>
              <a:t>ניתוח דוחות </a:t>
            </a:r>
            <a:r>
              <a:rPr lang="he-IL" sz="5100" dirty="0" smtClean="0">
                <a:solidFill>
                  <a:srgbClr val="000000"/>
                </a:solidFill>
                <a:latin typeface="arial"/>
              </a:rPr>
              <a:t>כספיים</a:t>
            </a:r>
          </a:p>
          <a:p>
            <a:pPr lvl="1" eaLnBrk="1" hangingPunct="1">
              <a:buFont typeface="Arial" panose="020B0604020202020204" pitchFamily="34" charset="0"/>
              <a:buChar char="–"/>
              <a:defRPr/>
            </a:pPr>
            <a:r>
              <a:rPr lang="he-IL" sz="5100" dirty="0" smtClean="0">
                <a:solidFill>
                  <a:srgbClr val="000000"/>
                </a:solidFill>
                <a:latin typeface="arial"/>
              </a:rPr>
              <a:t> </a:t>
            </a:r>
            <a:r>
              <a:rPr lang="he-IL" sz="5100" dirty="0">
                <a:solidFill>
                  <a:srgbClr val="000000"/>
                </a:solidFill>
                <a:latin typeface="arial"/>
              </a:rPr>
              <a:t>דוחות רואה </a:t>
            </a:r>
            <a:r>
              <a:rPr lang="he-IL" sz="5100" dirty="0" smtClean="0">
                <a:solidFill>
                  <a:srgbClr val="000000"/>
                </a:solidFill>
                <a:latin typeface="arial"/>
              </a:rPr>
              <a:t>חשבון</a:t>
            </a:r>
          </a:p>
          <a:p>
            <a:pPr lvl="1" eaLnBrk="1" hangingPunct="1">
              <a:buFont typeface="Arial" panose="020B0604020202020204" pitchFamily="34" charset="0"/>
              <a:buChar char="–"/>
              <a:defRPr/>
            </a:pPr>
            <a:r>
              <a:rPr lang="he-IL" sz="5100" dirty="0" smtClean="0">
                <a:solidFill>
                  <a:srgbClr val="000000"/>
                </a:solidFill>
                <a:latin typeface="arial"/>
              </a:rPr>
              <a:t>ניתוח </a:t>
            </a:r>
            <a:r>
              <a:rPr lang="he-IL" sz="5100" dirty="0">
                <a:solidFill>
                  <a:srgbClr val="000000"/>
                </a:solidFill>
                <a:latin typeface="arial"/>
              </a:rPr>
              <a:t>מחירי סחורות </a:t>
            </a:r>
            <a:r>
              <a:rPr lang="he-IL" sz="5100" dirty="0" smtClean="0">
                <a:solidFill>
                  <a:srgbClr val="000000"/>
                </a:solidFill>
                <a:latin typeface="arial"/>
              </a:rPr>
              <a:t>ומניות</a:t>
            </a:r>
          </a:p>
          <a:p>
            <a:pPr lvl="1" eaLnBrk="1" hangingPunct="1">
              <a:buFont typeface="Arial" panose="020B0604020202020204" pitchFamily="34" charset="0"/>
              <a:buChar char="–"/>
              <a:defRPr/>
            </a:pPr>
            <a:r>
              <a:rPr lang="he-IL" sz="5100" dirty="0" smtClean="0">
                <a:solidFill>
                  <a:srgbClr val="000000"/>
                </a:solidFill>
                <a:latin typeface="arial"/>
              </a:rPr>
              <a:t> ביצוע </a:t>
            </a:r>
            <a:r>
              <a:rPr lang="he-IL" sz="5100" dirty="0">
                <a:solidFill>
                  <a:srgbClr val="000000"/>
                </a:solidFill>
                <a:latin typeface="arial"/>
              </a:rPr>
              <a:t>הערכת שווי באמצעות מודלים שונים מתחום המימון </a:t>
            </a:r>
            <a:r>
              <a:rPr lang="he-IL" sz="5100" dirty="0" smtClean="0">
                <a:solidFill>
                  <a:srgbClr val="000000"/>
                </a:solidFill>
                <a:latin typeface="arial"/>
              </a:rPr>
              <a:t>והסטטיסטיקה</a:t>
            </a:r>
          </a:p>
          <a:p>
            <a:pPr marL="0" indent="0" eaLnBrk="1" hangingPunct="1">
              <a:buFont typeface="Arial" panose="020B0604020202020204" pitchFamily="34" charset="0"/>
              <a:buNone/>
              <a:defRPr/>
            </a:pPr>
            <a:r>
              <a:rPr lang="he-IL" sz="5100" dirty="0" smtClean="0">
                <a:solidFill>
                  <a:srgbClr val="000000"/>
                </a:solidFill>
                <a:latin typeface="arial"/>
              </a:rPr>
              <a:t>  </a:t>
            </a:r>
          </a:p>
          <a:p>
            <a:pPr marL="0" indent="0" eaLnBrk="1" hangingPunct="1">
              <a:buFont typeface="Arial" panose="020B0604020202020204" pitchFamily="34" charset="0"/>
              <a:buNone/>
              <a:defRPr/>
            </a:pPr>
            <a:r>
              <a:rPr lang="he-IL" sz="5100" b="1" dirty="0" smtClean="0">
                <a:solidFill>
                  <a:srgbClr val="000000"/>
                </a:solidFill>
                <a:latin typeface="arial"/>
              </a:rPr>
              <a:t>המטרה היא להעריך </a:t>
            </a:r>
            <a:r>
              <a:rPr lang="he-IL" sz="5100" b="1" dirty="0">
                <a:solidFill>
                  <a:srgbClr val="000000"/>
                </a:solidFill>
                <a:latin typeface="arial"/>
              </a:rPr>
              <a:t>את ערכה של החברה ולחזות רווחים צפויים</a:t>
            </a:r>
            <a:r>
              <a:rPr lang="he-IL" sz="4100" b="1" dirty="0">
                <a:solidFill>
                  <a:srgbClr val="000000"/>
                </a:solidFill>
                <a:latin typeface="arial"/>
              </a:rPr>
              <a:t>.</a:t>
            </a:r>
            <a:r>
              <a:rPr lang="he-IL" sz="3500" b="1" dirty="0">
                <a:solidFill>
                  <a:srgbClr val="000000"/>
                </a:solidFill>
                <a:latin typeface="arial"/>
              </a:rPr>
              <a:t> </a:t>
            </a:r>
            <a:r>
              <a:rPr lang="he-IL" sz="2000" b="1" dirty="0">
                <a:solidFill>
                  <a:prstClr val="black"/>
                </a:solidFill>
              </a:rPr>
              <a:t/>
            </a:r>
            <a:br>
              <a:rPr lang="he-IL" sz="2000" b="1" dirty="0">
                <a:solidFill>
                  <a:prstClr val="black"/>
                </a:solidFill>
              </a:rPr>
            </a:br>
            <a:endParaRPr lang="he-IL" b="1" dirty="0"/>
          </a:p>
        </p:txBody>
      </p:sp>
    </p:spTree>
    <p:extLst>
      <p:ext uri="{BB962C8B-B14F-4D97-AF65-F5344CB8AC3E}">
        <p14:creationId xmlns:p14="http://schemas.microsoft.com/office/powerpoint/2010/main" val="3262933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he-IL" altLang="he-IL" b="1" u="sng" smtClean="0"/>
              <a:t>המלצות האנליסטים</a:t>
            </a:r>
            <a:endParaRPr lang="he-IL" altLang="he-IL" smtClean="0"/>
          </a:p>
        </p:txBody>
      </p:sp>
      <p:sp>
        <p:nvSpPr>
          <p:cNvPr id="10243" name="Content Placeholder 2"/>
          <p:cNvSpPr>
            <a:spLocks noGrp="1"/>
          </p:cNvSpPr>
          <p:nvPr>
            <p:ph idx="1"/>
          </p:nvPr>
        </p:nvSpPr>
        <p:spPr>
          <a:xfrm>
            <a:off x="323850" y="1644923"/>
            <a:ext cx="8569325" cy="5024437"/>
          </a:xfrm>
        </p:spPr>
        <p:txBody>
          <a:bodyPr/>
          <a:lstStyle/>
          <a:p>
            <a:pPr eaLnBrk="1" hangingPunct="1"/>
            <a:r>
              <a:rPr lang="he-IL" altLang="he-IL" dirty="0" smtClean="0"/>
              <a:t>בהתאם לתוצאות הניתוח הפיננסי, האנליסטים ממליצים האם כדאי למשקיעים לרכוש את מניות החברה או לא. </a:t>
            </a:r>
          </a:p>
          <a:p>
            <a:pPr eaLnBrk="1" hangingPunct="1"/>
            <a:r>
              <a:rPr lang="he-IL" altLang="he-IL" dirty="0" smtClean="0"/>
              <a:t>להמלצות יש משקל רב בקבלת ההחלטות של המשקיעים: רובם מקבלים החלטות על סמך ההמלצות, ומיעוטם מתבססים על ניתוח עצמאי של הדוחות הכספיים שמפרסמות החברות.</a:t>
            </a:r>
          </a:p>
          <a:p>
            <a:pPr eaLnBrk="1" hangingPunct="1"/>
            <a:r>
              <a:rPr lang="he-IL" altLang="he-IL" dirty="0" smtClean="0"/>
              <a:t>כמו כן, האנליסטים מפרסמים המלצות בעקבות אירוע מהותי בחיי החברה  (פרסום דוחות כספיים או עסקה מהותית של החברה) </a:t>
            </a:r>
          </a:p>
          <a:p>
            <a:pPr eaLnBrk="1" hangingPunct="1">
              <a:buFont typeface="Arial" charset="0"/>
              <a:buNone/>
            </a:pPr>
            <a:endParaRPr lang="he-IL" altLang="he-IL" dirty="0" smtClean="0"/>
          </a:p>
          <a:p>
            <a:pPr eaLnBrk="1" hangingPunct="1">
              <a:buFont typeface="Arial" charset="0"/>
              <a:buNone/>
            </a:pPr>
            <a:endParaRPr lang="he-IL" altLang="he-IL" dirty="0" smtClean="0"/>
          </a:p>
        </p:txBody>
      </p:sp>
    </p:spTree>
    <p:extLst>
      <p:ext uri="{BB962C8B-B14F-4D97-AF65-F5344CB8AC3E}">
        <p14:creationId xmlns:p14="http://schemas.microsoft.com/office/powerpoint/2010/main" val="2864785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he-IL" altLang="he-IL" b="1" u="sng" smtClean="0"/>
              <a:t>סוגי המלצות אנליסטים</a:t>
            </a:r>
            <a:endParaRPr lang="he-IL" altLang="he-IL" smtClean="0"/>
          </a:p>
        </p:txBody>
      </p:sp>
      <p:sp>
        <p:nvSpPr>
          <p:cNvPr id="3" name="Content Placeholder 2"/>
          <p:cNvSpPr>
            <a:spLocks noGrp="1"/>
          </p:cNvSpPr>
          <p:nvPr>
            <p:ph idx="1"/>
          </p:nvPr>
        </p:nvSpPr>
        <p:spPr>
          <a:xfrm>
            <a:off x="468313" y="1600200"/>
            <a:ext cx="8218487" cy="4637088"/>
          </a:xfrm>
        </p:spPr>
        <p:txBody>
          <a:bodyPr/>
          <a:lstStyle/>
          <a:p>
            <a:pPr marL="514350" indent="-514350" eaLnBrk="1" hangingPunct="1">
              <a:buFont typeface="+mj-lt"/>
              <a:buAutoNum type="arabicPeriod"/>
              <a:defRPr/>
            </a:pPr>
            <a:r>
              <a:rPr lang="he-IL" altLang="he-IL" dirty="0" smtClean="0"/>
              <a:t>ההמלצה החמה ביותר היא </a:t>
            </a:r>
            <a:r>
              <a:rPr lang="he-IL" altLang="he-IL" b="1" dirty="0" smtClean="0"/>
              <a:t>"קניה חזקה" (</a:t>
            </a:r>
            <a:r>
              <a:rPr lang="en-US" altLang="he-IL" b="1" dirty="0" smtClean="0"/>
              <a:t>Strong Buy</a:t>
            </a:r>
            <a:r>
              <a:rPr lang="he-IL" altLang="he-IL" b="1" dirty="0" smtClean="0"/>
              <a:t>)</a:t>
            </a:r>
            <a:r>
              <a:rPr lang="he-IL" altLang="he-IL" dirty="0"/>
              <a:t> </a:t>
            </a:r>
            <a:r>
              <a:rPr lang="he-IL" altLang="he-IL" dirty="0" smtClean="0"/>
              <a:t>-המלצה זו ניתנת כאשר האנליסט סבור כי המניה נסחרת </a:t>
            </a:r>
            <a:r>
              <a:rPr lang="he-IL" altLang="he-IL" dirty="0" err="1" smtClean="0"/>
              <a:t>בדיסקאונט</a:t>
            </a:r>
            <a:r>
              <a:rPr lang="he-IL" altLang="he-IL" dirty="0" smtClean="0"/>
              <a:t> משמעותי. </a:t>
            </a:r>
          </a:p>
          <a:p>
            <a:pPr marL="0" indent="0" eaLnBrk="1" hangingPunct="1">
              <a:buFont typeface="Arial" panose="020B0604020202020204" pitchFamily="34" charset="0"/>
              <a:buNone/>
              <a:defRPr/>
            </a:pPr>
            <a:r>
              <a:rPr lang="he-IL" altLang="he-IL" sz="2800" dirty="0" err="1" smtClean="0"/>
              <a:t>דיסקאונט</a:t>
            </a:r>
            <a:r>
              <a:rPr lang="he-IL" altLang="he-IL" sz="2800" dirty="0" smtClean="0"/>
              <a:t>: הוא היחס בין מחיר השוק של נייר ערך למחיר        היעד שלו (שוויו המוערך החשבונאי).</a:t>
            </a:r>
          </a:p>
          <a:p>
            <a:pPr marL="0" indent="0" eaLnBrk="1" hangingPunct="1">
              <a:buFont typeface="Arial" panose="020B0604020202020204" pitchFamily="34" charset="0"/>
              <a:buNone/>
              <a:defRPr/>
            </a:pPr>
            <a:r>
              <a:rPr lang="he-IL" altLang="he-IL" dirty="0" smtClean="0"/>
              <a:t>האנליסט מעריך שהמניה עשויה להניב למשקיעים תשואה גבוהה מאוד בעתיד - ביצועים עודפים משמעותית ביחס לשוק. </a:t>
            </a:r>
          </a:p>
        </p:txBody>
      </p:sp>
    </p:spTree>
    <p:extLst>
      <p:ext uri="{BB962C8B-B14F-4D97-AF65-F5344CB8AC3E}">
        <p14:creationId xmlns:p14="http://schemas.microsoft.com/office/powerpoint/2010/main" val="296872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Autofit/>
          </a:bodyPr>
          <a:lstStyle/>
          <a:p>
            <a:pPr algn="r"/>
            <a:r>
              <a:rPr lang="he-IL" sz="15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אופציות</a:t>
            </a:r>
            <a:endParaRPr lang="he-IL" sz="15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כותרת משנה 2"/>
          <p:cNvSpPr>
            <a:spLocks noGrp="1"/>
          </p:cNvSpPr>
          <p:nvPr>
            <p:ph type="subTitle" idx="1"/>
          </p:nvPr>
        </p:nvSpPr>
        <p:spPr/>
        <p:txBody>
          <a:bodyPr/>
          <a:lstStyle/>
          <a:p>
            <a:endParaRPr lang="en-US" dirty="0" smtClean="0"/>
          </a:p>
          <a:p>
            <a:endParaRPr lang="en-US" dirty="0"/>
          </a:p>
          <a:p>
            <a:endParaRPr lang="en-US" dirty="0" smtClean="0"/>
          </a:p>
          <a:p>
            <a:endParaRPr lang="en-US" dirty="0"/>
          </a:p>
          <a:p>
            <a:endParaRPr lang="en-US" dirty="0" smtClean="0"/>
          </a:p>
          <a:p>
            <a:endParaRPr lang="he-IL" dirty="0"/>
          </a:p>
        </p:txBody>
      </p:sp>
    </p:spTree>
    <p:extLst>
      <p:ext uri="{BB962C8B-B14F-4D97-AF65-F5344CB8AC3E}">
        <p14:creationId xmlns:p14="http://schemas.microsoft.com/office/powerpoint/2010/main" val="376400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he-IL" altLang="he-IL" b="1" u="sng" smtClean="0"/>
              <a:t>סוגי המלצות אנליסטים- המשך</a:t>
            </a:r>
          </a:p>
        </p:txBody>
      </p:sp>
      <p:sp>
        <p:nvSpPr>
          <p:cNvPr id="3" name="Content Placeholder 2"/>
          <p:cNvSpPr>
            <a:spLocks noGrp="1"/>
          </p:cNvSpPr>
          <p:nvPr>
            <p:ph idx="1"/>
          </p:nvPr>
        </p:nvSpPr>
        <p:spPr>
          <a:xfrm>
            <a:off x="250825" y="1484313"/>
            <a:ext cx="8569325" cy="4641850"/>
          </a:xfrm>
        </p:spPr>
        <p:txBody>
          <a:bodyPr/>
          <a:lstStyle/>
          <a:p>
            <a:pPr eaLnBrk="1" hangingPunct="1">
              <a:buFont typeface="Arial" charset="0"/>
              <a:buNone/>
            </a:pPr>
            <a:r>
              <a:rPr lang="he-IL" altLang="he-IL" smtClean="0"/>
              <a:t>2. ההמלצה המדורגת נמוך יותר בסולם היא </a:t>
            </a:r>
            <a:r>
              <a:rPr lang="he-IL" altLang="he-IL" b="1" smtClean="0"/>
              <a:t>"קניה" (</a:t>
            </a:r>
            <a:r>
              <a:rPr lang="en-US" altLang="he-IL" b="1" smtClean="0"/>
              <a:t>Buy</a:t>
            </a:r>
            <a:r>
              <a:rPr lang="he-IL" altLang="he-IL" b="1" smtClean="0"/>
              <a:t>)</a:t>
            </a:r>
            <a:r>
              <a:rPr lang="he-IL" altLang="he-IL" smtClean="0"/>
              <a:t>- אם האנליסט מצא כי שווי השוק של המניה נמוך מהשווי הכלכלי שאליו הגיע, כלומר, המניה נסחרת בדיסקאונט והיא צפויה להפגין ביצועים עודפים ביחס לשוק - הוא ימליץ לרכוש אותה. </a:t>
            </a:r>
          </a:p>
          <a:p>
            <a:pPr eaLnBrk="1" hangingPunct="1">
              <a:buFont typeface="Arial" charset="0"/>
              <a:buNone/>
            </a:pPr>
            <a:r>
              <a:rPr lang="he-IL" altLang="he-IL" smtClean="0"/>
              <a:t>3. אחריה המלצת "החזק" (</a:t>
            </a:r>
            <a:r>
              <a:rPr lang="en-US" altLang="he-IL" smtClean="0"/>
              <a:t>(Hold</a:t>
            </a:r>
            <a:r>
              <a:rPr lang="he-IL" altLang="he-IL" smtClean="0"/>
              <a:t>- להחזיק את המניה ולא למכור.</a:t>
            </a:r>
            <a:endParaRPr lang="en-US" altLang="he-IL" smtClean="0"/>
          </a:p>
        </p:txBody>
      </p:sp>
    </p:spTree>
    <p:extLst>
      <p:ext uri="{BB962C8B-B14F-4D97-AF65-F5344CB8AC3E}">
        <p14:creationId xmlns:p14="http://schemas.microsoft.com/office/powerpoint/2010/main" val="196952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he-IL" altLang="he-IL" b="1" u="sng" dirty="0" smtClean="0"/>
              <a:t>סוגי המלצות אנליסטים- המשך</a:t>
            </a:r>
          </a:p>
        </p:txBody>
      </p:sp>
      <p:sp>
        <p:nvSpPr>
          <p:cNvPr id="3" name="Content Placeholder 2"/>
          <p:cNvSpPr>
            <a:spLocks noGrp="1"/>
          </p:cNvSpPr>
          <p:nvPr>
            <p:ph idx="1"/>
          </p:nvPr>
        </p:nvSpPr>
        <p:spPr>
          <a:xfrm>
            <a:off x="107950" y="1652860"/>
            <a:ext cx="8712200" cy="5016500"/>
          </a:xfrm>
        </p:spPr>
        <p:txBody>
          <a:bodyPr/>
          <a:lstStyle/>
          <a:p>
            <a:pPr eaLnBrk="1" hangingPunct="1">
              <a:buFont typeface="Arial" charset="0"/>
              <a:buNone/>
            </a:pPr>
            <a:r>
              <a:rPr lang="he-IL" altLang="he-IL" dirty="0" smtClean="0"/>
              <a:t>4. ההמלצה הכי פחות מבוקשת היא </a:t>
            </a:r>
            <a:r>
              <a:rPr lang="he-IL" altLang="he-IL" b="1" dirty="0" smtClean="0"/>
              <a:t>"מכירה" (</a:t>
            </a:r>
            <a:r>
              <a:rPr lang="en-US" altLang="he-IL" b="1" dirty="0" smtClean="0"/>
              <a:t>Sell</a:t>
            </a:r>
            <a:r>
              <a:rPr lang="he-IL" altLang="he-IL" b="1" dirty="0" smtClean="0"/>
              <a:t>)-</a:t>
            </a:r>
            <a:r>
              <a:rPr lang="he-IL" altLang="he-IL" dirty="0" smtClean="0"/>
              <a:t>המלצות אלה נדירות יחסית.</a:t>
            </a:r>
          </a:p>
          <a:p>
            <a:pPr eaLnBrk="1" hangingPunct="1">
              <a:buFont typeface="Arial" charset="0"/>
              <a:buNone/>
            </a:pPr>
            <a:r>
              <a:rPr lang="he-IL" altLang="he-IL" dirty="0" smtClean="0"/>
              <a:t>   אם להערכת האנליסט שווי השוק של המניה גבוה מהשווי הכלכלי שלה (כלומר, המניה נסחרת </a:t>
            </a:r>
            <a:r>
              <a:rPr lang="he-IL" altLang="he-IL" dirty="0" err="1" smtClean="0"/>
              <a:t>בפרמייה</a:t>
            </a:r>
            <a:r>
              <a:rPr lang="he-IL" altLang="he-IL" dirty="0" smtClean="0"/>
              <a:t>) – הוא ימליץ למכור אותה. </a:t>
            </a:r>
          </a:p>
          <a:p>
            <a:pPr eaLnBrk="1" hangingPunct="1">
              <a:buFont typeface="Arial" charset="0"/>
              <a:buNone/>
            </a:pPr>
            <a:r>
              <a:rPr lang="he-IL" altLang="he-IL" dirty="0" smtClean="0"/>
              <a:t>5. </a:t>
            </a:r>
            <a:r>
              <a:rPr lang="he-IL" altLang="he-IL" b="1" dirty="0" smtClean="0"/>
              <a:t>תשואת יתר </a:t>
            </a:r>
            <a:r>
              <a:rPr lang="he-IL" altLang="he-IL" dirty="0" smtClean="0"/>
              <a:t>- המניה תניב תשואה עודפת על השוק.</a:t>
            </a:r>
          </a:p>
          <a:p>
            <a:pPr eaLnBrk="1" hangingPunct="1">
              <a:buFont typeface="Arial" charset="0"/>
              <a:buNone/>
            </a:pPr>
            <a:r>
              <a:rPr lang="he-IL" altLang="he-IL" dirty="0" smtClean="0"/>
              <a:t>6. </a:t>
            </a:r>
            <a:r>
              <a:rPr lang="he-IL" altLang="he-IL" b="1" dirty="0" smtClean="0"/>
              <a:t>תשואת שוק </a:t>
            </a:r>
            <a:r>
              <a:rPr lang="he-IL" altLang="he-IL" dirty="0" smtClean="0"/>
              <a:t>- בעתיד הקרוב המניה תניב תשואה הדומה לתשואת השוק.</a:t>
            </a:r>
          </a:p>
          <a:p>
            <a:pPr eaLnBrk="1" hangingPunct="1">
              <a:buFont typeface="Arial" charset="0"/>
              <a:buNone/>
            </a:pPr>
            <a:endParaRPr lang="he-IL" altLang="he-IL" dirty="0" smtClean="0"/>
          </a:p>
          <a:p>
            <a:pPr eaLnBrk="1" hangingPunct="1">
              <a:buFont typeface="Arial" charset="0"/>
              <a:buNone/>
            </a:pPr>
            <a:endParaRPr lang="he-IL" altLang="he-IL" dirty="0" smtClean="0"/>
          </a:p>
        </p:txBody>
      </p:sp>
    </p:spTree>
    <p:extLst>
      <p:ext uri="{BB962C8B-B14F-4D97-AF65-F5344CB8AC3E}">
        <p14:creationId xmlns:p14="http://schemas.microsoft.com/office/powerpoint/2010/main" val="87975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he-IL" altLang="he-IL" b="1" u="sng" smtClean="0"/>
              <a:t>חברות דירוג</a:t>
            </a:r>
          </a:p>
        </p:txBody>
      </p:sp>
      <p:sp>
        <p:nvSpPr>
          <p:cNvPr id="3" name="Content Placeholder 2"/>
          <p:cNvSpPr>
            <a:spLocks noGrp="1"/>
          </p:cNvSpPr>
          <p:nvPr>
            <p:ph idx="1"/>
          </p:nvPr>
        </p:nvSpPr>
        <p:spPr>
          <a:xfrm>
            <a:off x="457200" y="1670446"/>
            <a:ext cx="8229600" cy="5214938"/>
          </a:xfrm>
        </p:spPr>
        <p:txBody>
          <a:bodyPr rtlCol="1">
            <a:normAutofit/>
          </a:bodyPr>
          <a:lstStyle/>
          <a:p>
            <a:pPr eaLnBrk="1" fontAlgn="auto" hangingPunct="1">
              <a:spcAft>
                <a:spcPts val="0"/>
              </a:spcAft>
              <a:buFont typeface="Arial" panose="020B0604020202020204" pitchFamily="34" charset="0"/>
              <a:buChar char="•"/>
              <a:defRPr/>
            </a:pPr>
            <a:r>
              <a:rPr lang="he-IL" dirty="0"/>
              <a:t>החברות המדרגות אג"ח בעולם הן חברות בינלאומיות, שמנוהלות בדרך כלל מארצות הברית. </a:t>
            </a:r>
            <a:r>
              <a:rPr lang="he-IL" dirty="0" smtClean="0"/>
              <a:t>בין </a:t>
            </a:r>
            <a:r>
              <a:rPr lang="he-IL" dirty="0"/>
              <a:t>החברות המובילות בתחום ניתן למנות את </a:t>
            </a:r>
            <a:r>
              <a:rPr lang="he-IL" dirty="0" err="1"/>
              <a:t>סטנדרד</a:t>
            </a:r>
            <a:r>
              <a:rPr lang="he-IL" dirty="0"/>
              <a:t> אנד פורס, </a:t>
            </a:r>
            <a:r>
              <a:rPr lang="he-IL" dirty="0" err="1"/>
              <a:t>פיץ</a:t>
            </a:r>
            <a:r>
              <a:rPr lang="he-IL" dirty="0"/>
              <a:t>', </a:t>
            </a:r>
            <a:r>
              <a:rPr lang="he-IL" dirty="0" err="1"/>
              <a:t>ומודי'ס</a:t>
            </a:r>
            <a:r>
              <a:rPr lang="he-IL" dirty="0"/>
              <a:t>.</a:t>
            </a:r>
          </a:p>
          <a:p>
            <a:pPr eaLnBrk="1" fontAlgn="auto" hangingPunct="1">
              <a:spcAft>
                <a:spcPts val="0"/>
              </a:spcAft>
              <a:buFont typeface="Arial" panose="020B0604020202020204" pitchFamily="34" charset="0"/>
              <a:buNone/>
              <a:defRPr/>
            </a:pPr>
            <a:endParaRPr lang="he-IL" dirty="0"/>
          </a:p>
          <a:p>
            <a:pPr eaLnBrk="1" fontAlgn="auto" hangingPunct="1">
              <a:spcAft>
                <a:spcPts val="0"/>
              </a:spcAft>
              <a:buFont typeface="Arial" panose="020B0604020202020204" pitchFamily="34" charset="0"/>
              <a:buChar char="•"/>
              <a:defRPr/>
            </a:pPr>
            <a:r>
              <a:rPr lang="he-IL" dirty="0"/>
              <a:t>בישראל קיימות </a:t>
            </a:r>
            <a:r>
              <a:rPr lang="he-IL" dirty="0" smtClean="0"/>
              <a:t>שתי </a:t>
            </a:r>
            <a:r>
              <a:rPr lang="he-IL" dirty="0"/>
              <a:t>חברות מדרגות</a:t>
            </a:r>
            <a:r>
              <a:rPr lang="he-IL" dirty="0" smtClean="0"/>
              <a:t>:</a:t>
            </a:r>
            <a:endParaRPr lang="he-IL" dirty="0"/>
          </a:p>
          <a:p>
            <a:pPr marL="514350" indent="-514350" eaLnBrk="1" fontAlgn="auto" hangingPunct="1">
              <a:spcAft>
                <a:spcPts val="0"/>
              </a:spcAft>
              <a:buFont typeface="Arial" panose="020B0604020202020204" pitchFamily="34" charset="0"/>
              <a:buAutoNum type="arabicPeriod"/>
              <a:defRPr/>
            </a:pPr>
            <a:r>
              <a:rPr lang="he-IL" dirty="0" smtClean="0"/>
              <a:t>"מעלות</a:t>
            </a:r>
            <a:r>
              <a:rPr lang="he-IL" dirty="0"/>
              <a:t>", החברה הוותיקה יותר, חברה בת של חברת "</a:t>
            </a:r>
            <a:r>
              <a:rPr lang="he-IL" dirty="0" err="1"/>
              <a:t>סטנדרד</a:t>
            </a:r>
            <a:r>
              <a:rPr lang="he-IL" dirty="0"/>
              <a:t> אנד פורס" העולמית, ומשתמשת בסולם הדירוג שלה</a:t>
            </a:r>
            <a:r>
              <a:rPr lang="he-IL" dirty="0" smtClean="0"/>
              <a:t>.</a:t>
            </a:r>
          </a:p>
          <a:p>
            <a:pPr marL="514350" indent="-514350" eaLnBrk="1" fontAlgn="auto" hangingPunct="1">
              <a:spcAft>
                <a:spcPts val="0"/>
              </a:spcAft>
              <a:buFont typeface="Arial" panose="020B0604020202020204" pitchFamily="34" charset="0"/>
              <a:buAutoNum type="arabicPeriod"/>
              <a:defRPr/>
            </a:pPr>
            <a:r>
              <a:rPr lang="he-IL" dirty="0"/>
              <a:t>"</a:t>
            </a:r>
            <a:r>
              <a:rPr lang="he-IL" dirty="0" err="1"/>
              <a:t>מידרוג</a:t>
            </a:r>
            <a:r>
              <a:rPr lang="he-IL" dirty="0"/>
              <a:t>", חברה בת של </a:t>
            </a:r>
            <a:r>
              <a:rPr lang="he-IL" dirty="0" err="1"/>
              <a:t>מודי'ס</a:t>
            </a:r>
            <a:r>
              <a:rPr lang="he-IL" dirty="0"/>
              <a:t> העולמית.</a:t>
            </a:r>
          </a:p>
          <a:p>
            <a:pPr marL="514350" indent="-514350" eaLnBrk="1" fontAlgn="auto" hangingPunct="1">
              <a:spcAft>
                <a:spcPts val="0"/>
              </a:spcAft>
              <a:buFont typeface="Arial" panose="020B0604020202020204" pitchFamily="34" charset="0"/>
              <a:buAutoNum type="arabicPeriod"/>
              <a:defRPr/>
            </a:pPr>
            <a:endParaRPr lang="he-IL" dirty="0" smtClean="0"/>
          </a:p>
          <a:p>
            <a:pPr eaLnBrk="1" fontAlgn="auto" hangingPunct="1">
              <a:spcAft>
                <a:spcPts val="0"/>
              </a:spcAft>
              <a:buFont typeface="Arial" panose="020B0604020202020204" pitchFamily="34" charset="0"/>
              <a:buNone/>
              <a:defRPr/>
            </a:pPr>
            <a:endParaRPr lang="he-IL" dirty="0"/>
          </a:p>
        </p:txBody>
      </p:sp>
    </p:spTree>
    <p:extLst>
      <p:ext uri="{BB962C8B-B14F-4D97-AF65-F5344CB8AC3E}">
        <p14:creationId xmlns:p14="http://schemas.microsoft.com/office/powerpoint/2010/main" val="3974185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he-IL" altLang="he-IL" b="1" u="sng" dirty="0" smtClean="0"/>
              <a:t>חברות דירוג- המשך</a:t>
            </a:r>
          </a:p>
        </p:txBody>
      </p:sp>
      <p:sp>
        <p:nvSpPr>
          <p:cNvPr id="15363" name="Content Placeholder 2"/>
          <p:cNvSpPr>
            <a:spLocks noGrp="1"/>
          </p:cNvSpPr>
          <p:nvPr>
            <p:ph idx="1"/>
          </p:nvPr>
        </p:nvSpPr>
        <p:spPr>
          <a:xfrm>
            <a:off x="323850" y="1772741"/>
            <a:ext cx="8624888" cy="5400675"/>
          </a:xfrm>
        </p:spPr>
        <p:txBody>
          <a:bodyPr/>
          <a:lstStyle/>
          <a:p>
            <a:pPr eaLnBrk="1" hangingPunct="1"/>
            <a:r>
              <a:rPr lang="he-IL" altLang="he-IL" dirty="0" smtClean="0"/>
              <a:t>תפקידן העיקרי של חברות דירוג:</a:t>
            </a:r>
          </a:p>
          <a:p>
            <a:pPr lvl="1" eaLnBrk="1" hangingPunct="1"/>
            <a:r>
              <a:rPr lang="he-IL" altLang="he-IL" dirty="0" smtClean="0"/>
              <a:t> מתן דירוג </a:t>
            </a:r>
            <a:r>
              <a:rPr lang="en-US" altLang="he-IL" dirty="0" smtClean="0"/>
              <a:t>(Rating) </a:t>
            </a:r>
            <a:r>
              <a:rPr lang="he-IL" altLang="he-IL" dirty="0" smtClean="0"/>
              <a:t> של מנפיקים (חברות ציבוריות שמנפיקות אג"ח)</a:t>
            </a:r>
          </a:p>
          <a:p>
            <a:pPr lvl="1" eaLnBrk="1" hangingPunct="1"/>
            <a:r>
              <a:rPr lang="he-IL" altLang="he-IL" dirty="0" smtClean="0"/>
              <a:t> דירוג של התחייבויות שונות לזמן ארוך ולזמן קצר לרבות אג"ח סטרייט, אג"ח להמרה, שטרי הון וניירות ערך מסחריים שמונפקים בידי חברות.</a:t>
            </a:r>
          </a:p>
          <a:p>
            <a:pPr lvl="1" eaLnBrk="1" hangingPunct="1"/>
            <a:r>
              <a:rPr lang="he-IL" altLang="he-IL" dirty="0" smtClean="0"/>
              <a:t>מעניקה דירוגים לאשראי </a:t>
            </a:r>
            <a:r>
              <a:rPr lang="he-IL" altLang="he-IL" dirty="0" err="1" smtClean="0"/>
              <a:t>קונצרני</a:t>
            </a:r>
            <a:r>
              <a:rPr lang="he-IL" altLang="he-IL" dirty="0" smtClean="0"/>
              <a:t> ולאשראי של מוסדות פיננסיים</a:t>
            </a:r>
          </a:p>
          <a:p>
            <a:pPr lvl="1" eaLnBrk="1" hangingPunct="1"/>
            <a:r>
              <a:rPr lang="he-IL" altLang="he-IL" dirty="0" smtClean="0"/>
              <a:t>דירוג של מימון מובנה</a:t>
            </a:r>
          </a:p>
          <a:p>
            <a:pPr lvl="1" eaLnBrk="1" hangingPunct="1"/>
            <a:r>
              <a:rPr lang="he-IL" altLang="he-IL" dirty="0" smtClean="0"/>
              <a:t>דירוג של קופות גמל וקרנות השתלמות.</a:t>
            </a:r>
          </a:p>
          <a:p>
            <a:pPr eaLnBrk="1" hangingPunct="1"/>
            <a:endParaRPr lang="he-IL" altLang="he-IL" dirty="0" smtClean="0"/>
          </a:p>
          <a:p>
            <a:pPr eaLnBrk="1" hangingPunct="1"/>
            <a:endParaRPr lang="he-IL" altLang="he-IL" dirty="0" smtClean="0"/>
          </a:p>
          <a:p>
            <a:pPr eaLnBrk="1" hangingPunct="1"/>
            <a:endParaRPr lang="he-IL" altLang="he-IL" dirty="0" smtClean="0"/>
          </a:p>
        </p:txBody>
      </p:sp>
    </p:spTree>
    <p:extLst>
      <p:ext uri="{BB962C8B-B14F-4D97-AF65-F5344CB8AC3E}">
        <p14:creationId xmlns:p14="http://schemas.microsoft.com/office/powerpoint/2010/main" val="31461836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he-IL" altLang="he-IL" b="1" u="sng" smtClean="0"/>
              <a:t>דירוג אג"ח</a:t>
            </a:r>
          </a:p>
        </p:txBody>
      </p:sp>
      <p:sp>
        <p:nvSpPr>
          <p:cNvPr id="3" name="Content Placeholder 2"/>
          <p:cNvSpPr>
            <a:spLocks noGrp="1"/>
          </p:cNvSpPr>
          <p:nvPr>
            <p:ph idx="1"/>
          </p:nvPr>
        </p:nvSpPr>
        <p:spPr>
          <a:xfrm>
            <a:off x="250825" y="1702073"/>
            <a:ext cx="8569325" cy="4967287"/>
          </a:xfrm>
        </p:spPr>
        <p:txBody>
          <a:bodyPr rtlCol="1">
            <a:normAutofit/>
          </a:bodyPr>
          <a:lstStyle/>
          <a:p>
            <a:pPr eaLnBrk="1" fontAlgn="auto" hangingPunct="1">
              <a:spcAft>
                <a:spcPts val="0"/>
              </a:spcAft>
              <a:buFont typeface="Arial" panose="020B0604020202020204" pitchFamily="34" charset="0"/>
              <a:buChar char="•"/>
              <a:defRPr/>
            </a:pPr>
            <a:r>
              <a:rPr lang="he-IL" dirty="0"/>
              <a:t>דירוג איגרות חוב הוא תהליך המתבצע על ידי חברות דירוג, ומטרתו העיקרית היא הערכת הסבירות של קבלת הקרן והריבית של איגרת </a:t>
            </a:r>
            <a:r>
              <a:rPr lang="he-IL" dirty="0" smtClean="0"/>
              <a:t>החוב.</a:t>
            </a:r>
          </a:p>
          <a:p>
            <a:pPr eaLnBrk="1" fontAlgn="auto" hangingPunct="1">
              <a:spcAft>
                <a:spcPts val="0"/>
              </a:spcAft>
              <a:buFont typeface="Arial" panose="020B0604020202020204" pitchFamily="34" charset="0"/>
              <a:buChar char="•"/>
              <a:defRPr/>
            </a:pPr>
            <a:r>
              <a:rPr lang="he-IL" dirty="0"/>
              <a:t>משמעות הדירוג היא הערכת הסיכון שבקניה או החזקה של איגרת החוב, ובעיקר הערכה של סבירות קבלת הקרן והריבית בגינה במועדים הקבועים מראש. </a:t>
            </a:r>
            <a:endParaRPr lang="he-IL" dirty="0" smtClean="0"/>
          </a:p>
          <a:p>
            <a:pPr eaLnBrk="1" fontAlgn="auto" hangingPunct="1">
              <a:spcAft>
                <a:spcPts val="0"/>
              </a:spcAft>
              <a:buFont typeface="Arial" panose="020B0604020202020204" pitchFamily="34" charset="0"/>
              <a:buChar char="•"/>
              <a:defRPr/>
            </a:pPr>
            <a:r>
              <a:rPr lang="he-IL" dirty="0" smtClean="0"/>
              <a:t>הדירוג </a:t>
            </a:r>
            <a:r>
              <a:rPr lang="he-IL" dirty="0"/>
              <a:t>מתבצע על סמך הערכה אנליטית של החברה, המתבצעת על ידי אנליסטים שהוכשרו לכך</a:t>
            </a:r>
            <a:r>
              <a:rPr lang="he-IL" dirty="0" smtClean="0"/>
              <a:t>.</a:t>
            </a:r>
          </a:p>
          <a:p>
            <a:pPr eaLnBrk="1" fontAlgn="auto" hangingPunct="1">
              <a:spcAft>
                <a:spcPts val="0"/>
              </a:spcAft>
              <a:buFont typeface="Arial" panose="020B0604020202020204" pitchFamily="34" charset="0"/>
              <a:buChar char="•"/>
              <a:defRPr/>
            </a:pPr>
            <a:r>
              <a:rPr lang="he-IL" dirty="0" smtClean="0"/>
              <a:t> הדירוג </a:t>
            </a:r>
            <a:r>
              <a:rPr lang="he-IL" dirty="0"/>
              <a:t>נעשה לפי בחינת פרמטרים המשתייכים לשתי קטגוריות: סיכון </a:t>
            </a:r>
            <a:r>
              <a:rPr lang="he-IL" dirty="0" err="1"/>
              <a:t>עיסקי</a:t>
            </a:r>
            <a:r>
              <a:rPr lang="he-IL" dirty="0"/>
              <a:t> וסיכון פיננסי.</a:t>
            </a:r>
          </a:p>
        </p:txBody>
      </p:sp>
    </p:spTree>
    <p:extLst>
      <p:ext uri="{BB962C8B-B14F-4D97-AF65-F5344CB8AC3E}">
        <p14:creationId xmlns:p14="http://schemas.microsoft.com/office/powerpoint/2010/main" val="40019164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he-IL" altLang="he-IL" b="1" u="sng" smtClean="0"/>
              <a:t>דירוג אג"ח- המשך</a:t>
            </a:r>
            <a:endParaRPr lang="he-IL" altLang="he-IL" smtClean="0"/>
          </a:p>
        </p:txBody>
      </p:sp>
      <p:sp>
        <p:nvSpPr>
          <p:cNvPr id="3" name="Content Placeholder 2"/>
          <p:cNvSpPr>
            <a:spLocks noGrp="1"/>
          </p:cNvSpPr>
          <p:nvPr>
            <p:ph idx="1"/>
          </p:nvPr>
        </p:nvSpPr>
        <p:spPr>
          <a:xfrm>
            <a:off x="468313" y="1412875"/>
            <a:ext cx="8229600" cy="4525963"/>
          </a:xfrm>
        </p:spPr>
        <p:txBody>
          <a:bodyPr/>
          <a:lstStyle/>
          <a:p>
            <a:pPr eaLnBrk="1" hangingPunct="1"/>
            <a:r>
              <a:rPr lang="he-IL" altLang="he-IL" smtClean="0"/>
              <a:t>סיכון עיסקי: במסגרת הערכת הסיכון העיסקי נבחנים:</a:t>
            </a:r>
          </a:p>
          <a:p>
            <a:pPr lvl="1" eaLnBrk="1" hangingPunct="1"/>
            <a:r>
              <a:rPr lang="he-IL" altLang="he-IL" smtClean="0"/>
              <a:t> הסביבה הענפית של החברה, לרבות מעמדה התחרותי בענף.</a:t>
            </a:r>
          </a:p>
          <a:p>
            <a:pPr lvl="1" eaLnBrk="1" hangingPunct="1"/>
            <a:r>
              <a:rPr lang="he-IL" altLang="he-IL" smtClean="0"/>
              <a:t>מבנה הניהול והבעלות על החברה, שהוא פרמטר היכול להצביע על יכולתם ונכונותם של בעלי החברה לתמוך בה במקרה של בעיה בתזרים המזומנים.</a:t>
            </a:r>
          </a:p>
        </p:txBody>
      </p:sp>
    </p:spTree>
    <p:extLst>
      <p:ext uri="{BB962C8B-B14F-4D97-AF65-F5344CB8AC3E}">
        <p14:creationId xmlns:p14="http://schemas.microsoft.com/office/powerpoint/2010/main" val="518485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he-IL" altLang="he-IL" b="1" u="sng" smtClean="0"/>
              <a:t>דירוג אג"ח- המשך</a:t>
            </a:r>
            <a:endParaRPr lang="he-IL" altLang="he-IL" smtClean="0"/>
          </a:p>
        </p:txBody>
      </p:sp>
      <p:sp>
        <p:nvSpPr>
          <p:cNvPr id="55299" name="Content Placeholder 2"/>
          <p:cNvSpPr>
            <a:spLocks noGrp="1"/>
          </p:cNvSpPr>
          <p:nvPr>
            <p:ph idx="1"/>
          </p:nvPr>
        </p:nvSpPr>
        <p:spPr/>
        <p:txBody>
          <a:bodyPr/>
          <a:lstStyle/>
          <a:p>
            <a:pPr eaLnBrk="1" hangingPunct="1">
              <a:buFont typeface="Arial" panose="020B0604020202020204" pitchFamily="34" charset="0"/>
              <a:buChar char="•"/>
              <a:defRPr/>
            </a:pPr>
            <a:r>
              <a:rPr lang="he-IL" altLang="he-IL" dirty="0" smtClean="0"/>
              <a:t>סיכון פיננסי: הסיכון  מושתת על מספר גורמים: </a:t>
            </a:r>
          </a:p>
          <a:p>
            <a:pPr lvl="1" eaLnBrk="1" hangingPunct="1">
              <a:buFont typeface="Arial" panose="020B0604020202020204" pitchFamily="34" charset="0"/>
              <a:buChar char="–"/>
              <a:defRPr/>
            </a:pPr>
            <a:r>
              <a:rPr lang="he-IL" altLang="he-IL" dirty="0" smtClean="0"/>
              <a:t>בדיקת הדוחות הכספיים של החברה, תוך מתן דגש להכנסות ולרווחיות, למבנה ההון - ובעיקר הון עצמי מול התחייבויות. </a:t>
            </a:r>
          </a:p>
          <a:p>
            <a:pPr lvl="1" eaLnBrk="1" hangingPunct="1">
              <a:buFont typeface="Arial" panose="020B0604020202020204" pitchFamily="34" charset="0"/>
              <a:buChar char="–"/>
              <a:defRPr/>
            </a:pPr>
            <a:r>
              <a:rPr lang="he-IL" altLang="he-IL" dirty="0" smtClean="0"/>
              <a:t>נזילות החברה ולנגישותה למקורות מימון אחרים, </a:t>
            </a:r>
            <a:r>
              <a:rPr lang="he-IL" altLang="he-IL" dirty="0" err="1" smtClean="0"/>
              <a:t>ולתזרים</a:t>
            </a:r>
            <a:r>
              <a:rPr lang="he-IL" altLang="he-IL" dirty="0" smtClean="0"/>
              <a:t> המזומנים.</a:t>
            </a:r>
          </a:p>
          <a:p>
            <a:pPr lvl="1" eaLnBrk="1" hangingPunct="1">
              <a:buFont typeface="Arial" panose="020B0604020202020204" pitchFamily="34" charset="0"/>
              <a:buChar char="–"/>
              <a:defRPr/>
            </a:pPr>
            <a:r>
              <a:rPr lang="he-IL" altLang="he-IL" dirty="0" smtClean="0"/>
              <a:t>נבחנות תביעות משפטיות, ערבויות, וחשיפה מטבעית של החברה הנבדקת.</a:t>
            </a:r>
          </a:p>
          <a:p>
            <a:pPr eaLnBrk="1" hangingPunct="1">
              <a:buFont typeface="Arial" panose="020B0604020202020204" pitchFamily="34" charset="0"/>
              <a:buChar char="•"/>
              <a:defRPr/>
            </a:pPr>
            <a:endParaRPr lang="he-IL" altLang="he-IL" dirty="0" smtClean="0"/>
          </a:p>
          <a:p>
            <a:pPr marL="0" indent="0" eaLnBrk="1" hangingPunct="1">
              <a:buFont typeface="Arial" panose="020B0604020202020204" pitchFamily="34" charset="0"/>
              <a:buNone/>
              <a:defRPr/>
            </a:pPr>
            <a:endParaRPr lang="he-IL" altLang="he-IL" dirty="0" smtClean="0"/>
          </a:p>
        </p:txBody>
      </p:sp>
    </p:spTree>
    <p:extLst>
      <p:ext uri="{BB962C8B-B14F-4D97-AF65-F5344CB8AC3E}">
        <p14:creationId xmlns:p14="http://schemas.microsoft.com/office/powerpoint/2010/main" val="1492285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4213" y="188913"/>
            <a:ext cx="8229600" cy="1143000"/>
          </a:xfrm>
        </p:spPr>
        <p:txBody>
          <a:bodyPr/>
          <a:lstStyle/>
          <a:p>
            <a:pPr eaLnBrk="1" hangingPunct="1"/>
            <a:r>
              <a:rPr lang="he-IL" altLang="he-IL" b="1" u="sng" smtClean="0"/>
              <a:t>סולמות הדירוג</a:t>
            </a:r>
            <a:endParaRPr lang="he-IL" altLang="he-IL" smtClean="0"/>
          </a:p>
        </p:txBody>
      </p:sp>
      <p:sp>
        <p:nvSpPr>
          <p:cNvPr id="3" name="Content Placeholder 2"/>
          <p:cNvSpPr>
            <a:spLocks noGrp="1"/>
          </p:cNvSpPr>
          <p:nvPr>
            <p:ph idx="1"/>
          </p:nvPr>
        </p:nvSpPr>
        <p:spPr>
          <a:xfrm>
            <a:off x="250825" y="1341438"/>
            <a:ext cx="8642350" cy="5214937"/>
          </a:xfrm>
        </p:spPr>
        <p:txBody>
          <a:bodyPr rtlCol="1">
            <a:normAutofit/>
          </a:bodyPr>
          <a:lstStyle/>
          <a:p>
            <a:pPr eaLnBrk="1" fontAlgn="auto" hangingPunct="1">
              <a:spcAft>
                <a:spcPts val="0"/>
              </a:spcAft>
              <a:buFont typeface="Arial" panose="020B0604020202020204" pitchFamily="34" charset="0"/>
              <a:buNone/>
              <a:defRPr/>
            </a:pPr>
            <a:r>
              <a:rPr lang="he-IL" b="1" u="sng" dirty="0"/>
              <a:t>דירוג </a:t>
            </a:r>
            <a:r>
              <a:rPr lang="he-IL" b="1" u="sng" dirty="0" smtClean="0"/>
              <a:t>השקעה</a:t>
            </a:r>
            <a:endParaRPr lang="he-IL" u="sng" dirty="0"/>
          </a:p>
          <a:p>
            <a:pPr eaLnBrk="1" fontAlgn="auto" hangingPunct="1">
              <a:spcAft>
                <a:spcPts val="0"/>
              </a:spcAft>
              <a:buFont typeface="Arial" panose="020B0604020202020204" pitchFamily="34" charset="0"/>
              <a:buChar char="•"/>
              <a:defRPr/>
            </a:pPr>
            <a:r>
              <a:rPr lang="en-US" b="1" dirty="0" smtClean="0"/>
              <a:t>:AAA </a:t>
            </a:r>
            <a:r>
              <a:rPr lang="he-IL" dirty="0" smtClean="0"/>
              <a:t> למנפיק </a:t>
            </a:r>
            <a:r>
              <a:rPr lang="he-IL" dirty="0"/>
              <a:t>יכולת מעולה לפרוע את התשלומים בגין ההתחייבות </a:t>
            </a:r>
            <a:r>
              <a:rPr lang="he-IL" dirty="0" smtClean="0"/>
              <a:t>בהשוואה למנפיקים </a:t>
            </a:r>
            <a:r>
              <a:rPr lang="he-IL" dirty="0"/>
              <a:t>ישראלים אחרים.</a:t>
            </a:r>
          </a:p>
          <a:p>
            <a:pPr eaLnBrk="1" fontAlgn="auto" hangingPunct="1">
              <a:spcAft>
                <a:spcPts val="0"/>
              </a:spcAft>
              <a:buFont typeface="Arial" panose="020B0604020202020204" pitchFamily="34" charset="0"/>
              <a:buChar char="•"/>
              <a:defRPr/>
            </a:pPr>
            <a:r>
              <a:rPr lang="en-US" b="1" dirty="0" smtClean="0"/>
              <a:t>:AA </a:t>
            </a:r>
            <a:r>
              <a:rPr lang="he-IL" b="1" dirty="0" smtClean="0"/>
              <a:t> </a:t>
            </a:r>
            <a:r>
              <a:rPr lang="he-IL" dirty="0" smtClean="0"/>
              <a:t>יכולת </a:t>
            </a:r>
            <a:r>
              <a:rPr lang="he-IL" dirty="0"/>
              <a:t>המנפיק לפרוע את התשלומים היא הרבה מעבר לממוצע.</a:t>
            </a:r>
          </a:p>
          <a:p>
            <a:pPr eaLnBrk="1" fontAlgn="auto" hangingPunct="1">
              <a:spcAft>
                <a:spcPts val="0"/>
              </a:spcAft>
              <a:buFont typeface="Arial" panose="020B0604020202020204" pitchFamily="34" charset="0"/>
              <a:buChar char="•"/>
              <a:defRPr/>
            </a:pPr>
            <a:r>
              <a:rPr lang="en-US" b="1" dirty="0" smtClean="0"/>
              <a:t>A </a:t>
            </a:r>
            <a:r>
              <a:rPr lang="he-IL" b="1" dirty="0" smtClean="0"/>
              <a:t>: </a:t>
            </a:r>
            <a:r>
              <a:rPr lang="he-IL" dirty="0" smtClean="0"/>
              <a:t>יכולת </a:t>
            </a:r>
            <a:r>
              <a:rPr lang="he-IL" dirty="0"/>
              <a:t>המנפיק לפרוע את התשלומים היא מעבר לממוצע.</a:t>
            </a:r>
          </a:p>
          <a:p>
            <a:pPr eaLnBrk="1" fontAlgn="auto" hangingPunct="1">
              <a:spcAft>
                <a:spcPts val="0"/>
              </a:spcAft>
              <a:buFont typeface="Arial" panose="020B0604020202020204" pitchFamily="34" charset="0"/>
              <a:buChar char="•"/>
              <a:defRPr/>
            </a:pPr>
            <a:r>
              <a:rPr lang="en-US" dirty="0" smtClean="0"/>
              <a:t> </a:t>
            </a:r>
            <a:r>
              <a:rPr lang="en-US" b="1" dirty="0" smtClean="0"/>
              <a:t>:BBB</a:t>
            </a:r>
            <a:r>
              <a:rPr lang="he-IL" dirty="0" smtClean="0"/>
              <a:t>יכולת </a:t>
            </a:r>
            <a:r>
              <a:rPr lang="he-IL" dirty="0"/>
              <a:t>המנפיק לפרוע את התשלומים בגין ההתחייבות ממוצעת.</a:t>
            </a:r>
          </a:p>
          <a:p>
            <a:pPr eaLnBrk="1" fontAlgn="auto" hangingPunct="1">
              <a:spcAft>
                <a:spcPts val="0"/>
              </a:spcAft>
              <a:buFont typeface="Arial" panose="020B0604020202020204" pitchFamily="34" charset="0"/>
              <a:buNone/>
              <a:defRPr/>
            </a:pPr>
            <a:endParaRPr lang="he-IL" b="1" u="sng" dirty="0" smtClean="0"/>
          </a:p>
        </p:txBody>
      </p:sp>
    </p:spTree>
    <p:extLst>
      <p:ext uri="{BB962C8B-B14F-4D97-AF65-F5344CB8AC3E}">
        <p14:creationId xmlns:p14="http://schemas.microsoft.com/office/powerpoint/2010/main" val="37569174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71400"/>
            <a:ext cx="8229600" cy="1600200"/>
          </a:xfrm>
        </p:spPr>
        <p:txBody>
          <a:bodyPr/>
          <a:lstStyle/>
          <a:p>
            <a:pPr eaLnBrk="1" hangingPunct="1"/>
            <a:r>
              <a:rPr lang="he-IL" altLang="he-IL" b="1" u="sng" dirty="0" smtClean="0"/>
              <a:t>סולמות הדירוג- המשך</a:t>
            </a:r>
            <a:endParaRPr lang="he-IL" altLang="he-IL" dirty="0" smtClean="0"/>
          </a:p>
        </p:txBody>
      </p:sp>
      <p:sp>
        <p:nvSpPr>
          <p:cNvPr id="3" name="Content Placeholder 2"/>
          <p:cNvSpPr>
            <a:spLocks noGrp="1"/>
          </p:cNvSpPr>
          <p:nvPr>
            <p:ph idx="1"/>
          </p:nvPr>
        </p:nvSpPr>
        <p:spPr>
          <a:xfrm>
            <a:off x="457200" y="1341438"/>
            <a:ext cx="8291513" cy="4784725"/>
          </a:xfrm>
        </p:spPr>
        <p:txBody>
          <a:bodyPr rtlCol="1">
            <a:normAutofit/>
          </a:bodyPr>
          <a:lstStyle/>
          <a:p>
            <a:pPr eaLnBrk="1" fontAlgn="auto" hangingPunct="1">
              <a:spcAft>
                <a:spcPts val="0"/>
              </a:spcAft>
              <a:buFont typeface="Arial" panose="020B0604020202020204" pitchFamily="34" charset="0"/>
              <a:buNone/>
              <a:defRPr/>
            </a:pPr>
            <a:r>
              <a:rPr lang="he-IL" b="1" u="sng" dirty="0"/>
              <a:t>דירוג ספקולטיבי</a:t>
            </a:r>
          </a:p>
          <a:p>
            <a:pPr eaLnBrk="1" fontAlgn="auto" hangingPunct="1">
              <a:spcAft>
                <a:spcPts val="0"/>
              </a:spcAft>
              <a:buFont typeface="Arial" panose="020B0604020202020204" pitchFamily="34" charset="0"/>
              <a:buChar char="•"/>
              <a:defRPr/>
            </a:pPr>
            <a:r>
              <a:rPr lang="en-US" dirty="0" smtClean="0"/>
              <a:t> </a:t>
            </a:r>
            <a:r>
              <a:rPr lang="en-US" b="1" dirty="0" smtClean="0"/>
              <a:t>:BB</a:t>
            </a:r>
            <a:r>
              <a:rPr lang="he-IL" dirty="0" smtClean="0"/>
              <a:t>יכולת </a:t>
            </a:r>
            <a:r>
              <a:rPr lang="he-IL" dirty="0"/>
              <a:t>המנפיק לפרוע את התשלומים בגין האיגרת היא מתחת לממוצע  בהשוואה למנפיקים ישראלים אחרים.</a:t>
            </a:r>
          </a:p>
          <a:p>
            <a:pPr eaLnBrk="1" fontAlgn="auto" hangingPunct="1">
              <a:spcAft>
                <a:spcPts val="0"/>
              </a:spcAft>
              <a:buFont typeface="Arial" panose="020B0604020202020204" pitchFamily="34" charset="0"/>
              <a:buChar char="•"/>
              <a:defRPr/>
            </a:pPr>
            <a:r>
              <a:rPr lang="en-US" b="1" dirty="0" smtClean="0"/>
              <a:t>B</a:t>
            </a:r>
            <a:r>
              <a:rPr lang="he-IL" b="1" dirty="0" smtClean="0"/>
              <a:t>: </a:t>
            </a:r>
            <a:r>
              <a:rPr lang="he-IL" dirty="0" smtClean="0"/>
              <a:t>יכולת </a:t>
            </a:r>
            <a:r>
              <a:rPr lang="he-IL" dirty="0"/>
              <a:t>המנפיק לפרוע את התשלומים היא הרבה מתחת לממוצע.</a:t>
            </a:r>
          </a:p>
          <a:p>
            <a:pPr eaLnBrk="1" fontAlgn="auto" hangingPunct="1">
              <a:spcAft>
                <a:spcPts val="0"/>
              </a:spcAft>
              <a:buFont typeface="Arial" panose="020B0604020202020204" pitchFamily="34" charset="0"/>
              <a:buChar char="•"/>
              <a:defRPr/>
            </a:pPr>
            <a:r>
              <a:rPr lang="en-US" b="1" dirty="0" smtClean="0"/>
              <a:t>:CCC</a:t>
            </a:r>
            <a:r>
              <a:rPr lang="he-IL" b="1" dirty="0" smtClean="0"/>
              <a:t> </a:t>
            </a:r>
            <a:r>
              <a:rPr lang="he-IL" dirty="0" smtClean="0"/>
              <a:t>סיכוי </a:t>
            </a:r>
            <a:r>
              <a:rPr lang="he-IL" dirty="0"/>
              <a:t>מסוים לאי-עמידה בפירעון התשלומים.</a:t>
            </a:r>
          </a:p>
          <a:p>
            <a:pPr eaLnBrk="1" fontAlgn="auto" hangingPunct="1">
              <a:spcAft>
                <a:spcPts val="0"/>
              </a:spcAft>
              <a:buFont typeface="Arial" panose="020B0604020202020204" pitchFamily="34" charset="0"/>
              <a:buChar char="•"/>
              <a:defRPr/>
            </a:pPr>
            <a:r>
              <a:rPr lang="en-US" b="1" dirty="0" smtClean="0"/>
              <a:t>:CC</a:t>
            </a:r>
            <a:r>
              <a:rPr lang="he-IL" dirty="0" smtClean="0"/>
              <a:t> אי-עמידה </a:t>
            </a:r>
            <a:r>
              <a:rPr lang="he-IL" dirty="0"/>
              <a:t>בפירעון התשלומים נראית סבירה ביותר.</a:t>
            </a:r>
          </a:p>
          <a:p>
            <a:pPr eaLnBrk="1" fontAlgn="auto" hangingPunct="1">
              <a:spcAft>
                <a:spcPts val="0"/>
              </a:spcAft>
              <a:buFont typeface="Arial" panose="020B0604020202020204" pitchFamily="34" charset="0"/>
              <a:buChar char="•"/>
              <a:defRPr/>
            </a:pPr>
            <a:r>
              <a:rPr lang="en-US" b="1" dirty="0" smtClean="0"/>
              <a:t>C</a:t>
            </a:r>
            <a:r>
              <a:rPr lang="he-IL" b="1" dirty="0" smtClean="0"/>
              <a:t>: </a:t>
            </a:r>
            <a:r>
              <a:rPr lang="he-IL" dirty="0" smtClean="0"/>
              <a:t>מנפיק </a:t>
            </a:r>
            <a:r>
              <a:rPr lang="he-IL" dirty="0"/>
              <a:t>האיגרת זו עומד לחדול או חדל מפירעון תשלום הריבית ו/או הקרן.</a:t>
            </a:r>
          </a:p>
          <a:p>
            <a:pPr eaLnBrk="1" fontAlgn="auto" hangingPunct="1">
              <a:spcAft>
                <a:spcPts val="0"/>
              </a:spcAft>
              <a:buFont typeface="Arial" panose="020B0604020202020204" pitchFamily="34" charset="0"/>
              <a:buChar char="•"/>
              <a:defRPr/>
            </a:pPr>
            <a:r>
              <a:rPr lang="en-US" b="1" dirty="0" smtClean="0"/>
              <a:t>:D</a:t>
            </a:r>
            <a:r>
              <a:rPr lang="he-IL" b="1" dirty="0" smtClean="0"/>
              <a:t> </a:t>
            </a:r>
            <a:r>
              <a:rPr lang="he-IL" dirty="0" smtClean="0"/>
              <a:t>החברה </a:t>
            </a:r>
            <a:r>
              <a:rPr lang="he-IL" dirty="0"/>
              <a:t>המנפיקה לא פרעה את התשלומים בגין האיגרת </a:t>
            </a:r>
            <a:r>
              <a:rPr lang="en-US" dirty="0" smtClean="0"/>
              <a:t>Default)</a:t>
            </a:r>
            <a:r>
              <a:rPr lang="he-IL" dirty="0" smtClean="0"/>
              <a:t>).</a:t>
            </a:r>
            <a:endParaRPr lang="en-US" dirty="0"/>
          </a:p>
          <a:p>
            <a:pPr eaLnBrk="1" fontAlgn="auto" hangingPunct="1">
              <a:spcAft>
                <a:spcPts val="0"/>
              </a:spcAft>
              <a:buFont typeface="Arial" panose="020B0604020202020204" pitchFamily="34" charset="0"/>
              <a:buNone/>
              <a:defRPr/>
            </a:pPr>
            <a:endParaRPr lang="he-IL" dirty="0"/>
          </a:p>
        </p:txBody>
      </p:sp>
    </p:spTree>
    <p:extLst>
      <p:ext uri="{BB962C8B-B14F-4D97-AF65-F5344CB8AC3E}">
        <p14:creationId xmlns:p14="http://schemas.microsoft.com/office/powerpoint/2010/main" val="14490232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he-IL" altLang="he-IL" b="1" u="sng" smtClean="0"/>
              <a:t>סולם הדירוג של חברת פיץ'</a:t>
            </a:r>
            <a:endParaRPr lang="he-IL" altLang="he-IL" smtClean="0"/>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1628775"/>
            <a:ext cx="8821737"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553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0034" y="285728"/>
            <a:ext cx="8229600" cy="1143000"/>
          </a:xfrm>
        </p:spPr>
        <p:txBody>
          <a:bodyPr/>
          <a:lstStyle/>
          <a:p>
            <a:pPr algn="r"/>
            <a:r>
              <a:rPr lang="he-I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אופציות-הסבר קצר</a:t>
            </a:r>
            <a:endParaRPr lang="he-I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מציין מיקום תוכן 2"/>
          <p:cNvSpPr>
            <a:spLocks noGrp="1"/>
          </p:cNvSpPr>
          <p:nvPr>
            <p:ph idx="1"/>
          </p:nvPr>
        </p:nvSpPr>
        <p:spPr>
          <a:xfrm>
            <a:off x="428596" y="1643050"/>
            <a:ext cx="8229600" cy="4525963"/>
          </a:xfrm>
        </p:spPr>
        <p:txBody>
          <a:bodyPr>
            <a:normAutofit/>
          </a:bodyPr>
          <a:lstStyle/>
          <a:p>
            <a:r>
              <a:rPr lang="he-IL" dirty="0" smtClean="0"/>
              <a:t>שני סוגים: "כתב אופציה" ו- "אופציה רגילה" </a:t>
            </a:r>
          </a:p>
          <a:p>
            <a:r>
              <a:rPr lang="he-IL" dirty="0" smtClean="0"/>
              <a:t>אופציה רגילה- מקנה זכות קנייה/מכירה שאינה מתבצעת מול החברה עצמה אלא בין הסוחרים.האופציה נכתבת(מונפקת) על ידי הבורסה או גוף פיננסי אחר.</a:t>
            </a:r>
          </a:p>
          <a:p>
            <a:r>
              <a:rPr lang="he-IL" dirty="0" smtClean="0"/>
              <a:t>כתב אופציה- מונפק ע"י החברה,בעת מימוש האופציה תוספת המימוש מועברת לקופת החברה ומניה חדשה מונפקת תמורתה.</a:t>
            </a:r>
          </a:p>
          <a:p>
            <a:endParaRPr lang="he-IL" dirty="0" smtClean="0"/>
          </a:p>
          <a:p>
            <a:endParaRPr lang="he-IL" dirty="0" smtClean="0"/>
          </a:p>
          <a:p>
            <a:endParaRPr lang="he-IL" dirty="0" smtClean="0"/>
          </a:p>
        </p:txBody>
      </p:sp>
    </p:spTree>
    <p:extLst>
      <p:ext uri="{BB962C8B-B14F-4D97-AF65-F5344CB8AC3E}">
        <p14:creationId xmlns:p14="http://schemas.microsoft.com/office/powerpoint/2010/main" val="16710563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539750" y="260350"/>
            <a:ext cx="7858125" cy="2357438"/>
          </a:xfrm>
        </p:spPr>
        <p:txBody>
          <a:bodyPr>
            <a:normAutofit fontScale="90000"/>
          </a:bodyPr>
          <a:lstStyle/>
          <a:p>
            <a:pPr eaLnBrk="1" hangingPunct="1"/>
            <a:r>
              <a:rPr lang="he-IL" altLang="he-IL" sz="8500" b="1" u="sng" smtClean="0"/>
              <a:t>וועדות השקעה בגופים פיננסים</a:t>
            </a:r>
          </a:p>
        </p:txBody>
      </p:sp>
      <p:pic>
        <p:nvPicPr>
          <p:cNvPr id="6147" name="Picture 5" descr="http://www.banks4u.co.il/public/news/photos/banks4u.co.il-134877437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213100"/>
            <a:ext cx="44719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3570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750" y="260350"/>
            <a:ext cx="8229600" cy="1143000"/>
          </a:xfrm>
        </p:spPr>
        <p:txBody>
          <a:bodyPr/>
          <a:lstStyle/>
          <a:p>
            <a:pPr eaLnBrk="1" hangingPunct="1"/>
            <a:r>
              <a:rPr lang="he-IL" altLang="he-IL" b="1" u="sng" smtClean="0"/>
              <a:t>גוף פיננסי</a:t>
            </a:r>
          </a:p>
        </p:txBody>
      </p:sp>
      <p:sp>
        <p:nvSpPr>
          <p:cNvPr id="3" name="Content Placeholder 2"/>
          <p:cNvSpPr>
            <a:spLocks noGrp="1"/>
          </p:cNvSpPr>
          <p:nvPr>
            <p:ph idx="1"/>
          </p:nvPr>
        </p:nvSpPr>
        <p:spPr>
          <a:xfrm>
            <a:off x="457200" y="1341438"/>
            <a:ext cx="8147050" cy="4784725"/>
          </a:xfrm>
        </p:spPr>
        <p:txBody>
          <a:bodyPr/>
          <a:lstStyle/>
          <a:p>
            <a:pPr eaLnBrk="1" hangingPunct="1"/>
            <a:r>
              <a:rPr lang="he-IL" altLang="he-IL" smtClean="0"/>
              <a:t>גוף פיננסי הוא בנק, בית השקעות או חברת ביטוח. </a:t>
            </a:r>
          </a:p>
          <a:p>
            <a:pPr eaLnBrk="1" hangingPunct="1"/>
            <a:r>
              <a:rPr lang="he-IL" altLang="he-IL" smtClean="0"/>
              <a:t>גוף יוגדר כמשמעותי אם הוא מנהל סכומי כסף גבוהים שרובם שייכים לציבור החוסכים או המפקידים ולא לבעל החברה. </a:t>
            </a:r>
          </a:p>
          <a:p>
            <a:pPr eaLnBrk="1" hangingPunct="1"/>
            <a:r>
              <a:rPr lang="he-IL" altLang="he-IL" smtClean="0"/>
              <a:t>בכלכלה המודרנית משמשים הגופים הפיננסיים כמערכת המזרימה אשראי או הון לפעילות של חברות ריאליות. </a:t>
            </a:r>
          </a:p>
        </p:txBody>
      </p:sp>
    </p:spTree>
    <p:extLst>
      <p:ext uri="{BB962C8B-B14F-4D97-AF65-F5344CB8AC3E}">
        <p14:creationId xmlns:p14="http://schemas.microsoft.com/office/powerpoint/2010/main" val="4231863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485800"/>
            <a:ext cx="8229600" cy="1143000"/>
          </a:xfrm>
        </p:spPr>
        <p:txBody>
          <a:bodyPr/>
          <a:lstStyle/>
          <a:p>
            <a:pPr eaLnBrk="1" hangingPunct="1"/>
            <a:r>
              <a:rPr lang="he-IL" altLang="he-IL" b="1" u="sng" dirty="0" smtClean="0"/>
              <a:t>לפי חוק בנק ישראל, </a:t>
            </a:r>
            <a:r>
              <a:rPr lang="he-IL" altLang="he-IL" b="1" u="sng" dirty="0" err="1" smtClean="0"/>
              <a:t>התש"ע</a:t>
            </a:r>
            <a:r>
              <a:rPr lang="he-IL" altLang="he-IL" b="1" u="sng" dirty="0" smtClean="0"/>
              <a:t> – 2010</a:t>
            </a:r>
            <a:endParaRPr lang="he-IL" altLang="he-IL" dirty="0" smtClean="0"/>
          </a:p>
        </p:txBody>
      </p:sp>
      <p:sp>
        <p:nvSpPr>
          <p:cNvPr id="22" name="מציין מיקום תוכן 21"/>
          <p:cNvSpPr>
            <a:spLocks noGrp="1"/>
          </p:cNvSpPr>
          <p:nvPr>
            <p:ph idx="1"/>
          </p:nvPr>
        </p:nvSpPr>
        <p:spPr>
          <a:xfrm>
            <a:off x="179388" y="1844749"/>
            <a:ext cx="8353425" cy="5400675"/>
          </a:xfrm>
        </p:spPr>
        <p:txBody>
          <a:bodyPr/>
          <a:lstStyle/>
          <a:p>
            <a:pPr marL="0" indent="0" eaLnBrk="1" fontAlgn="t" hangingPunct="1">
              <a:buFont typeface="Arial" panose="020B0604020202020204" pitchFamily="34" charset="0"/>
              <a:buNone/>
              <a:defRPr/>
            </a:pPr>
            <a:r>
              <a:rPr lang="he-IL" dirty="0"/>
              <a:t>"גוף פיננסי" – כל אחד מאלה:</a:t>
            </a:r>
          </a:p>
          <a:p>
            <a:pPr marL="0" indent="0" eaLnBrk="1" fontAlgn="t" hangingPunct="1">
              <a:buFont typeface="Arial" panose="020B0604020202020204" pitchFamily="34" charset="0"/>
              <a:buNone/>
              <a:defRPr/>
            </a:pPr>
            <a:r>
              <a:rPr lang="he-IL" dirty="0"/>
              <a:t>(1)	תאגיד בנקאי ותאגיד </a:t>
            </a:r>
            <a:r>
              <a:rPr lang="he-IL" dirty="0" smtClean="0"/>
              <a:t>עזר.</a:t>
            </a:r>
            <a:endParaRPr lang="he-IL" dirty="0"/>
          </a:p>
          <a:p>
            <a:pPr marL="0" indent="0" eaLnBrk="1" fontAlgn="t" hangingPunct="1">
              <a:buFont typeface="Arial" panose="020B0604020202020204" pitchFamily="34" charset="0"/>
              <a:buNone/>
              <a:defRPr/>
            </a:pPr>
            <a:r>
              <a:rPr lang="he-IL" dirty="0"/>
              <a:t>(2)	קופת גמל או חברה מנהלת כהגדרתן בחוק </a:t>
            </a:r>
            <a:r>
              <a:rPr lang="he-IL" dirty="0" smtClean="0"/>
              <a:t>       הפיקוח </a:t>
            </a:r>
            <a:r>
              <a:rPr lang="he-IL" dirty="0"/>
              <a:t>על שירותים פיננסיים (קופות גמל), </a:t>
            </a:r>
            <a:r>
              <a:rPr lang="he-IL" dirty="0" err="1"/>
              <a:t>התשס"ה</a:t>
            </a:r>
            <a:r>
              <a:rPr lang="he-IL" dirty="0"/>
              <a:t>–2005</a:t>
            </a:r>
            <a:r>
              <a:rPr lang="he-IL" dirty="0" smtClean="0"/>
              <a:t>‏.</a:t>
            </a:r>
            <a:endParaRPr lang="he-IL" dirty="0"/>
          </a:p>
          <a:p>
            <a:pPr marL="0" indent="0" eaLnBrk="1" fontAlgn="t" hangingPunct="1">
              <a:buFont typeface="Arial" panose="020B0604020202020204" pitchFamily="34" charset="0"/>
              <a:buNone/>
              <a:defRPr/>
            </a:pPr>
            <a:r>
              <a:rPr lang="he-IL" dirty="0"/>
              <a:t>(3)	מבטח כהגדרתו בחוק הפיקוח על שירותים </a:t>
            </a:r>
            <a:r>
              <a:rPr lang="he-IL" dirty="0" smtClean="0"/>
              <a:t>         פיננסיים </a:t>
            </a:r>
            <a:r>
              <a:rPr lang="he-IL" dirty="0"/>
              <a:t>(ביטוח), </a:t>
            </a:r>
            <a:r>
              <a:rPr lang="he-IL" dirty="0" err="1"/>
              <a:t>התשמ"א</a:t>
            </a:r>
            <a:r>
              <a:rPr lang="he-IL" dirty="0"/>
              <a:t>–1981</a:t>
            </a:r>
            <a:r>
              <a:rPr lang="he-IL" dirty="0" smtClean="0"/>
              <a:t>‏.</a:t>
            </a:r>
            <a:endParaRPr lang="he-IL" dirty="0"/>
          </a:p>
          <a:p>
            <a:pPr marL="514350" indent="-514350" eaLnBrk="1" fontAlgn="t" hangingPunct="1">
              <a:buFont typeface="Arial" panose="020B0604020202020204" pitchFamily="34" charset="0"/>
              <a:buAutoNum type="arabicParenBoth" startAt="4"/>
              <a:defRPr/>
            </a:pPr>
            <a:r>
              <a:rPr lang="he-IL" dirty="0" smtClean="0"/>
              <a:t>קרן </a:t>
            </a:r>
            <a:r>
              <a:rPr lang="he-IL" dirty="0"/>
              <a:t>להשקעות משותפות בנאמנות כהגדרתה בחוק השקעות משותפות בנאמנות, </a:t>
            </a:r>
            <a:r>
              <a:rPr lang="he-IL" dirty="0" err="1"/>
              <a:t>התשנ"ד</a:t>
            </a:r>
            <a:r>
              <a:rPr lang="he-IL" dirty="0"/>
              <a:t>–1994</a:t>
            </a:r>
            <a:r>
              <a:rPr lang="he-IL" dirty="0" smtClean="0"/>
              <a:t>‏.</a:t>
            </a:r>
          </a:p>
          <a:p>
            <a:pPr marL="514350" indent="-514350" eaLnBrk="1" fontAlgn="t" hangingPunct="1">
              <a:buFont typeface="Arial" panose="020B0604020202020204" pitchFamily="34" charset="0"/>
              <a:buAutoNum type="arabicParenBoth" startAt="4"/>
              <a:defRPr/>
            </a:pPr>
            <a:endParaRPr lang="he-IL" dirty="0"/>
          </a:p>
          <a:p>
            <a:pPr marL="0" indent="0" eaLnBrk="1" fontAlgn="t" hangingPunct="1">
              <a:buFont typeface="Arial" panose="020B0604020202020204" pitchFamily="34" charset="0"/>
              <a:buNone/>
              <a:defRPr/>
            </a:pPr>
            <a:endParaRPr lang="he-IL" dirty="0"/>
          </a:p>
          <a:p>
            <a:pPr marL="0" indent="0">
              <a:buFont typeface="Arial" panose="020B0604020202020204" pitchFamily="34" charset="0"/>
              <a:buNone/>
              <a:defRPr/>
            </a:pPr>
            <a:endParaRPr lang="he-IL" dirty="0"/>
          </a:p>
        </p:txBody>
      </p:sp>
    </p:spTree>
    <p:extLst>
      <p:ext uri="{BB962C8B-B14F-4D97-AF65-F5344CB8AC3E}">
        <p14:creationId xmlns:p14="http://schemas.microsoft.com/office/powerpoint/2010/main" val="3495962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wipe(down)">
                                      <p:cBhvr>
                                        <p:cTn id="7" dur="500"/>
                                        <p:tgtEl>
                                          <p:spTgt spid="22">
                                            <p:txEl>
                                              <p:pRg st="1" end="1"/>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animEffect transition="in" filter="wipe(down)">
                                      <p:cBhvr>
                                        <p:cTn id="11" dur="500"/>
                                        <p:tgtEl>
                                          <p:spTgt spid="22">
                                            <p:txEl>
                                              <p:pRg st="2" end="2"/>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animEffect transition="in" filter="wipe(down)">
                                      <p:cBhvr>
                                        <p:cTn id="15" dur="500"/>
                                        <p:tgtEl>
                                          <p:spTgt spid="22">
                                            <p:txEl>
                                              <p:pRg st="3" end="3"/>
                                            </p:txEl>
                                          </p:spTgt>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animEffect transition="in" filter="wipe(down)">
                                      <p:cBhvr>
                                        <p:cTn id="19"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750" y="413792"/>
            <a:ext cx="8229600" cy="1143000"/>
          </a:xfrm>
        </p:spPr>
        <p:txBody>
          <a:bodyPr>
            <a:normAutofit fontScale="90000"/>
          </a:bodyPr>
          <a:lstStyle/>
          <a:p>
            <a:pPr eaLnBrk="1" hangingPunct="1"/>
            <a:r>
              <a:rPr lang="he-IL" altLang="he-IL" b="1" u="sng" dirty="0" smtClean="0"/>
              <a:t>לפי חוק בנק ישראל, </a:t>
            </a:r>
            <a:r>
              <a:rPr lang="he-IL" altLang="he-IL" b="1" u="sng" dirty="0" err="1" smtClean="0"/>
              <a:t>התש"ע</a:t>
            </a:r>
            <a:r>
              <a:rPr lang="he-IL" altLang="he-IL" b="1" u="sng" dirty="0" smtClean="0"/>
              <a:t> – 2010- המשך</a:t>
            </a:r>
            <a:endParaRPr lang="he-IL" altLang="he-IL" dirty="0" smtClean="0"/>
          </a:p>
        </p:txBody>
      </p:sp>
      <p:sp>
        <p:nvSpPr>
          <p:cNvPr id="3" name="Content Placeholder 2"/>
          <p:cNvSpPr>
            <a:spLocks noGrp="1"/>
          </p:cNvSpPr>
          <p:nvPr>
            <p:ph idx="1"/>
          </p:nvPr>
        </p:nvSpPr>
        <p:spPr>
          <a:xfrm>
            <a:off x="-180975" y="936005"/>
            <a:ext cx="9145588" cy="6021387"/>
          </a:xfrm>
        </p:spPr>
        <p:txBody>
          <a:bodyPr rtlCol="1">
            <a:normAutofit lnSpcReduction="10000"/>
          </a:bodyPr>
          <a:lstStyle/>
          <a:p>
            <a:pPr eaLnBrk="1" hangingPunct="1">
              <a:buFont typeface="Arial" panose="020B0604020202020204" pitchFamily="34" charset="0"/>
              <a:buChar char="•"/>
              <a:defRPr/>
            </a:pPr>
            <a:endParaRPr lang="he-IL" sz="5100" dirty="0" smtClean="0">
              <a:solidFill>
                <a:srgbClr val="000000"/>
              </a:solidFill>
              <a:latin typeface="arial"/>
            </a:endParaRPr>
          </a:p>
          <a:p>
            <a:pPr marL="0" indent="0" eaLnBrk="1" fontAlgn="t" hangingPunct="1">
              <a:buFont typeface="Arial" panose="020B0604020202020204" pitchFamily="34" charset="0"/>
              <a:buNone/>
              <a:defRPr/>
            </a:pPr>
            <a:r>
              <a:rPr lang="he-IL" sz="3600" dirty="0" smtClean="0"/>
              <a:t>(5)	מנהל תיקים כהגדרתו בחוק הסדרת העיסוק בייעוץ השקעות, בשיווק השקעות ובניהול תיקי השקעות, </a:t>
            </a:r>
            <a:r>
              <a:rPr lang="he-IL" sz="3600" dirty="0" err="1" smtClean="0"/>
              <a:t>התשנ"ה</a:t>
            </a:r>
            <a:r>
              <a:rPr lang="he-IL" sz="3600" dirty="0" smtClean="0"/>
              <a:t>–1995‏.</a:t>
            </a:r>
          </a:p>
          <a:p>
            <a:pPr marL="0" indent="0" eaLnBrk="1" fontAlgn="t" hangingPunct="1">
              <a:buFont typeface="Arial" panose="020B0604020202020204" pitchFamily="34" charset="0"/>
              <a:buNone/>
              <a:defRPr/>
            </a:pPr>
            <a:r>
              <a:rPr lang="he-IL" dirty="0" smtClean="0"/>
              <a:t>(6)	חבר בורסה בהתאם לתקנון הבורסה כמשמעותו       בסעיף 46 לחוק ניירות ערך.</a:t>
            </a:r>
          </a:p>
          <a:p>
            <a:pPr marL="0" indent="0" eaLnBrk="1" fontAlgn="t" hangingPunct="1">
              <a:buFont typeface="Arial" panose="020B0604020202020204" pitchFamily="34" charset="0"/>
              <a:buNone/>
              <a:defRPr/>
            </a:pPr>
            <a:r>
              <a:rPr lang="he-IL" sz="3600" dirty="0" smtClean="0"/>
              <a:t>(7)	מסלקה כהגדרתה בסעיף 50א לחוק ניירות ערך.</a:t>
            </a:r>
          </a:p>
          <a:p>
            <a:pPr marL="0" indent="0" eaLnBrk="1" fontAlgn="t" hangingPunct="1">
              <a:buFont typeface="Arial" panose="020B0604020202020204" pitchFamily="34" charset="0"/>
              <a:buNone/>
              <a:defRPr/>
            </a:pPr>
            <a:r>
              <a:rPr lang="he-IL" sz="3600" dirty="0" smtClean="0"/>
              <a:t>(8)	חברת הדואר.</a:t>
            </a:r>
          </a:p>
          <a:p>
            <a:pPr marL="0" indent="0" eaLnBrk="1" fontAlgn="t" hangingPunct="1">
              <a:buFont typeface="Arial" panose="020B0604020202020204" pitchFamily="34" charset="0"/>
              <a:buNone/>
              <a:defRPr/>
            </a:pPr>
            <a:r>
              <a:rPr lang="he-IL" sz="3600" dirty="0" smtClean="0"/>
              <a:t>(9)	גוף אחר המספק שירותים פיננסיים, שקבע הנגיד,   בצו, באישור הוועדה.</a:t>
            </a:r>
            <a:r>
              <a:rPr lang="he-IL" sz="2000" b="1" dirty="0">
                <a:solidFill>
                  <a:prstClr val="black"/>
                </a:solidFill>
              </a:rPr>
              <a:t/>
            </a:r>
            <a:br>
              <a:rPr lang="he-IL" sz="2000" b="1" dirty="0">
                <a:solidFill>
                  <a:prstClr val="black"/>
                </a:solidFill>
              </a:rPr>
            </a:br>
            <a:endParaRPr lang="he-IL" b="1" dirty="0"/>
          </a:p>
        </p:txBody>
      </p:sp>
    </p:spTree>
    <p:extLst>
      <p:ext uri="{BB962C8B-B14F-4D97-AF65-F5344CB8AC3E}">
        <p14:creationId xmlns:p14="http://schemas.microsoft.com/office/powerpoint/2010/main" val="331047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he-IL" altLang="he-IL" b="1" u="sng" smtClean="0"/>
              <a:t>תפקיד גוף פיננסי- דוגמאות</a:t>
            </a:r>
            <a:endParaRPr lang="he-IL" altLang="he-IL" smtClean="0"/>
          </a:p>
        </p:txBody>
      </p:sp>
      <p:sp>
        <p:nvSpPr>
          <p:cNvPr id="8195" name="Content Placeholder 2"/>
          <p:cNvSpPr>
            <a:spLocks noGrp="1"/>
          </p:cNvSpPr>
          <p:nvPr>
            <p:ph idx="1"/>
          </p:nvPr>
        </p:nvSpPr>
        <p:spPr>
          <a:xfrm>
            <a:off x="323850" y="1644923"/>
            <a:ext cx="8569325" cy="5024437"/>
          </a:xfrm>
        </p:spPr>
        <p:txBody>
          <a:bodyPr/>
          <a:lstStyle/>
          <a:p>
            <a:pPr marL="0" indent="0" eaLnBrk="1" hangingPunct="1">
              <a:buFont typeface="Arial" panose="020B0604020202020204" pitchFamily="34" charset="0"/>
              <a:buNone/>
              <a:defRPr/>
            </a:pPr>
            <a:r>
              <a:rPr lang="he-IL" altLang="he-IL" b="1" u="sng" dirty="0" smtClean="0"/>
              <a:t>בנק:</a:t>
            </a:r>
            <a:r>
              <a:rPr lang="he-IL" altLang="he-IL" b="1" dirty="0" smtClean="0"/>
              <a:t> </a:t>
            </a:r>
            <a:r>
              <a:rPr lang="he-IL" altLang="he-IL" dirty="0" smtClean="0"/>
              <a:t>הוא מוסד פיננסי שעיסוקו העיקרי הוא טיפול ותיווך בכסף. </a:t>
            </a:r>
          </a:p>
          <a:p>
            <a:pPr marL="0" indent="0" eaLnBrk="1" hangingPunct="1">
              <a:buFont typeface="Arial" panose="020B0604020202020204" pitchFamily="34" charset="0"/>
              <a:buNone/>
              <a:defRPr/>
            </a:pPr>
            <a:r>
              <a:rPr lang="he-IL" altLang="he-IL" dirty="0" smtClean="0"/>
              <a:t>פעולות הבנק הן:</a:t>
            </a:r>
          </a:p>
          <a:p>
            <a:pPr eaLnBrk="1" hangingPunct="1">
              <a:buFont typeface="Arial" panose="020B0604020202020204" pitchFamily="34" charset="0"/>
              <a:buChar char="•"/>
              <a:defRPr/>
            </a:pPr>
            <a:r>
              <a:rPr lang="he-IL" altLang="he-IL" dirty="0" smtClean="0"/>
              <a:t> קבלת פיקדונות כספיים מפרטים</a:t>
            </a:r>
          </a:p>
          <a:p>
            <a:pPr eaLnBrk="1" hangingPunct="1">
              <a:buFont typeface="Arial" panose="020B0604020202020204" pitchFamily="34" charset="0"/>
              <a:buChar char="•"/>
              <a:defRPr/>
            </a:pPr>
            <a:r>
              <a:rPr lang="he-IL" altLang="he-IL" dirty="0" smtClean="0"/>
              <a:t>עסקים ותאגידים במסגרת חשבונות שקים</a:t>
            </a:r>
          </a:p>
          <a:p>
            <a:pPr eaLnBrk="1" hangingPunct="1">
              <a:buFont typeface="Arial" panose="020B0604020202020204" pitchFamily="34" charset="0"/>
              <a:buChar char="•"/>
              <a:defRPr/>
            </a:pPr>
            <a:r>
              <a:rPr lang="he-IL" altLang="he-IL" dirty="0" smtClean="0"/>
              <a:t> חיסכון </a:t>
            </a:r>
          </a:p>
          <a:p>
            <a:pPr eaLnBrk="1" hangingPunct="1">
              <a:buFont typeface="Arial" panose="020B0604020202020204" pitchFamily="34" charset="0"/>
              <a:buChar char="•"/>
              <a:defRPr/>
            </a:pPr>
            <a:r>
              <a:rPr lang="he-IL" altLang="he-IL" dirty="0" smtClean="0"/>
              <a:t>השקעה</a:t>
            </a:r>
          </a:p>
          <a:p>
            <a:pPr eaLnBrk="1" hangingPunct="1">
              <a:buFont typeface="Arial" panose="020B0604020202020204" pitchFamily="34" charset="0"/>
              <a:buChar char="•"/>
              <a:defRPr/>
            </a:pPr>
            <a:r>
              <a:rPr lang="he-IL" altLang="he-IL" dirty="0" smtClean="0"/>
              <a:t> מתן הלוואות לאחרים</a:t>
            </a:r>
          </a:p>
        </p:txBody>
      </p:sp>
    </p:spTree>
    <p:extLst>
      <p:ext uri="{BB962C8B-B14F-4D97-AF65-F5344CB8AC3E}">
        <p14:creationId xmlns:p14="http://schemas.microsoft.com/office/powerpoint/2010/main" val="1631463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wipe(down)">
                                      <p:cBhvr>
                                        <p:cTn id="7" dur="500"/>
                                        <p:tgtEl>
                                          <p:spTgt spid="8195">
                                            <p:txEl>
                                              <p:pRg st="2" end="2"/>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animEffect transition="in" filter="wipe(down)">
                                      <p:cBhvr>
                                        <p:cTn id="11" dur="500"/>
                                        <p:tgtEl>
                                          <p:spTgt spid="8195">
                                            <p:txEl>
                                              <p:pRg st="3" end="3"/>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animEffect transition="in" filter="wipe(down)">
                                      <p:cBhvr>
                                        <p:cTn id="15" dur="500"/>
                                        <p:tgtEl>
                                          <p:spTgt spid="8195">
                                            <p:txEl>
                                              <p:pRg st="4" end="4"/>
                                            </p:txEl>
                                          </p:spTgt>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animEffect transition="in" filter="wipe(down)">
                                      <p:cBhvr>
                                        <p:cTn id="19" dur="500"/>
                                        <p:tgtEl>
                                          <p:spTgt spid="8195">
                                            <p:txEl>
                                              <p:pRg st="5" end="5"/>
                                            </p:txEl>
                                          </p:spTgt>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animEffect transition="in" filter="wipe(down)">
                                      <p:cBhvr>
                                        <p:cTn id="23"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p:cNvSpPr>
            <a:spLocks noGrp="1"/>
          </p:cNvSpPr>
          <p:nvPr>
            <p:ph type="title"/>
          </p:nvPr>
        </p:nvSpPr>
        <p:spPr/>
        <p:txBody>
          <a:bodyPr/>
          <a:lstStyle/>
          <a:p>
            <a:r>
              <a:rPr lang="he-IL" altLang="he-IL" b="1" u="sng" smtClean="0"/>
              <a:t>תפקיד גוף פיננסי- דוגמאות</a:t>
            </a:r>
          </a:p>
        </p:txBody>
      </p:sp>
      <p:sp>
        <p:nvSpPr>
          <p:cNvPr id="3" name="מציין מיקום תוכן 2"/>
          <p:cNvSpPr>
            <a:spLocks noGrp="1"/>
          </p:cNvSpPr>
          <p:nvPr>
            <p:ph idx="1"/>
          </p:nvPr>
        </p:nvSpPr>
        <p:spPr/>
        <p:txBody>
          <a:bodyPr/>
          <a:lstStyle/>
          <a:p>
            <a:pPr marL="0" indent="0">
              <a:buFont typeface="Arial" charset="0"/>
              <a:buNone/>
            </a:pPr>
            <a:r>
              <a:rPr lang="he-IL" altLang="he-IL" b="1" u="sng" smtClean="0"/>
              <a:t>קופת גמל:</a:t>
            </a:r>
            <a:r>
              <a:rPr lang="he-IL" altLang="he-IL" b="1" smtClean="0"/>
              <a:t> </a:t>
            </a:r>
            <a:r>
              <a:rPr lang="he-IL" altLang="he-IL" smtClean="0"/>
              <a:t>קופות גמל הוא שמם של תוכניות חיסכון ארוכות טווח, המנוהלות בבתי השקעות ותפקידן לצבור כספים לקראת פרישה.</a:t>
            </a:r>
          </a:p>
          <a:p>
            <a:pPr marL="0" indent="0">
              <a:buFont typeface="Arial" charset="0"/>
              <a:buNone/>
            </a:pPr>
            <a:r>
              <a:rPr lang="he-IL" altLang="he-IL" smtClean="0"/>
              <a:t> קופות גמל הינן גוף פיננסי אשר מיועד לשכירים ועצמאיים כאחד, ומאושר ע"י משרד האוצר.</a:t>
            </a:r>
          </a:p>
          <a:p>
            <a:pPr marL="0" indent="0">
              <a:buFont typeface="Arial" charset="0"/>
              <a:buNone/>
            </a:pPr>
            <a:r>
              <a:rPr lang="he-IL" altLang="he-IL" smtClean="0"/>
              <a:t> תהליך השקעת הכספים הינו פשוט ביותר – הלקוח בוחר קופת גמל ומחליט כמה כסף ברצונו להפריש על בסיס חודשי, לכל אורך תקופת החיסכון.</a:t>
            </a:r>
          </a:p>
        </p:txBody>
      </p:sp>
    </p:spTree>
    <p:extLst>
      <p:ext uri="{BB962C8B-B14F-4D97-AF65-F5344CB8AC3E}">
        <p14:creationId xmlns:p14="http://schemas.microsoft.com/office/powerpoint/2010/main" val="2185056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4213" y="260350"/>
            <a:ext cx="8229600" cy="1143000"/>
          </a:xfrm>
        </p:spPr>
        <p:txBody>
          <a:bodyPr/>
          <a:lstStyle/>
          <a:p>
            <a:pPr eaLnBrk="1" hangingPunct="1"/>
            <a:r>
              <a:rPr lang="he-IL" altLang="he-IL" b="1" u="sng" smtClean="0"/>
              <a:t>וועדות השקעה</a:t>
            </a:r>
            <a:endParaRPr lang="he-IL" altLang="he-IL" smtClean="0"/>
          </a:p>
        </p:txBody>
      </p:sp>
      <p:sp>
        <p:nvSpPr>
          <p:cNvPr id="3" name="Content Placeholder 2"/>
          <p:cNvSpPr>
            <a:spLocks noGrp="1"/>
          </p:cNvSpPr>
          <p:nvPr>
            <p:ph idx="1"/>
          </p:nvPr>
        </p:nvSpPr>
        <p:spPr>
          <a:xfrm>
            <a:off x="468313" y="1268413"/>
            <a:ext cx="8218487" cy="4637087"/>
          </a:xfrm>
        </p:spPr>
        <p:txBody>
          <a:bodyPr/>
          <a:lstStyle/>
          <a:p>
            <a:pPr eaLnBrk="1" hangingPunct="1">
              <a:buFont typeface="Arial" panose="020B0604020202020204" pitchFamily="34" charset="0"/>
              <a:buChar char="•"/>
              <a:defRPr/>
            </a:pPr>
            <a:r>
              <a:rPr lang="he-IL" altLang="he-IL" dirty="0" smtClean="0"/>
              <a:t>ועדה המוקמת על פי חוק הפיקוח על שירותים פיננסיים שנועדה לשמור על כספי העמיתים</a:t>
            </a:r>
          </a:p>
          <a:p>
            <a:pPr eaLnBrk="1" hangingPunct="1">
              <a:buFont typeface="Arial" panose="020B0604020202020204" pitchFamily="34" charset="0"/>
              <a:buChar char="•"/>
              <a:defRPr/>
            </a:pPr>
            <a:r>
              <a:rPr lang="he-IL" altLang="he-IL" dirty="0" smtClean="0"/>
              <a:t>הועדה פועלת בארגונים כגון: בתי השקעות, בנקים וחברות ביטוח, קופות גמל</a:t>
            </a:r>
          </a:p>
          <a:p>
            <a:pPr eaLnBrk="1" hangingPunct="1">
              <a:buFont typeface="Arial" panose="020B0604020202020204" pitchFamily="34" charset="0"/>
              <a:buChar char="•"/>
              <a:defRPr/>
            </a:pPr>
            <a:r>
              <a:rPr lang="he-IL" altLang="he-IL" dirty="0" smtClean="0"/>
              <a:t>תפקידה להתוות את מדיניות ההשקעות של כספי הלקוחות.</a:t>
            </a:r>
            <a:endParaRPr lang="en-GB" altLang="he-IL" dirty="0" smtClean="0"/>
          </a:p>
          <a:p>
            <a:pPr eaLnBrk="1" hangingPunct="1">
              <a:buFont typeface="Arial" panose="020B0604020202020204" pitchFamily="34" charset="0"/>
              <a:buChar char="•"/>
              <a:defRPr/>
            </a:pPr>
            <a:r>
              <a:rPr lang="he-IL" altLang="he-IL" dirty="0" smtClean="0"/>
              <a:t>הועדה חייבת להתכנס אחת לשבועיים ומטרתה היא לקבוע מדיניות ואסטרטגיה בניהול ההשקעות.</a:t>
            </a:r>
          </a:p>
          <a:p>
            <a:pPr marL="0" indent="0" eaLnBrk="1" hangingPunct="1">
              <a:buFont typeface="Arial" panose="020B0604020202020204" pitchFamily="34" charset="0"/>
              <a:buNone/>
              <a:defRPr/>
            </a:pPr>
            <a:r>
              <a:rPr lang="he-IL" altLang="he-IL" dirty="0" smtClean="0"/>
              <a:t> </a:t>
            </a:r>
          </a:p>
          <a:p>
            <a:pPr eaLnBrk="1" hangingPunct="1">
              <a:buFont typeface="Arial" panose="020B0604020202020204" pitchFamily="34" charset="0"/>
              <a:buChar char="•"/>
              <a:defRPr/>
            </a:pPr>
            <a:endParaRPr lang="he-IL" altLang="he-IL" dirty="0" smtClean="0"/>
          </a:p>
          <a:p>
            <a:pPr marL="514350" indent="-514350" eaLnBrk="1" hangingPunct="1">
              <a:buFont typeface="Calibri" pitchFamily="34" charset="0"/>
              <a:buAutoNum type="arabicPeriod"/>
              <a:defRPr/>
            </a:pPr>
            <a:endParaRPr lang="he-IL" altLang="he-IL" dirty="0" smtClean="0"/>
          </a:p>
        </p:txBody>
      </p:sp>
    </p:spTree>
    <p:extLst>
      <p:ext uri="{BB962C8B-B14F-4D97-AF65-F5344CB8AC3E}">
        <p14:creationId xmlns:p14="http://schemas.microsoft.com/office/powerpoint/2010/main" val="1694807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0"/>
            <a:ext cx="8229600" cy="1143000"/>
          </a:xfrm>
        </p:spPr>
        <p:txBody>
          <a:bodyPr/>
          <a:lstStyle/>
          <a:p>
            <a:pPr eaLnBrk="1" hangingPunct="1"/>
            <a:r>
              <a:rPr lang="he-IL" altLang="he-IL" b="1" u="sng" smtClean="0"/>
              <a:t>רגולציה</a:t>
            </a:r>
          </a:p>
        </p:txBody>
      </p:sp>
      <p:sp>
        <p:nvSpPr>
          <p:cNvPr id="3" name="Content Placeholder 2"/>
          <p:cNvSpPr>
            <a:spLocks noGrp="1"/>
          </p:cNvSpPr>
          <p:nvPr>
            <p:ph idx="1"/>
          </p:nvPr>
        </p:nvSpPr>
        <p:spPr>
          <a:xfrm>
            <a:off x="0" y="1268413"/>
            <a:ext cx="8642350" cy="5111750"/>
          </a:xfrm>
        </p:spPr>
        <p:txBody>
          <a:bodyPr/>
          <a:lstStyle/>
          <a:p>
            <a:pPr eaLnBrk="1" hangingPunct="1"/>
            <a:r>
              <a:rPr lang="he-IL" altLang="he-IL" smtClean="0"/>
              <a:t>רגולציה בעברית- אסדרה</a:t>
            </a:r>
          </a:p>
          <a:p>
            <a:pPr eaLnBrk="1" hangingPunct="1"/>
            <a:r>
              <a:rPr lang="he-IL" altLang="he-IL" smtClean="0"/>
              <a:t>"חוק או תקנה בת פועל תחיקתי המהווה כלל התנהגות מחייב במסגרת פעילות כלכלית או חברתית, ושהוא בר אכיפה על ידי רשות מנהלית מוסמכת לפי דין"</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3789363"/>
            <a:ext cx="3927475" cy="216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500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par>
                          <p:cTn id="8" fill="hold" nodeType="afterGroup">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plus(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p:cNvSpPr>
            <a:spLocks noGrp="1"/>
          </p:cNvSpPr>
          <p:nvPr>
            <p:ph type="title"/>
          </p:nvPr>
        </p:nvSpPr>
        <p:spPr/>
        <p:txBody>
          <a:bodyPr/>
          <a:lstStyle/>
          <a:p>
            <a:r>
              <a:rPr lang="he-IL" altLang="he-IL" b="1" u="sng" smtClean="0"/>
              <a:t>רגולציה - המשך</a:t>
            </a:r>
          </a:p>
        </p:txBody>
      </p:sp>
      <p:sp>
        <p:nvSpPr>
          <p:cNvPr id="3" name="מציין מיקום תוכן 2"/>
          <p:cNvSpPr>
            <a:spLocks noGrp="1"/>
          </p:cNvSpPr>
          <p:nvPr>
            <p:ph idx="1"/>
          </p:nvPr>
        </p:nvSpPr>
        <p:spPr/>
        <p:txBody>
          <a:bodyPr/>
          <a:lstStyle/>
          <a:p>
            <a:r>
              <a:rPr lang="he-IL" altLang="he-IL" smtClean="0"/>
              <a:t>רגולציה היא שם כולל להסדרה של פעילויות שונות במדינה באמצעות חוקים, תקנות, כללים, צווים והוראות מנהל שונות.</a:t>
            </a:r>
          </a:p>
          <a:p>
            <a:r>
              <a:rPr lang="he-IL" altLang="he-IL" smtClean="0"/>
              <a:t> משמעותו המילולית היא "להפוך לרגיל, להסדיר, לקיים בשגרה", אך ברבות השנים נוספו לו משמעויות שונות ואף מנוגדות כגון פיקוח, ויסות והטלת איסורים, וכך הוא מתפרש בימינו. </a:t>
            </a:r>
          </a:p>
          <a:p>
            <a:endParaRPr lang="he-IL" altLang="he-IL" smtClean="0"/>
          </a:p>
        </p:txBody>
      </p:sp>
    </p:spTree>
    <p:extLst>
      <p:ext uri="{BB962C8B-B14F-4D97-AF65-F5344CB8AC3E}">
        <p14:creationId xmlns:p14="http://schemas.microsoft.com/office/powerpoint/2010/main" val="3511922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p:cNvSpPr>
            <a:spLocks noGrp="1"/>
          </p:cNvSpPr>
          <p:nvPr>
            <p:ph type="title"/>
          </p:nvPr>
        </p:nvSpPr>
        <p:spPr>
          <a:xfrm>
            <a:off x="457200" y="-387424"/>
            <a:ext cx="8229600" cy="1600200"/>
          </a:xfrm>
        </p:spPr>
        <p:txBody>
          <a:bodyPr/>
          <a:lstStyle/>
          <a:p>
            <a:r>
              <a:rPr lang="he-IL" altLang="he-IL" b="1" u="sng" dirty="0" smtClean="0"/>
              <a:t>רגולציה- המשך</a:t>
            </a:r>
            <a:endParaRPr lang="he-IL" altLang="he-IL" dirty="0" smtClean="0"/>
          </a:p>
        </p:txBody>
      </p:sp>
      <p:sp>
        <p:nvSpPr>
          <p:cNvPr id="3" name="מציין מיקום תוכן 2"/>
          <p:cNvSpPr>
            <a:spLocks noGrp="1"/>
          </p:cNvSpPr>
          <p:nvPr>
            <p:ph idx="1"/>
          </p:nvPr>
        </p:nvSpPr>
        <p:spPr>
          <a:xfrm>
            <a:off x="395288" y="1196975"/>
            <a:ext cx="8229600" cy="5068888"/>
          </a:xfrm>
        </p:spPr>
        <p:txBody>
          <a:bodyPr/>
          <a:lstStyle/>
          <a:p>
            <a:pPr marL="0" indent="0">
              <a:buFont typeface="Arial" panose="020B0604020202020204" pitchFamily="34" charset="0"/>
              <a:buNone/>
              <a:defRPr/>
            </a:pPr>
            <a:r>
              <a:rPr lang="he-IL" dirty="0" smtClean="0"/>
              <a:t>הרגולציה כוללת מספר רמות של פעילות:</a:t>
            </a:r>
          </a:p>
          <a:p>
            <a:pPr>
              <a:buFont typeface="Arial" panose="020B0604020202020204" pitchFamily="34" charset="0"/>
              <a:buChar char="•"/>
              <a:defRPr/>
            </a:pPr>
            <a:r>
              <a:rPr lang="he-IL" dirty="0" smtClean="0"/>
              <a:t>במישור החקיקתי: על ידי הרשות המחוקקת (בישראל - הכנסת) שהיא האחראית לאישור החוקים ולהסמכת הרשות המבצעת להתקין תקנות מכוח חוקים אלו.</a:t>
            </a:r>
          </a:p>
          <a:p>
            <a:pPr>
              <a:buFont typeface="Arial" panose="020B0604020202020204" pitchFamily="34" charset="0"/>
              <a:buChar char="•"/>
              <a:defRPr/>
            </a:pPr>
            <a:r>
              <a:rPr lang="he-IL" dirty="0" smtClean="0"/>
              <a:t>במישור הביצועי:</a:t>
            </a:r>
          </a:p>
          <a:p>
            <a:pPr lvl="1">
              <a:buFont typeface="Arial" panose="020B0604020202020204" pitchFamily="34" charset="0"/>
              <a:buChar char="–"/>
              <a:defRPr/>
            </a:pPr>
            <a:r>
              <a:rPr lang="he-IL" dirty="0" smtClean="0"/>
              <a:t> על ידי משרדי הממשלה.</a:t>
            </a:r>
          </a:p>
          <a:p>
            <a:pPr lvl="1">
              <a:buFont typeface="Arial" panose="020B0604020202020204" pitchFamily="34" charset="0"/>
              <a:buChar char="–"/>
              <a:defRPr/>
            </a:pPr>
            <a:r>
              <a:rPr lang="he-IL" dirty="0" smtClean="0"/>
              <a:t>על ידי רשויות שונות הפועלות מכוח סמכות שהוענקה להן על ידי הרשות המחוקקת, הכוללות גם מנגנוני פיקוח ובקרה לדוגמא- רשות שדות התעופה.</a:t>
            </a:r>
          </a:p>
          <a:p>
            <a:pPr>
              <a:buFont typeface="Arial" panose="020B0604020202020204" pitchFamily="34" charset="0"/>
              <a:buChar char="•"/>
              <a:defRPr/>
            </a:pPr>
            <a:endParaRPr lang="he-IL" dirty="0" smtClean="0"/>
          </a:p>
          <a:p>
            <a:pPr>
              <a:buFont typeface="Arial" panose="020B0604020202020204" pitchFamily="34" charset="0"/>
              <a:buChar char="•"/>
              <a:defRPr/>
            </a:pPr>
            <a:endParaRPr lang="he-IL" dirty="0"/>
          </a:p>
        </p:txBody>
      </p:sp>
    </p:spTree>
    <p:extLst>
      <p:ext uri="{BB962C8B-B14F-4D97-AF65-F5344CB8AC3E}">
        <p14:creationId xmlns:p14="http://schemas.microsoft.com/office/powerpoint/2010/main" val="1899175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par>
                          <p:cTn id="12" fill="hold" nodeType="afterGroup">
                            <p:stCondLst>
                              <p:cond delay="2500"/>
                            </p:stCondLst>
                            <p:childTnLst>
                              <p:par>
                                <p:cTn id="13" presetID="22" presetClass="entr" presetSubtype="4"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par>
                          <p:cTn id="16" fill="hold" nodeType="afterGroup">
                            <p:stCondLst>
                              <p:cond delay="3000"/>
                            </p:stCondLst>
                            <p:childTnLst>
                              <p:par>
                                <p:cTn id="17" presetID="22" presetClass="entr" presetSubtype="4"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כיצד נקבע מחיר אופציה?</a:t>
            </a:r>
            <a:endParaRPr lang="he-I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מציין מיקום תוכן 2"/>
          <p:cNvSpPr>
            <a:spLocks noGrp="1"/>
          </p:cNvSpPr>
          <p:nvPr>
            <p:ph idx="1"/>
          </p:nvPr>
        </p:nvSpPr>
        <p:spPr/>
        <p:txBody>
          <a:bodyPr>
            <a:normAutofit/>
          </a:bodyPr>
          <a:lstStyle/>
          <a:p>
            <a:r>
              <a:rPr lang="he-IL" dirty="0" smtClean="0"/>
              <a:t>מחיר האופציה מתבסס על חמישה פרמטרים:</a:t>
            </a:r>
          </a:p>
          <a:p>
            <a:r>
              <a:rPr lang="he-IL" dirty="0" smtClean="0"/>
              <a:t>שער המניה.</a:t>
            </a:r>
          </a:p>
          <a:p>
            <a:r>
              <a:rPr lang="he-IL" dirty="0" smtClean="0"/>
              <a:t>הזמן שנותר עד פקיעת האופציה</a:t>
            </a:r>
          </a:p>
          <a:p>
            <a:r>
              <a:rPr lang="he-IL" dirty="0" smtClean="0"/>
              <a:t>תוספת המימוש </a:t>
            </a:r>
          </a:p>
          <a:p>
            <a:r>
              <a:rPr lang="he-IL" dirty="0" smtClean="0"/>
              <a:t>תנודתיות המניה</a:t>
            </a:r>
          </a:p>
          <a:p>
            <a:r>
              <a:rPr lang="he-IL" dirty="0" smtClean="0"/>
              <a:t>שער הריבית</a:t>
            </a:r>
          </a:p>
          <a:p>
            <a:r>
              <a:rPr lang="he-IL" dirty="0" smtClean="0"/>
              <a:t>מחיר מימוש- מחיר הנקבע בתשקיף כמחיר שיש להוסיף לכל יחידה אחת של אופציה כדי לקבל את נכס הבסיס (בדרך כלל מניה)</a:t>
            </a:r>
          </a:p>
          <a:p>
            <a:endParaRPr lang="he-IL" dirty="0"/>
          </a:p>
        </p:txBody>
      </p:sp>
    </p:spTree>
    <p:extLst>
      <p:ext uri="{BB962C8B-B14F-4D97-AF65-F5344CB8AC3E}">
        <p14:creationId xmlns:p14="http://schemas.microsoft.com/office/powerpoint/2010/main" val="40311532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75656" y="2852936"/>
            <a:ext cx="6048672" cy="1944216"/>
          </a:xfrm>
        </p:spPr>
        <p:txBody>
          <a:bodyPr>
            <a:noAutofit/>
          </a:bodyPr>
          <a:lstStyle/>
          <a:p>
            <a:r>
              <a:rPr lang="he-IL" sz="8800" b="1" dirty="0" smtClean="0">
                <a:solidFill>
                  <a:srgbClr val="FF0000"/>
                </a:solidFill>
                <a:effectLst>
                  <a:outerShdw blurRad="38100" dist="38100" dir="2700000" algn="tl">
                    <a:srgbClr val="000000">
                      <a:alpha val="43137"/>
                    </a:srgbClr>
                  </a:outerShdw>
                </a:effectLst>
                <a:latin typeface="Guttman Haim" pitchFamily="2" charset="-79"/>
                <a:cs typeface="Guttman Haim" pitchFamily="2" charset="-79"/>
              </a:rPr>
              <a:t>מדדים בבורסה</a:t>
            </a:r>
            <a:endParaRPr lang="en-US" sz="8800" b="1" i="1" dirty="0">
              <a:solidFill>
                <a:srgbClr val="FF0000"/>
              </a:solidFill>
              <a:effectLst>
                <a:outerShdw blurRad="38100" dist="38100" dir="2700000" algn="tl">
                  <a:srgbClr val="000000">
                    <a:alpha val="43137"/>
                  </a:srgbClr>
                </a:outerShdw>
              </a:effectLst>
              <a:cs typeface="Guttman Haim" pitchFamily="2" charset="-79"/>
            </a:endParaRPr>
          </a:p>
        </p:txBody>
      </p:sp>
      <p:pic>
        <p:nvPicPr>
          <p:cNvPr id="4" name="תמונה 3" descr="logo.png"/>
          <p:cNvPicPr>
            <a:picLocks noChangeAspect="1"/>
          </p:cNvPicPr>
          <p:nvPr/>
        </p:nvPicPr>
        <p:blipFill>
          <a:blip r:embed="rId2" cstate="print"/>
          <a:stretch>
            <a:fillRect/>
          </a:stretch>
        </p:blipFill>
        <p:spPr>
          <a:xfrm>
            <a:off x="0" y="214606"/>
            <a:ext cx="2339752" cy="707248"/>
          </a:xfrm>
          <a:prstGeom prst="rect">
            <a:avLst/>
          </a:prstGeom>
        </p:spPr>
      </p:pic>
    </p:spTree>
    <p:extLst>
      <p:ext uri="{BB962C8B-B14F-4D97-AF65-F5344CB8AC3E}">
        <p14:creationId xmlns:p14="http://schemas.microsoft.com/office/powerpoint/2010/main" val="19014110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685800"/>
            <a:ext cx="6512511" cy="1143000"/>
          </a:xfrm>
        </p:spPr>
        <p:txBody>
          <a:bodyPr/>
          <a:lstStyle/>
          <a:p>
            <a:pPr algn="ctr"/>
            <a:r>
              <a:rPr lang="he-IL" dirty="0" smtClean="0"/>
              <a:t>מהם מדדים?</a:t>
            </a:r>
            <a:endParaRPr lang="en-US" dirty="0"/>
          </a:p>
        </p:txBody>
      </p:sp>
      <p:sp>
        <p:nvSpPr>
          <p:cNvPr id="3" name="מציין מיקום תוכן 2"/>
          <p:cNvSpPr>
            <a:spLocks noGrp="1"/>
          </p:cNvSpPr>
          <p:nvPr>
            <p:ph idx="1"/>
          </p:nvPr>
        </p:nvSpPr>
        <p:spPr>
          <a:xfrm>
            <a:off x="1219200" y="2133600"/>
            <a:ext cx="6781800" cy="4191000"/>
          </a:xfrm>
        </p:spPr>
        <p:txBody>
          <a:bodyPr>
            <a:normAutofit fontScale="77500" lnSpcReduction="20000"/>
          </a:bodyPr>
          <a:lstStyle/>
          <a:p>
            <a:pPr marL="0" indent="0" algn="r">
              <a:buNone/>
            </a:pPr>
            <a:r>
              <a:rPr lang="he-IL" dirty="0"/>
              <a:t>מדד הוא נייר ערך אשר ערכו נקבע על פי ממוצע המחירים של קבוצת ניירות ערך אחרים הנסחרים בבורסה.</a:t>
            </a:r>
          </a:p>
          <a:p>
            <a:pPr marL="0" indent="0" algn="r">
              <a:buNone/>
            </a:pPr>
            <a:r>
              <a:rPr lang="he-IL" dirty="0" smtClean="0"/>
              <a:t>השינויים </a:t>
            </a:r>
            <a:r>
              <a:rPr lang="he-IL" dirty="0"/>
              <a:t>במדדים משקפים את התשואה למשקיעים בהם, ומודדים את תוצאות ההשקעות לטוב (רווח) ולרע (הפסד), הן בזמן אמת, במהלך יום המסחר, והן לאורך זמן.  </a:t>
            </a:r>
            <a:br>
              <a:rPr lang="he-IL" dirty="0"/>
            </a:br>
            <a:r>
              <a:rPr lang="he-IL" dirty="0"/>
              <a:t>זו הסיבה שהמדדים מרכזים עניין רב מצד ציבור המשקיעים, וכלי התקשורת מדווחים בזמן אמת על </a:t>
            </a:r>
            <a:r>
              <a:rPr lang="he-IL" dirty="0" smtClean="0"/>
              <a:t>רמתם </a:t>
            </a:r>
            <a:r>
              <a:rPr lang="he-IL" dirty="0"/>
              <a:t>ועל השינויים בהם</a:t>
            </a:r>
            <a:r>
              <a:rPr lang="he-IL" dirty="0" smtClean="0"/>
              <a:t>.</a:t>
            </a:r>
          </a:p>
          <a:p>
            <a:pPr marL="0" indent="0" algn="r">
              <a:buNone/>
            </a:pPr>
            <a:r>
              <a:rPr lang="he-IL" dirty="0"/>
              <a:t>מדד תל אביב 25 למשל שהוא מדד המשקף את שווי המניות של 25 החברות המובילות במשק, כל שינוי לחיוב או שלילה במדד זה משקף באופן עקיף את מצב המשק. </a:t>
            </a:r>
            <a:endParaRPr lang="he-IL" dirty="0" smtClean="0"/>
          </a:p>
          <a:p>
            <a:pPr marL="0" indent="0" algn="r">
              <a:buNone/>
            </a:pPr>
            <a:r>
              <a:rPr lang="he-IL" dirty="0" smtClean="0"/>
              <a:t>מדד </a:t>
            </a:r>
            <a:r>
              <a:rPr lang="he-IL" dirty="0"/>
              <a:t>זה מפורסם בזמן אמת ומאפשר למשקיעים לקבל החלטות על סמך התנודתיות של המדד והמגמה אותה הוא משקף. </a:t>
            </a:r>
            <a:endParaRPr lang="he-IL" dirty="0" smtClean="0"/>
          </a:p>
          <a:p>
            <a:pPr marL="0" indent="0" algn="r">
              <a:buNone/>
            </a:pPr>
            <a:r>
              <a:rPr lang="he-IL" dirty="0" smtClean="0"/>
              <a:t>רווחי </a:t>
            </a:r>
            <a:r>
              <a:rPr lang="he-IL" dirty="0"/>
              <a:t>או הפסדי משקיעים מהשקעה במדד זה נובעת מהעלייה או הירידה במחיר המדד.</a:t>
            </a:r>
            <a:br>
              <a:rPr lang="he-IL" dirty="0"/>
            </a:br>
            <a:r>
              <a:rPr lang="he-IL" dirty="0"/>
              <a:t>מדדי המניות העיקריים מחושבים על ידי הבורסה ברצף במהלך כל שעות המסחר ומפורסמים מידי 15 שניות במה שנקרא רצף.</a:t>
            </a:r>
            <a:endParaRPr lang="en-US" dirty="0"/>
          </a:p>
          <a:p>
            <a:pPr marL="0" indent="0" algn="r">
              <a:buNone/>
            </a:pPr>
            <a:endParaRPr lang="he-IL" dirty="0" smtClean="0"/>
          </a:p>
          <a:p>
            <a:pPr algn="r"/>
            <a:endParaRPr lang="en-US" dirty="0"/>
          </a:p>
        </p:txBody>
      </p:sp>
    </p:spTree>
    <p:extLst>
      <p:ext uri="{BB962C8B-B14F-4D97-AF65-F5344CB8AC3E}">
        <p14:creationId xmlns:p14="http://schemas.microsoft.com/office/powerpoint/2010/main" val="37181510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en-US" dirty="0" smtClean="0"/>
              <a:t> - </a:t>
            </a:r>
            <a:r>
              <a:rPr lang="he-IL" dirty="0" smtClean="0"/>
              <a:t>שלבי </a:t>
            </a:r>
            <a:r>
              <a:rPr lang="he-IL" dirty="0"/>
              <a:t>המסחר </a:t>
            </a:r>
            <a:r>
              <a:rPr lang="he-IL" dirty="0" smtClean="0"/>
              <a:t>בבורסה</a:t>
            </a:r>
            <a:endParaRPr lang="en-US" dirty="0"/>
          </a:p>
        </p:txBody>
      </p:sp>
      <p:sp>
        <p:nvSpPr>
          <p:cNvPr id="3" name="מציין מיקום תוכן 2"/>
          <p:cNvSpPr>
            <a:spLocks noGrp="1"/>
          </p:cNvSpPr>
          <p:nvPr>
            <p:ph idx="1"/>
          </p:nvPr>
        </p:nvSpPr>
        <p:spPr/>
        <p:txBody>
          <a:bodyPr>
            <a:normAutofit fontScale="77500" lnSpcReduction="20000"/>
          </a:bodyPr>
          <a:lstStyle/>
          <a:p>
            <a:pPr marL="0" indent="0" algn="r" fontAlgn="base">
              <a:buNone/>
            </a:pPr>
            <a:r>
              <a:rPr lang="he-IL" dirty="0" smtClean="0"/>
              <a:t>שלבי המסחר בבורסה מחולקים לחמישה חלקים מרכזיים והם מתנהלים בימים א'-ה'. </a:t>
            </a:r>
          </a:p>
          <a:p>
            <a:pPr marL="0" indent="0" algn="r" fontAlgn="base">
              <a:buNone/>
            </a:pPr>
            <a:r>
              <a:rPr lang="he-IL" dirty="0" smtClean="0"/>
              <a:t>בימי ו' ובערבי חג לא מתנהל מסחר בבורסה.</a:t>
            </a:r>
          </a:p>
          <a:p>
            <a:pPr marL="0" indent="0" algn="r" fontAlgn="base">
              <a:buNone/>
            </a:pPr>
            <a:r>
              <a:rPr lang="he-IL" dirty="0"/>
              <a:t/>
            </a:r>
            <a:br>
              <a:rPr lang="he-IL" dirty="0"/>
            </a:br>
            <a:r>
              <a:rPr lang="he-IL" b="1" dirty="0"/>
              <a:t>א.</a:t>
            </a:r>
            <a:r>
              <a:rPr lang="he-IL" dirty="0"/>
              <a:t> </a:t>
            </a:r>
            <a:r>
              <a:rPr lang="he-IL" b="1" dirty="0"/>
              <a:t>שלב טרום מסחר</a:t>
            </a:r>
            <a:r>
              <a:rPr lang="he-IL" dirty="0"/>
              <a:t> - בו נשלחות פקודות מכירה וקנייה למחשב הראשי של הבורסה. השלב הזה אינו גלוי  והוא מתקיים בחצי השעה הראשונה של שלבי המסחר.</a:t>
            </a:r>
          </a:p>
          <a:p>
            <a:pPr marL="0" indent="0" algn="r" fontAlgn="base">
              <a:buNone/>
            </a:pPr>
            <a:r>
              <a:rPr lang="he-IL" dirty="0"/>
              <a:t/>
            </a:r>
            <a:br>
              <a:rPr lang="he-IL" dirty="0"/>
            </a:br>
            <a:r>
              <a:rPr lang="he-IL" b="1" dirty="0"/>
              <a:t>ב. שלב קביעת השער התאורטי</a:t>
            </a:r>
            <a:r>
              <a:rPr lang="he-IL" dirty="0"/>
              <a:t> – זהו שלב גלוי שבו מחשב הבורסה את המחיר התאורטי של המניות. לעיתים מניות יכולות לעלות ולרדת בצורה חדה בשלב זה וגם בגלל זה אין לתת לו משמעות רבה.</a:t>
            </a:r>
          </a:p>
          <a:p>
            <a:pPr marL="0" indent="0" algn="r" fontAlgn="base">
              <a:buNone/>
            </a:pPr>
            <a:r>
              <a:rPr lang="he-IL" dirty="0"/>
              <a:t/>
            </a:r>
            <a:br>
              <a:rPr lang="he-IL" dirty="0"/>
            </a:br>
            <a:r>
              <a:rPr lang="he-IL" b="1" dirty="0"/>
              <a:t>ג. שלב המסחר</a:t>
            </a:r>
            <a:r>
              <a:rPr lang="he-IL" dirty="0"/>
              <a:t> – מתחיל בשעה 9:45-9:50, הוא נקבע באופן אקראי בטווח של חמש דקות, ובו מתנהל המסחר בין הקונים והמוכרים השונים בבורסה.</a:t>
            </a:r>
          </a:p>
          <a:p>
            <a:pPr marL="0" indent="0" algn="r" fontAlgn="base">
              <a:buNone/>
            </a:pPr>
            <a:r>
              <a:rPr lang="he-IL" dirty="0"/>
              <a:t/>
            </a:r>
            <a:br>
              <a:rPr lang="he-IL" dirty="0"/>
            </a:br>
            <a:r>
              <a:rPr lang="he-IL" b="1" dirty="0"/>
              <a:t>ד.</a:t>
            </a:r>
            <a:r>
              <a:rPr lang="he-IL" dirty="0"/>
              <a:t> </a:t>
            </a:r>
            <a:r>
              <a:rPr lang="he-IL" b="1" dirty="0"/>
              <a:t>תחילת שלב טרום נעילה וחישוב שער תאורטי</a:t>
            </a:r>
            <a:r>
              <a:rPr lang="he-IL" dirty="0"/>
              <a:t> – בשלב הזה מתחיל חישוב שער הנעילה. הוא מתקיים בן השעות 16:14-16:15 באופן אקראי, בטווח של דקה.</a:t>
            </a:r>
          </a:p>
          <a:p>
            <a:pPr marL="0" indent="0">
              <a:buNone/>
            </a:pPr>
            <a:r>
              <a:rPr lang="he-IL" dirty="0"/>
              <a:t/>
            </a:r>
            <a:br>
              <a:rPr lang="he-IL" dirty="0"/>
            </a:br>
            <a:endParaRPr lang="en-US" dirty="0"/>
          </a:p>
        </p:txBody>
      </p:sp>
    </p:spTree>
    <p:extLst>
      <p:ext uri="{BB962C8B-B14F-4D97-AF65-F5344CB8AC3E}">
        <p14:creationId xmlns:p14="http://schemas.microsoft.com/office/powerpoint/2010/main" val="3628570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28600" y="1143000"/>
            <a:ext cx="8610600" cy="5181600"/>
          </a:xfrm>
        </p:spPr>
        <p:txBody>
          <a:bodyPr>
            <a:normAutofit fontScale="77500" lnSpcReduction="20000"/>
          </a:bodyPr>
          <a:lstStyle/>
          <a:p>
            <a:pPr marL="0" indent="0" algn="r" fontAlgn="base">
              <a:buNone/>
            </a:pPr>
            <a:r>
              <a:rPr lang="he-IL" b="1" dirty="0" smtClean="0"/>
              <a:t>ה. מכרז </a:t>
            </a:r>
            <a:r>
              <a:rPr lang="he-IL" b="1" dirty="0"/>
              <a:t>נעילה וסיום המסחר</a:t>
            </a:r>
            <a:r>
              <a:rPr lang="he-IL" dirty="0"/>
              <a:t> - בו נקבע השער הנעילה של המניות. </a:t>
            </a:r>
            <a:endParaRPr lang="he-IL" dirty="0" smtClean="0"/>
          </a:p>
          <a:p>
            <a:pPr marL="0" indent="0" algn="r" fontAlgn="base">
              <a:buNone/>
            </a:pPr>
            <a:r>
              <a:rPr lang="he-IL" dirty="0" smtClean="0"/>
              <a:t>שער </a:t>
            </a:r>
            <a:r>
              <a:rPr lang="he-IL" dirty="0"/>
              <a:t>זה נקבע על ידי שקלול של כלל העסקאות בכל נייר ערך בסיום שלב המסחר הרגיל</a:t>
            </a:r>
            <a:r>
              <a:rPr lang="he-IL" dirty="0" smtClean="0"/>
              <a:t>.</a:t>
            </a:r>
          </a:p>
          <a:p>
            <a:pPr marL="0" indent="0" algn="r" fontAlgn="base">
              <a:buNone/>
            </a:pPr>
            <a:r>
              <a:rPr lang="he-IL" dirty="0" smtClean="0"/>
              <a:t>שלב </a:t>
            </a:r>
            <a:r>
              <a:rPr lang="he-IL" dirty="0"/>
              <a:t>זה מתקיים בן השעות 16:23-16:28 באופן אקראי</a:t>
            </a:r>
            <a:r>
              <a:rPr lang="he-IL" dirty="0" smtClean="0"/>
              <a:t>.</a:t>
            </a:r>
            <a:endParaRPr lang="he-IL" dirty="0"/>
          </a:p>
          <a:p>
            <a:pPr marL="0" indent="0" algn="r" fontAlgn="base">
              <a:buNone/>
            </a:pPr>
            <a:r>
              <a:rPr lang="he-IL" dirty="0"/>
              <a:t>המסחר בבורסה הישראלית מתקיים בין חברי הבורסה</a:t>
            </a:r>
            <a:r>
              <a:rPr lang="he-IL" dirty="0" smtClean="0"/>
              <a:t>.</a:t>
            </a:r>
          </a:p>
          <a:p>
            <a:pPr marL="0" indent="0" algn="r" fontAlgn="base">
              <a:buNone/>
            </a:pPr>
            <a:r>
              <a:rPr lang="he-IL" dirty="0" smtClean="0"/>
              <a:t>בכדי </a:t>
            </a:r>
            <a:r>
              <a:rPr lang="he-IL" dirty="0"/>
              <a:t>לרכוש ניירות ערך צריך לפעול דרכם</a:t>
            </a:r>
            <a:r>
              <a:rPr lang="he-IL" dirty="0" smtClean="0"/>
              <a:t>.</a:t>
            </a:r>
          </a:p>
          <a:p>
            <a:pPr marL="0" indent="0" algn="r" fontAlgn="base">
              <a:buNone/>
            </a:pPr>
            <a:r>
              <a:rPr lang="he-IL" dirty="0" smtClean="0"/>
              <a:t>את </a:t>
            </a:r>
            <a:r>
              <a:rPr lang="he-IL" dirty="0"/>
              <a:t>חברי הבורסה מרכיבים חברים שהם בנקים וחברים שאינם בנקים</a:t>
            </a:r>
            <a:r>
              <a:rPr lang="he-IL" dirty="0" smtClean="0"/>
              <a:t>.</a:t>
            </a:r>
          </a:p>
          <a:p>
            <a:pPr marL="0" indent="0" algn="r" fontAlgn="base">
              <a:buNone/>
            </a:pPr>
            <a:r>
              <a:rPr lang="he-IL" dirty="0" smtClean="0"/>
              <a:t>בין </a:t>
            </a:r>
            <a:r>
              <a:rPr lang="he-IL" dirty="0"/>
              <a:t>הבנקים מצויים הבנקים העיקריים בישראל, בנקים זרים וגם בנק ישראל; בין החברים שאינם בנקים מצויים בתי ההשקעות הגדולים  וחברות הביטוח.</a:t>
            </a:r>
          </a:p>
          <a:p>
            <a:pPr marL="0" indent="0" algn="r" fontAlgn="base">
              <a:buNone/>
            </a:pPr>
            <a:r>
              <a:rPr lang="he-IL" dirty="0"/>
              <a:t>המסחר בבורסה מתנהל באמצעות "רצף" - מערכת ממוחשבת המחוברת אל חברי הבורסה. </a:t>
            </a:r>
            <a:endParaRPr lang="he-IL" dirty="0" smtClean="0"/>
          </a:p>
          <a:p>
            <a:pPr marL="0" indent="0" algn="r" fontAlgn="base">
              <a:buNone/>
            </a:pPr>
            <a:r>
              <a:rPr lang="he-IL" dirty="0" smtClean="0"/>
              <a:t>כל </a:t>
            </a:r>
            <a:r>
              <a:rPr lang="he-IL" dirty="0"/>
              <a:t>הזרמה של קנייה או מכירה נקראת "פקודה". הפקודות מוזרמות למחשב הבורסה, שמחשב את מחיר המניה ומפרסם אותה באופן רציף לכל המעוניין.</a:t>
            </a:r>
          </a:p>
          <a:p>
            <a:pPr marL="0" indent="0" algn="r" fontAlgn="base">
              <a:buNone/>
            </a:pPr>
            <a:r>
              <a:rPr lang="he-IL" dirty="0"/>
              <a:t>התנהלות זו מאפשרת נגישות לאותו מידע לכל אחד ואינה מפלה בין הגורמים השונים. </a:t>
            </a:r>
            <a:endParaRPr lang="he-IL" dirty="0" smtClean="0"/>
          </a:p>
          <a:p>
            <a:pPr marL="0" indent="0" algn="r" fontAlgn="base">
              <a:buNone/>
            </a:pPr>
            <a:r>
              <a:rPr lang="he-IL" dirty="0" smtClean="0"/>
              <a:t>היבט </a:t>
            </a:r>
            <a:r>
              <a:rPr lang="he-IL" dirty="0"/>
              <a:t>חשוב נוסף שהבורסה מפרסמת הוא מדדים שונים שאותם היא אומדת לאורך הזמן.</a:t>
            </a:r>
          </a:p>
          <a:p>
            <a:pPr marL="0" indent="0" algn="r" fontAlgn="base">
              <a:buNone/>
            </a:pPr>
            <a:r>
              <a:rPr lang="he-IL" dirty="0"/>
              <a:t>המטרה של יצירת מדד היא היכולת להשוות את אמת המחירים של ניירות ערך מסוג מסוים לאורך זמן. </a:t>
            </a:r>
            <a:endParaRPr lang="he-IL" dirty="0" smtClean="0"/>
          </a:p>
          <a:p>
            <a:pPr marL="0" indent="0" algn="r" fontAlgn="base">
              <a:buNone/>
            </a:pPr>
            <a:r>
              <a:rPr lang="he-IL" dirty="0" smtClean="0"/>
              <a:t>כך </a:t>
            </a:r>
            <a:r>
              <a:rPr lang="he-IL" dirty="0"/>
              <a:t>ניתן לאפיין מגמה של כלכלת מדינה מסוימת או של סקטור מסוים בכלכלה המקומית או העולמית.</a:t>
            </a:r>
          </a:p>
          <a:p>
            <a:pPr marL="0" indent="0" algn="r" fontAlgn="base">
              <a:buNone/>
            </a:pPr>
            <a:r>
              <a:rPr lang="he-IL" dirty="0"/>
              <a:t>בבורסה בתל אביב קיימים מדדים רבים: מדדי שווי שוק, מדדים ענפיים, מדדי אג"ח ומדדים נוספים. </a:t>
            </a:r>
            <a:endParaRPr lang="he-IL" dirty="0" smtClean="0"/>
          </a:p>
          <a:p>
            <a:pPr marL="0" indent="0">
              <a:buNone/>
            </a:pPr>
            <a:r>
              <a:rPr lang="he-IL" dirty="0"/>
              <a:t/>
            </a:r>
            <a:br>
              <a:rPr lang="he-IL" dirty="0"/>
            </a:br>
            <a:endParaRPr lang="en-US" dirty="0"/>
          </a:p>
        </p:txBody>
      </p:sp>
    </p:spTree>
    <p:extLst>
      <p:ext uri="{BB962C8B-B14F-4D97-AF65-F5344CB8AC3E}">
        <p14:creationId xmlns:p14="http://schemas.microsoft.com/office/powerpoint/2010/main" val="35795495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מדדי הבורסה המובילים-</a:t>
            </a:r>
            <a:endParaRPr lang="en-US" dirty="0"/>
          </a:p>
        </p:txBody>
      </p:sp>
      <p:pic>
        <p:nvPicPr>
          <p:cNvPr id="4" name="table"/>
          <p:cNvPicPr>
            <a:picLocks noGrp="1" noChangeAspect="1"/>
          </p:cNvPicPr>
          <p:nvPr>
            <p:ph idx="1"/>
          </p:nvPr>
        </p:nvPicPr>
        <p:blipFill>
          <a:blip r:embed="rId2"/>
          <a:stretch>
            <a:fillRect/>
          </a:stretch>
        </p:blipFill>
        <p:spPr>
          <a:xfrm>
            <a:off x="617094" y="1600200"/>
            <a:ext cx="7909811" cy="4525963"/>
          </a:xfrm>
          <a:prstGeom prst="rect">
            <a:avLst/>
          </a:prstGeom>
        </p:spPr>
      </p:pic>
    </p:spTree>
    <p:extLst>
      <p:ext uri="{BB962C8B-B14F-4D97-AF65-F5344CB8AC3E}">
        <p14:creationId xmlns:p14="http://schemas.microsoft.com/office/powerpoint/2010/main" val="16855698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מדד ת"א 25 - </a:t>
            </a:r>
            <a:endParaRPr lang="en-US" dirty="0"/>
          </a:p>
        </p:txBody>
      </p:sp>
      <p:sp>
        <p:nvSpPr>
          <p:cNvPr id="3" name="מציין מיקום תוכן 2"/>
          <p:cNvSpPr>
            <a:spLocks noGrp="1"/>
          </p:cNvSpPr>
          <p:nvPr>
            <p:ph idx="1"/>
          </p:nvPr>
        </p:nvSpPr>
        <p:spPr/>
        <p:txBody>
          <a:bodyPr>
            <a:normAutofit fontScale="92500" lnSpcReduction="20000"/>
          </a:bodyPr>
          <a:lstStyle/>
          <a:p>
            <a:pPr marL="0" indent="0" algn="r">
              <a:buNone/>
            </a:pPr>
            <a:r>
              <a:rPr lang="he-IL" dirty="0" smtClean="0">
                <a:solidFill>
                  <a:srgbClr val="0070C0"/>
                </a:solidFill>
              </a:rPr>
              <a:t>תיאור המדד- </a:t>
            </a:r>
            <a:r>
              <a:rPr lang="he-IL" dirty="0"/>
              <a:t>מדד ת"א-25 הוא מדד הדגל של הבורסה שפורסם תחילה תחת השם "מדד מעו"ף". המדד כולל את 25 המניות בעלות שווי השוק הגבוה ביותר בבורסה, ואשר עומדות בתנאי הסף של </a:t>
            </a:r>
            <a:r>
              <a:rPr lang="he-IL" dirty="0" smtClean="0"/>
              <a:t>המדד.</a:t>
            </a:r>
          </a:p>
          <a:p>
            <a:pPr marL="0" indent="0" algn="r">
              <a:buNone/>
            </a:pPr>
            <a:r>
              <a:rPr lang="he-IL" dirty="0" smtClean="0"/>
              <a:t>חלק ממניות אלה הן מניות דואליות.</a:t>
            </a:r>
          </a:p>
          <a:p>
            <a:pPr marL="0" indent="0" algn="r">
              <a:buNone/>
            </a:pPr>
            <a:r>
              <a:rPr lang="he-IL" dirty="0"/>
              <a:t>מדד </a:t>
            </a:r>
            <a:r>
              <a:rPr lang="he-IL" dirty="0" smtClean="0"/>
              <a:t>ת"א - 25 </a:t>
            </a:r>
            <a:r>
              <a:rPr lang="he-IL" dirty="0"/>
              <a:t>נחשב ל"מדד העם</a:t>
            </a:r>
            <a:r>
              <a:rPr lang="he-IL" dirty="0" smtClean="0"/>
              <a:t>".</a:t>
            </a:r>
          </a:p>
          <a:p>
            <a:pPr marL="0" indent="0" algn="r">
              <a:buNone/>
            </a:pPr>
            <a:r>
              <a:rPr lang="he-IL" dirty="0" smtClean="0"/>
              <a:t>רוב </a:t>
            </a:r>
            <a:r>
              <a:rPr lang="he-IL" dirty="0"/>
              <a:t>השקעות הציבור הלא מתוחכם, המבקש להשקיע בבורסה באופן ישיר, מתבצעות דרך מוצרי מדד ת"א 25</a:t>
            </a:r>
            <a:r>
              <a:rPr lang="he-IL" dirty="0" smtClean="0"/>
              <a:t>.</a:t>
            </a:r>
          </a:p>
          <a:p>
            <a:pPr marL="0" indent="0" algn="r">
              <a:buNone/>
            </a:pPr>
            <a:r>
              <a:rPr lang="he-IL" dirty="0" smtClean="0"/>
              <a:t>זאת </a:t>
            </a:r>
            <a:r>
              <a:rPr lang="he-IL" dirty="0"/>
              <a:t>משום שמדד זה נחשב סולידי יחסית בעיני הציבור בעיקר בשל העובדה שהמדד מכיל חברות ענק כגון "טבע" ומניות בנקים</a:t>
            </a:r>
            <a:r>
              <a:rPr lang="he-IL" dirty="0" smtClean="0"/>
              <a:t>.</a:t>
            </a:r>
          </a:p>
          <a:p>
            <a:pPr marL="0" indent="0" algn="r">
              <a:buNone/>
            </a:pPr>
            <a:endParaRPr lang="he-IL" dirty="0" smtClean="0"/>
          </a:p>
          <a:p>
            <a:pPr marL="0" indent="0" algn="r">
              <a:buNone/>
            </a:pPr>
            <a:endParaRPr lang="he-IL" dirty="0" smtClean="0"/>
          </a:p>
          <a:p>
            <a:pPr marL="0" indent="0" algn="r">
              <a:buNone/>
            </a:pPr>
            <a:r>
              <a:rPr lang="he-IL" dirty="0" smtClean="0">
                <a:solidFill>
                  <a:srgbClr val="0070C0"/>
                </a:solidFill>
              </a:rPr>
              <a:t>סוג מדד -</a:t>
            </a:r>
            <a:r>
              <a:rPr lang="he-IL" dirty="0" smtClean="0"/>
              <a:t> </a:t>
            </a:r>
            <a:r>
              <a:rPr lang="he-IL" dirty="0"/>
              <a:t>מדד </a:t>
            </a:r>
            <a:r>
              <a:rPr lang="he-IL" dirty="0" smtClean="0"/>
              <a:t>השקעה</a:t>
            </a:r>
          </a:p>
          <a:p>
            <a:pPr marL="0" indent="0" algn="r">
              <a:buNone/>
            </a:pPr>
            <a:r>
              <a:rPr lang="he-IL" dirty="0" smtClean="0">
                <a:solidFill>
                  <a:srgbClr val="0070C0"/>
                </a:solidFill>
              </a:rPr>
              <a:t>תדירות פרסום המדד-</a:t>
            </a:r>
            <a:r>
              <a:rPr lang="he-IL" dirty="0" smtClean="0"/>
              <a:t> רציף, כל 15 שניות במהלך יום המסחר</a:t>
            </a:r>
          </a:p>
          <a:p>
            <a:pPr marL="0" indent="0" algn="r">
              <a:buNone/>
            </a:pPr>
            <a:endParaRPr lang="he-IL" dirty="0" smtClean="0"/>
          </a:p>
        </p:txBody>
      </p:sp>
    </p:spTree>
    <p:extLst>
      <p:ext uri="{BB962C8B-B14F-4D97-AF65-F5344CB8AC3E}">
        <p14:creationId xmlns:p14="http://schemas.microsoft.com/office/powerpoint/2010/main" val="13181761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dirty="0" smtClean="0"/>
              <a:t>מדד ת"א 25 – </a:t>
            </a:r>
            <a:br>
              <a:rPr lang="he-IL" dirty="0" smtClean="0"/>
            </a:br>
            <a:r>
              <a:rPr lang="he-IL" dirty="0" smtClean="0"/>
              <a:t>הרכבת </a:t>
            </a:r>
            <a:r>
              <a:rPr lang="he-IL" dirty="0"/>
              <a:t>המדד </a:t>
            </a:r>
            <a:r>
              <a:rPr lang="he-IL" dirty="0" smtClean="0"/>
              <a:t>וחישובו:</a:t>
            </a:r>
            <a:endParaRPr lang="en-US" dirty="0"/>
          </a:p>
        </p:txBody>
      </p:sp>
      <p:sp>
        <p:nvSpPr>
          <p:cNvPr id="3" name="מציין מיקום תוכן 2"/>
          <p:cNvSpPr>
            <a:spLocks noGrp="1"/>
          </p:cNvSpPr>
          <p:nvPr>
            <p:ph idx="1"/>
          </p:nvPr>
        </p:nvSpPr>
        <p:spPr>
          <a:xfrm>
            <a:off x="457200" y="1981200"/>
            <a:ext cx="8229600" cy="4389120"/>
          </a:xfrm>
        </p:spPr>
        <p:txBody>
          <a:bodyPr>
            <a:normAutofit fontScale="92500" lnSpcReduction="10000"/>
          </a:bodyPr>
          <a:lstStyle/>
          <a:p>
            <a:pPr marL="0" indent="0" algn="r">
              <a:buNone/>
            </a:pPr>
            <a:r>
              <a:rPr lang="he-IL" dirty="0"/>
              <a:t>מדד מורכב מ-25 המניות בעלות שווי השוק הגבוה ביותר העומדות </a:t>
            </a:r>
            <a:endParaRPr lang="he-IL" dirty="0" smtClean="0"/>
          </a:p>
          <a:p>
            <a:pPr marL="0" indent="0" algn="r">
              <a:buNone/>
            </a:pPr>
            <a:r>
              <a:rPr lang="he-IL" dirty="0" smtClean="0"/>
              <a:t>בתנאים </a:t>
            </a:r>
            <a:r>
              <a:rPr lang="he-IL" dirty="0"/>
              <a:t>הבאים</a:t>
            </a:r>
            <a:r>
              <a:rPr lang="he-IL" dirty="0" smtClean="0"/>
              <a:t>:</a:t>
            </a:r>
            <a:endParaRPr lang="he-IL" dirty="0"/>
          </a:p>
          <a:p>
            <a:pPr marL="0" indent="0" algn="r">
              <a:buNone/>
            </a:pPr>
            <a:r>
              <a:rPr lang="he-IL" dirty="0"/>
              <a:t>*</a:t>
            </a:r>
            <a:r>
              <a:rPr lang="he-IL" dirty="0" smtClean="0"/>
              <a:t> נכללות </a:t>
            </a:r>
            <a:r>
              <a:rPr lang="he-IL" dirty="0"/>
              <a:t>ב</a:t>
            </a:r>
            <a:r>
              <a:rPr lang="he-IL" dirty="0">
                <a:hlinkClick r:id="rId2" tooltip="מאגר המניות (הדף אינו קיים)"/>
              </a:rPr>
              <a:t>מאגר המניות</a:t>
            </a:r>
            <a:r>
              <a:rPr lang="he-IL" dirty="0"/>
              <a:t> </a:t>
            </a:r>
            <a:r>
              <a:rPr lang="he-IL" dirty="0" smtClean="0"/>
              <a:t>למדדים</a:t>
            </a:r>
            <a:endParaRPr lang="he-IL" dirty="0"/>
          </a:p>
          <a:p>
            <a:pPr marL="0" indent="0" algn="r">
              <a:buNone/>
            </a:pPr>
            <a:r>
              <a:rPr lang="he-IL" dirty="0" smtClean="0"/>
              <a:t>* מינימום </a:t>
            </a:r>
            <a:r>
              <a:rPr lang="he-IL" dirty="0"/>
              <a:t>25% החזקות ציבור.</a:t>
            </a:r>
          </a:p>
          <a:p>
            <a:pPr marL="0" indent="0" algn="r">
              <a:buNone/>
            </a:pPr>
            <a:endParaRPr lang="he-IL" dirty="0" smtClean="0"/>
          </a:p>
          <a:p>
            <a:pPr marL="0" indent="0" algn="r">
              <a:buNone/>
            </a:pPr>
            <a:r>
              <a:rPr lang="he-IL" dirty="0"/>
              <a:t>משקל המניות במדד נקבע לפי היחס בין שווי השוק שלהן לשווי השוק המצרפי של המדד, עד תקרה של 10</a:t>
            </a:r>
            <a:r>
              <a:rPr lang="he-IL" dirty="0" smtClean="0"/>
              <a:t>%.</a:t>
            </a:r>
          </a:p>
          <a:p>
            <a:pPr marL="0" indent="0" algn="r">
              <a:buNone/>
            </a:pPr>
            <a:r>
              <a:rPr lang="he-IL" dirty="0" smtClean="0"/>
              <a:t> </a:t>
            </a:r>
            <a:r>
              <a:rPr lang="he-IL" dirty="0"/>
              <a:t>מניה שמשקלה היחסי אמור היה להיות למעלה מתקרה זו, נקבע משקלה להיות 10% והיתרה מחולקת בין שאר החברות במדד, ביחס למשקלן הן. נכון לאוקטובר </a:t>
            </a:r>
            <a:r>
              <a:rPr lang="he-IL" dirty="0">
                <a:hlinkClick r:id="rId3" tooltip="2010"/>
              </a:rPr>
              <a:t>2010</a:t>
            </a:r>
            <a:r>
              <a:rPr lang="he-IL" dirty="0"/>
              <a:t> קבעה מגבלה זו אפקטיבית את משקלן במדד של שתי מניות, "</a:t>
            </a:r>
            <a:r>
              <a:rPr lang="he-IL" dirty="0">
                <a:hlinkClick r:id="rId4" tooltip="טבע תעשיות פרמצבטיות"/>
              </a:rPr>
              <a:t>טבע</a:t>
            </a:r>
            <a:r>
              <a:rPr lang="he-IL" dirty="0"/>
              <a:t>" ו"</a:t>
            </a:r>
            <a:r>
              <a:rPr lang="he-IL" dirty="0">
                <a:hlinkClick r:id="rId5" tooltip="כימיקלים לישראל"/>
              </a:rPr>
              <a:t>כימיקלים לישראל</a:t>
            </a:r>
            <a:r>
              <a:rPr lang="he-IL" dirty="0"/>
              <a:t>", להיות במשקל המרבי של 10%. החל מפברואר 2008 משקלה של כל מניה במדד נקבע על פי הכמות הצפה - שווי השוק של החזקות הציבור במניה.</a:t>
            </a:r>
            <a:endParaRPr lang="en-US" dirty="0"/>
          </a:p>
        </p:txBody>
      </p:sp>
    </p:spTree>
    <p:extLst>
      <p:ext uri="{BB962C8B-B14F-4D97-AF65-F5344CB8AC3E}">
        <p14:creationId xmlns:p14="http://schemas.microsoft.com/office/powerpoint/2010/main" val="2432178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152400"/>
            <a:ext cx="9220200" cy="1371600"/>
          </a:xfrm>
        </p:spPr>
        <p:txBody>
          <a:bodyPr>
            <a:noAutofit/>
          </a:bodyPr>
          <a:lstStyle/>
          <a:p>
            <a:pPr algn="r"/>
            <a:r>
              <a:rPr lang="he-IL" sz="4000" dirty="0" smtClean="0"/>
              <a:t>מדד ת"א 25</a:t>
            </a:r>
            <a:br>
              <a:rPr lang="he-IL" sz="4000" dirty="0" smtClean="0"/>
            </a:br>
            <a:r>
              <a:rPr lang="he-IL" sz="4000" dirty="0" smtClean="0"/>
              <a:t>מדוע להשקיע במדד המעוף :</a:t>
            </a:r>
            <a:endParaRPr lang="he-IL" sz="4000" dirty="0"/>
          </a:p>
        </p:txBody>
      </p:sp>
      <p:sp>
        <p:nvSpPr>
          <p:cNvPr id="3" name="מציין מיקום תוכן 2"/>
          <p:cNvSpPr>
            <a:spLocks noGrp="1"/>
          </p:cNvSpPr>
          <p:nvPr>
            <p:ph idx="1"/>
          </p:nvPr>
        </p:nvSpPr>
        <p:spPr/>
        <p:txBody>
          <a:bodyPr>
            <a:normAutofit/>
          </a:bodyPr>
          <a:lstStyle/>
          <a:p>
            <a:pPr marL="0" indent="0" algn="r">
              <a:buNone/>
            </a:pPr>
            <a:r>
              <a:rPr lang="he-IL" dirty="0"/>
              <a:t>לכאורה  נראה כי </a:t>
            </a:r>
            <a:r>
              <a:rPr lang="he-IL" dirty="0">
                <a:hlinkClick r:id="rId2"/>
              </a:rPr>
              <a:t>מסחר בבורסה</a:t>
            </a:r>
            <a:r>
              <a:rPr lang="he-IL" dirty="0"/>
              <a:t> באפיק השקעה עם סיכונים גבוה כמו מניות בודדות עשוי להניב תשואה גבוה מהשקעה במעוף. </a:t>
            </a:r>
            <a:endParaRPr lang="he-IL" dirty="0" smtClean="0"/>
          </a:p>
          <a:p>
            <a:pPr marL="0" indent="0" algn="r">
              <a:buNone/>
            </a:pPr>
            <a:r>
              <a:rPr lang="he-IL" dirty="0" smtClean="0"/>
              <a:t>במידה </a:t>
            </a:r>
            <a:r>
              <a:rPr lang="he-IL" dirty="0"/>
              <a:t>ונבחן את התשואות של חלק גדול מן המניות הבודדות לעומת השקעה סולידית יותר במדד המעוף נמצא כי בניגוד לדעות הרווחות דווקא ההשקעה הסולידית יותר מניבה תשואה גדולה יותר לאורך שנים.</a:t>
            </a:r>
          </a:p>
          <a:p>
            <a:pPr marL="0" indent="0" algn="r">
              <a:buNone/>
            </a:pPr>
            <a:r>
              <a:rPr lang="he-IL" dirty="0"/>
              <a:t>ניקח לדוגמה את מניית חברת טבע, בעשור האחרון מניית חברת טבע השיגה תשואה של 44</a:t>
            </a:r>
            <a:r>
              <a:rPr lang="he-IL" dirty="0" smtClean="0"/>
              <a:t>%.</a:t>
            </a:r>
          </a:p>
          <a:p>
            <a:pPr marL="0" indent="0" algn="r">
              <a:buNone/>
            </a:pPr>
            <a:r>
              <a:rPr lang="he-IL" dirty="0" smtClean="0"/>
              <a:t>לעומת </a:t>
            </a:r>
            <a:r>
              <a:rPr lang="he-IL" dirty="0"/>
              <a:t>זאת מדד המעוף נסק כמעט פי 3. </a:t>
            </a:r>
            <a:endParaRPr lang="he-IL" dirty="0" smtClean="0"/>
          </a:p>
          <a:p>
            <a:pPr marL="0" indent="0" algn="r">
              <a:buNone/>
            </a:pPr>
            <a:r>
              <a:rPr lang="he-IL" dirty="0" smtClean="0"/>
              <a:t>לעומת </a:t>
            </a:r>
            <a:r>
              <a:rPr lang="he-IL" dirty="0"/>
              <a:t>תחילת דרכו  ב-1992 המדד המריא יותר מפי 12 </a:t>
            </a:r>
            <a:r>
              <a:rPr lang="he-IL" dirty="0" smtClean="0"/>
              <a:t>!</a:t>
            </a:r>
          </a:p>
          <a:p>
            <a:pPr marL="0" indent="0" algn="r">
              <a:buNone/>
            </a:pPr>
            <a:r>
              <a:rPr lang="he-IL" dirty="0" smtClean="0"/>
              <a:t>לכן </a:t>
            </a:r>
            <a:r>
              <a:rPr lang="he-IL" dirty="0"/>
              <a:t>זוהי טעות נפוצה לחשוב כי באופן גורף השקעה במניה בודדת תביא בהכרח לתשואה גבוהה יותר מאשר השקעה במדד ת"א 25 או כל מדד אחר.</a:t>
            </a:r>
          </a:p>
          <a:p>
            <a:pPr marL="0" indent="0">
              <a:buNone/>
            </a:pPr>
            <a:endParaRPr lang="he-IL" dirty="0"/>
          </a:p>
        </p:txBody>
      </p:sp>
    </p:spTree>
    <p:extLst>
      <p:ext uri="{BB962C8B-B14F-4D97-AF65-F5344CB8AC3E}">
        <p14:creationId xmlns:p14="http://schemas.microsoft.com/office/powerpoint/2010/main" val="40869557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62000"/>
            <a:ext cx="8229600" cy="1143000"/>
          </a:xfrm>
        </p:spPr>
        <p:txBody>
          <a:bodyPr>
            <a:normAutofit fontScale="90000"/>
          </a:bodyPr>
          <a:lstStyle/>
          <a:p>
            <a:pPr algn="r"/>
            <a:r>
              <a:rPr lang="he-IL" dirty="0" smtClean="0"/>
              <a:t/>
            </a:r>
            <a:br>
              <a:rPr lang="he-IL" dirty="0" smtClean="0"/>
            </a:br>
            <a:r>
              <a:rPr lang="he-IL" dirty="0" smtClean="0"/>
              <a:t>מדד ת"א 25- </a:t>
            </a:r>
            <a:br>
              <a:rPr lang="he-IL" dirty="0" smtClean="0"/>
            </a:br>
            <a:r>
              <a:rPr lang="he-IL" dirty="0" smtClean="0"/>
              <a:t>ביקורת </a:t>
            </a:r>
            <a:r>
              <a:rPr lang="he-IL" dirty="0"/>
              <a:t>על </a:t>
            </a:r>
            <a:r>
              <a:rPr lang="he-IL" dirty="0" smtClean="0"/>
              <a:t>המדד:</a:t>
            </a:r>
            <a:endParaRPr lang="en-US" dirty="0"/>
          </a:p>
        </p:txBody>
      </p:sp>
      <p:sp>
        <p:nvSpPr>
          <p:cNvPr id="3" name="מציין מיקום תוכן 2"/>
          <p:cNvSpPr>
            <a:spLocks noGrp="1"/>
          </p:cNvSpPr>
          <p:nvPr>
            <p:ph idx="1"/>
          </p:nvPr>
        </p:nvSpPr>
        <p:spPr>
          <a:xfrm>
            <a:off x="228600" y="1905000"/>
            <a:ext cx="8610600" cy="4876800"/>
          </a:xfrm>
        </p:spPr>
        <p:txBody>
          <a:bodyPr>
            <a:normAutofit fontScale="40000" lnSpcReduction="20000"/>
          </a:bodyPr>
          <a:lstStyle/>
          <a:p>
            <a:pPr marL="0" indent="0" algn="r">
              <a:buNone/>
            </a:pPr>
            <a:r>
              <a:rPr lang="he-IL" sz="4000" dirty="0"/>
              <a:t>למרות מרכזיותו של "ת"א 25" בשוק ההון הישראלי, מבקרים מצביעים על מספר חסרונות ועיוותים הקיימים בו:</a:t>
            </a:r>
          </a:p>
          <a:p>
            <a:pPr marL="0" indent="0" algn="r">
              <a:buNone/>
            </a:pPr>
            <a:r>
              <a:rPr lang="he-IL" sz="4000" dirty="0"/>
              <a:t>כפילות: הוא מכיל חברות שיש להן בעלות על חברות אחרות בו, כגון </a:t>
            </a:r>
            <a:r>
              <a:rPr lang="he-IL" sz="4000" dirty="0">
                <a:solidFill>
                  <a:srgbClr val="0070C0"/>
                </a:solidFill>
                <a:hlinkClick r:id="rId3" tooltip="החברה לישראל"/>
              </a:rPr>
              <a:t>החברה לישראל</a:t>
            </a:r>
            <a:r>
              <a:rPr lang="he-IL" sz="4000" dirty="0"/>
              <a:t> ואחזקותיה </a:t>
            </a:r>
            <a:r>
              <a:rPr lang="he-IL" sz="4000" dirty="0">
                <a:hlinkClick r:id="rId4" tooltip="כי&quot;ל"/>
              </a:rPr>
              <a:t>כי"ל</a:t>
            </a:r>
            <a:r>
              <a:rPr lang="he-IL" sz="4000" dirty="0"/>
              <a:t> ו</a:t>
            </a:r>
            <a:r>
              <a:rPr lang="he-IL" sz="4000" dirty="0">
                <a:hlinkClick r:id="rId5" tooltip="בז&quot;ן"/>
              </a:rPr>
              <a:t>בז"ן</a:t>
            </a:r>
            <a:r>
              <a:rPr lang="he-IL" sz="4000" dirty="0"/>
              <a:t>. החסרון בכך הוא שהמדד אינו מציע פיזור סיכונים אמיתי כפי שהיה יכול אלמלא הזיקה ההדדית בין החברות המרכיבות. טענה זו מופרכת לעתים בכך שהמשקל במדד של כפילות זו הוא אחוזים בודדים (נכון ל-2013).</a:t>
            </a:r>
          </a:p>
          <a:p>
            <a:pPr marL="0" indent="0" algn="r">
              <a:buNone/>
            </a:pPr>
            <a:r>
              <a:rPr lang="he-IL" sz="4000" dirty="0"/>
              <a:t>קביעת התקרה למשקל מניה בודדת בו מעוותת את משקלן הראוי</a:t>
            </a:r>
            <a:r>
              <a:rPr lang="he-IL" sz="4000" dirty="0" smtClean="0"/>
              <a:t>.</a:t>
            </a:r>
          </a:p>
          <a:p>
            <a:pPr marL="0" indent="0" algn="r">
              <a:buNone/>
            </a:pPr>
            <a:r>
              <a:rPr lang="he-IL" sz="4000" dirty="0" smtClean="0"/>
              <a:t> </a:t>
            </a:r>
            <a:r>
              <a:rPr lang="he-IL" sz="4000" dirty="0"/>
              <a:t>מעשית, מדובר בשאלת משקלה הראוי של מניית "</a:t>
            </a:r>
            <a:r>
              <a:rPr lang="he-IL" sz="4000" dirty="0">
                <a:hlinkClick r:id="rId6" tooltip="טבע תעשיות פרמצבטיות"/>
              </a:rPr>
              <a:t>טבע</a:t>
            </a:r>
            <a:r>
              <a:rPr lang="he-IL" sz="4000" dirty="0"/>
              <a:t>", שמהווה כשליש מהמדד ומוגבלת לפחות משליש מהשפעתה האמיתית על ציבור </a:t>
            </a:r>
            <a:r>
              <a:rPr lang="he-IL" sz="4000" dirty="0">
                <a:hlinkClick r:id="rId7" tooltip="בעל מניות"/>
              </a:rPr>
              <a:t>בעלי המניות</a:t>
            </a:r>
            <a:r>
              <a:rPr lang="he-IL" sz="4000" dirty="0" smtClean="0"/>
              <a:t>.</a:t>
            </a:r>
          </a:p>
          <a:p>
            <a:pPr marL="0" indent="0" algn="r">
              <a:buNone/>
            </a:pPr>
            <a:r>
              <a:rPr lang="he-IL" sz="4000" dirty="0" smtClean="0"/>
              <a:t> </a:t>
            </a:r>
            <a:r>
              <a:rPr lang="he-IL" sz="4000" dirty="0"/>
              <a:t>החסרון בעיוות הוא שהתוצאות שמציג המדד פחות דומות לאלה המצרפיות שהשיגו המשקיעים בשוק המניות הישראלי, אך יש בו גם יתרון: מנקודת מבט של פיזור השקעות וסיכונים, לא ראוי לתת לחברה אחת משקל רב כל כך.</a:t>
            </a:r>
          </a:p>
          <a:p>
            <a:pPr marL="0" indent="0" algn="r">
              <a:buNone/>
            </a:pPr>
            <a:r>
              <a:rPr lang="he-IL" sz="4000" dirty="0"/>
              <a:t>מיעוט המניות במדד מאפשר ויסות המדד על ידי שחקני המעו"ף המקצועיים.</a:t>
            </a:r>
          </a:p>
          <a:p>
            <a:pPr marL="0" indent="0" algn="r">
              <a:buNone/>
            </a:pPr>
            <a:r>
              <a:rPr lang="he-IL" sz="4000" dirty="0"/>
              <a:t>המדד מסיט את תשומת הלב של המשקיעים לקבוצה מצומצמת של מניות על חשבון שאר המניות.</a:t>
            </a:r>
          </a:p>
          <a:p>
            <a:pPr marL="0" indent="0" algn="r">
              <a:buNone/>
            </a:pPr>
            <a:r>
              <a:rPr lang="he-IL" sz="4000" dirty="0"/>
              <a:t>לא מיוצגות בו חברות פרטיות או ממשלתיות גדולות שחולשות על פעילות רבה במשק, כגון </a:t>
            </a:r>
            <a:r>
              <a:rPr lang="he-IL" sz="4000" dirty="0">
                <a:hlinkClick r:id="rId8" tooltip="חברת החשמל"/>
              </a:rPr>
              <a:t>חברת החשמל</a:t>
            </a:r>
            <a:r>
              <a:rPr lang="he-IL" sz="4000" dirty="0"/>
              <a:t>, </a:t>
            </a:r>
            <a:r>
              <a:rPr lang="he-IL" sz="4000" dirty="0">
                <a:hlinkClick r:id="rId9" tooltip="ישקר"/>
              </a:rPr>
              <a:t>ישקר</a:t>
            </a:r>
            <a:r>
              <a:rPr lang="he-IL" sz="4000" dirty="0"/>
              <a:t>, </a:t>
            </a:r>
            <a:r>
              <a:rPr lang="he-IL" sz="4000" dirty="0">
                <a:hlinkClick r:id="rId10" tooltip="תנובה"/>
              </a:rPr>
              <a:t>תנובה</a:t>
            </a:r>
            <a:r>
              <a:rPr lang="he-IL" sz="4000" dirty="0"/>
              <a:t> ואף לא חברות </a:t>
            </a:r>
            <a:r>
              <a:rPr lang="he-IL" sz="4000" dirty="0">
                <a:hlinkClick r:id="rId11" tooltip="היי-טק"/>
              </a:rPr>
              <a:t>היי-טק</a:t>
            </a:r>
            <a:r>
              <a:rPr lang="he-IL" sz="4000" dirty="0"/>
              <a:t> ישראליות מובילות, כגון </a:t>
            </a:r>
            <a:r>
              <a:rPr lang="he-IL" sz="4000" dirty="0">
                <a:hlinkClick r:id="rId12" tooltip="צ'קפוינט"/>
              </a:rPr>
              <a:t>צ'קפוינט</a:t>
            </a:r>
            <a:r>
              <a:rPr lang="he-IL" sz="4000" dirty="0"/>
              <a:t>, </a:t>
            </a:r>
            <a:r>
              <a:rPr lang="he-IL" sz="4000" dirty="0">
                <a:hlinkClick r:id="rId13" tooltip="אמדוקס"/>
              </a:rPr>
              <a:t>אמדוקס</a:t>
            </a:r>
            <a:r>
              <a:rPr lang="he-IL" sz="4000" dirty="0"/>
              <a:t>, ו</a:t>
            </a:r>
            <a:r>
              <a:rPr lang="he-IL" sz="4000" dirty="0">
                <a:hlinkClick r:id="rId14" tooltip="קומברס"/>
              </a:rPr>
              <a:t>קומברס</a:t>
            </a:r>
            <a:r>
              <a:rPr lang="he-IL" sz="4000" dirty="0"/>
              <a:t> שמניותיהן אינן נסחרות בבורסה בתל אביב.</a:t>
            </a:r>
          </a:p>
          <a:p>
            <a:pPr marL="0" indent="0" algn="r">
              <a:buNone/>
            </a:pPr>
            <a:r>
              <a:rPr lang="he-IL" sz="4000" dirty="0"/>
              <a:t>שתי הטענות האחרונות מופנות גם כלפי מדדי מניות מובילים בעולם ובראשם </a:t>
            </a:r>
            <a:r>
              <a:rPr lang="he-IL" sz="4000" dirty="0">
                <a:hlinkClick r:id="rId15" tooltip="מדד דאו ג'ונס"/>
              </a:rPr>
              <a:t>מדד דאו ג'ונס</a:t>
            </a:r>
            <a:r>
              <a:rPr lang="he-IL" sz="4000" dirty="0"/>
              <a:t> הוותיק של </a:t>
            </a:r>
            <a:r>
              <a:rPr lang="he-IL" sz="4000" dirty="0">
                <a:hlinkClick r:id="rId16" tooltip="ארצות הברית"/>
              </a:rPr>
              <a:t>ארצות הברית</a:t>
            </a:r>
            <a:r>
              <a:rPr lang="he-IL" sz="4000" dirty="0"/>
              <a:t>, ואינן ייחודיות לישראל. </a:t>
            </a:r>
            <a:endParaRPr lang="he-IL" sz="4000" dirty="0" smtClean="0"/>
          </a:p>
          <a:p>
            <a:pPr marL="0" indent="0" algn="r">
              <a:buNone/>
            </a:pPr>
            <a:r>
              <a:rPr lang="he-IL" sz="4000" dirty="0" smtClean="0"/>
              <a:t>אמנם </a:t>
            </a:r>
            <a:r>
              <a:rPr lang="he-IL" sz="4000" dirty="0"/>
              <a:t>מדדי מניות של חברות ציבוריות אינם מייצגים את כלל החברות הפועלות במשק כלשהו, או את ה</a:t>
            </a:r>
            <a:r>
              <a:rPr lang="he-IL" sz="4000" dirty="0">
                <a:hlinkClick r:id="rId17" tooltip="כלכלה"/>
              </a:rPr>
              <a:t>כלכלה</a:t>
            </a:r>
            <a:r>
              <a:rPr lang="he-IL" sz="4000" dirty="0"/>
              <a:t> המקומית בכללותה, אך אין זה תפקידם. </a:t>
            </a:r>
            <a:endParaRPr lang="he-IL" sz="4000" dirty="0" smtClean="0"/>
          </a:p>
          <a:p>
            <a:pPr marL="0" indent="0" algn="r">
              <a:buNone/>
            </a:pPr>
            <a:r>
              <a:rPr lang="he-IL" sz="4000" dirty="0" smtClean="0"/>
              <a:t>המדד </a:t>
            </a:r>
            <a:r>
              <a:rPr lang="he-IL" sz="4000" dirty="0"/>
              <a:t>נועד לשמש כמכשיר ומדד יחס לכלל המניות הזמינות למשקיעים בשוק המניות שאותו הוא מודד.</a:t>
            </a:r>
          </a:p>
          <a:p>
            <a:pPr algn="r"/>
            <a:endParaRPr lang="en-US" dirty="0"/>
          </a:p>
        </p:txBody>
      </p:sp>
    </p:spTree>
    <p:extLst>
      <p:ext uri="{BB962C8B-B14F-4D97-AF65-F5344CB8AC3E}">
        <p14:creationId xmlns:p14="http://schemas.microsoft.com/office/powerpoint/2010/main" val="16530805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dirty="0" smtClean="0"/>
              <a:t>מדד ת"א 75 –</a:t>
            </a:r>
            <a:endParaRPr lang="he-IL" dirty="0"/>
          </a:p>
        </p:txBody>
      </p:sp>
      <p:sp>
        <p:nvSpPr>
          <p:cNvPr id="6" name="מציין מיקום תוכן 5"/>
          <p:cNvSpPr>
            <a:spLocks noGrp="1"/>
          </p:cNvSpPr>
          <p:nvPr>
            <p:ph idx="1"/>
          </p:nvPr>
        </p:nvSpPr>
        <p:spPr>
          <a:xfrm>
            <a:off x="457200" y="1981200"/>
            <a:ext cx="8229600" cy="4389120"/>
          </a:xfrm>
        </p:spPr>
        <p:txBody>
          <a:bodyPr/>
          <a:lstStyle/>
          <a:p>
            <a:pPr marL="0" indent="0" algn="r">
              <a:buNone/>
            </a:pPr>
            <a:r>
              <a:rPr lang="he-IL" dirty="0"/>
              <a:t>מדד ת"א-75 הוא מדד מרכזי הכולל את 75 המניות בעלות שווי השוק הגבוה ביותר בבורסה מבין המניות שאינן נכללות במדד </a:t>
            </a:r>
            <a:r>
              <a:rPr lang="he-IL" dirty="0" smtClean="0"/>
              <a:t>ת"א-25</a:t>
            </a:r>
            <a:r>
              <a:rPr lang="he-IL" dirty="0"/>
              <a:t>, ואשר עומדות בתנאי הסף של המדד</a:t>
            </a:r>
            <a:r>
              <a:rPr lang="he-IL" dirty="0" smtClean="0"/>
              <a:t>.</a:t>
            </a:r>
          </a:p>
          <a:p>
            <a:pPr marL="0" indent="0" algn="r">
              <a:buNone/>
            </a:pPr>
            <a:endParaRPr lang="he-IL" dirty="0"/>
          </a:p>
          <a:p>
            <a:pPr marL="0" indent="0" algn="r">
              <a:buNone/>
            </a:pPr>
            <a:r>
              <a:rPr lang="he-IL" dirty="0" smtClean="0">
                <a:solidFill>
                  <a:srgbClr val="0070C0"/>
                </a:solidFill>
              </a:rPr>
              <a:t>סוג </a:t>
            </a:r>
            <a:r>
              <a:rPr lang="he-IL" dirty="0">
                <a:solidFill>
                  <a:srgbClr val="0070C0"/>
                </a:solidFill>
              </a:rPr>
              <a:t>מדד -</a:t>
            </a:r>
            <a:r>
              <a:rPr lang="he-IL" dirty="0"/>
              <a:t> מדד </a:t>
            </a:r>
            <a:r>
              <a:rPr lang="he-IL" dirty="0" smtClean="0"/>
              <a:t>השקעה</a:t>
            </a:r>
            <a:endParaRPr lang="he-IL" dirty="0"/>
          </a:p>
          <a:p>
            <a:pPr marL="0" indent="0" algn="r">
              <a:buNone/>
            </a:pPr>
            <a:r>
              <a:rPr lang="he-IL" dirty="0" smtClean="0"/>
              <a:t>רציף , כל 15 שניות במהלך יום המסחר</a:t>
            </a:r>
            <a:r>
              <a:rPr lang="en-US" dirty="0" smtClean="0"/>
              <a:t> </a:t>
            </a:r>
            <a:r>
              <a:rPr lang="he-IL" dirty="0" smtClean="0">
                <a:solidFill>
                  <a:srgbClr val="0070C0"/>
                </a:solidFill>
              </a:rPr>
              <a:t>תדירות פרסום המדד -</a:t>
            </a:r>
            <a:endParaRPr lang="he-IL" dirty="0"/>
          </a:p>
        </p:txBody>
      </p:sp>
      <p:sp>
        <p:nvSpPr>
          <p:cNvPr id="5" name="Rectangle 1"/>
          <p:cNvSpPr>
            <a:spLocks noChangeArrowheads="1"/>
          </p:cNvSpPr>
          <p:nvPr/>
        </p:nvSpPr>
        <p:spPr bwMode="auto">
          <a:xfrm>
            <a:off x="2070100" y="3443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2070100" y="396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234847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image" Target="../media/image62.jpeg"/></Relationships>
</file>

<file path=ppt/theme/theme1.xml><?xml version="1.0" encoding="utf-8"?>
<a:theme xmlns:a="http://schemas.openxmlformats.org/drawingml/2006/main" name="ניהולי">
  <a:themeElements>
    <a:clrScheme name="ניהולי">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ניהולי">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ניהול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טרק">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טרק">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563</TotalTime>
  <Words>20551</Words>
  <Application>Microsoft Office PowerPoint</Application>
  <PresentationFormat>‫הצגה על המסך (4:3)</PresentationFormat>
  <Paragraphs>2449</Paragraphs>
  <Slides>337</Slides>
  <Notes>9</Notes>
  <HiddenSlides>0</HiddenSlides>
  <MMClips>0</MMClips>
  <ScaleCrop>false</ScaleCrop>
  <HeadingPairs>
    <vt:vector size="8" baseType="variant">
      <vt:variant>
        <vt:lpstr>גופנים בשימוש</vt:lpstr>
      </vt:variant>
      <vt:variant>
        <vt:i4>21</vt:i4>
      </vt:variant>
      <vt:variant>
        <vt:lpstr>ערכת נושא</vt:lpstr>
      </vt:variant>
      <vt:variant>
        <vt:i4>1</vt:i4>
      </vt:variant>
      <vt:variant>
        <vt:lpstr>שרתי OLE מוטבעים</vt:lpstr>
      </vt:variant>
      <vt:variant>
        <vt:i4>1</vt:i4>
      </vt:variant>
      <vt:variant>
        <vt:lpstr>כותרות שקופיות</vt:lpstr>
      </vt:variant>
      <vt:variant>
        <vt:i4>337</vt:i4>
      </vt:variant>
    </vt:vector>
  </HeadingPairs>
  <TitlesOfParts>
    <vt:vector size="360" baseType="lpstr">
      <vt:lpstr>Arial Unicode MS</vt:lpstr>
      <vt:lpstr>MS PGothic</vt:lpstr>
      <vt:lpstr>Aharoni</vt:lpstr>
      <vt:lpstr>arial</vt:lpstr>
      <vt:lpstr>arial</vt:lpstr>
      <vt:lpstr>Arial Black</vt:lpstr>
      <vt:lpstr>Calibri</vt:lpstr>
      <vt:lpstr>Century Gothic</vt:lpstr>
      <vt:lpstr>Constantia</vt:lpstr>
      <vt:lpstr>Courier New</vt:lpstr>
      <vt:lpstr>David</vt:lpstr>
      <vt:lpstr>Georgia</vt:lpstr>
      <vt:lpstr>Gisha</vt:lpstr>
      <vt:lpstr>Guttman Haim</vt:lpstr>
      <vt:lpstr>Monotype Sorts</vt:lpstr>
      <vt:lpstr>Palatino Linotype</vt:lpstr>
      <vt:lpstr>Tahoma</vt:lpstr>
      <vt:lpstr>Times New Roman</vt:lpstr>
      <vt:lpstr>Verdana</vt:lpstr>
      <vt:lpstr>Wingdings</vt:lpstr>
      <vt:lpstr>Wingdings 2</vt:lpstr>
      <vt:lpstr>ניהולי</vt:lpstr>
      <vt:lpstr>Chart</vt:lpstr>
      <vt:lpstr>דו"ח ברנע כללי עריכת תשקיף</vt:lpstr>
      <vt:lpstr>רקע</vt:lpstr>
      <vt:lpstr>ההמלצות העיקריות של דו"ח ברנע</vt:lpstr>
      <vt:lpstr>ההתייחסות לכללי עריכת התשקיף</vt:lpstr>
      <vt:lpstr>דו"ח ברנע: החמרה בדוחות התקופתיים, הקלה בתשקיפים החוזרים.</vt:lpstr>
      <vt:lpstr>לסיכום</vt:lpstr>
      <vt:lpstr>אופציות</vt:lpstr>
      <vt:lpstr>אופציות-הסבר קצר</vt:lpstr>
      <vt:lpstr>כיצד נקבע מחיר אופציה?</vt:lpstr>
      <vt:lpstr>יחס קונה מוכר</vt:lpstr>
      <vt:lpstr>סוגי אופציות</vt:lpstr>
      <vt:lpstr>אסטרטגיות השקעה</vt:lpstr>
      <vt:lpstr>תוכן עניינים – אסטרטגיות השקעה</vt:lpstr>
      <vt:lpstr>אופציות</vt:lpstr>
      <vt:lpstr>מהן אופציות:</vt:lpstr>
      <vt:lpstr>סוגי אופציות:</vt:lpstr>
      <vt:lpstr>אופציית רכש - Call</vt:lpstr>
      <vt:lpstr>אופציית מכר- Put</vt:lpstr>
      <vt:lpstr>עסקאות הגנה - גידור</vt:lpstr>
      <vt:lpstr>הגנות מטבע</vt:lpstr>
      <vt:lpstr>הכלים לצורך הגנות מטבע:</vt:lpstr>
      <vt:lpstr>חוזה עתידי –Forward </vt:lpstr>
      <vt:lpstr>ניהול תיקי השקעות הבורסות בעולם</vt:lpstr>
      <vt:lpstr>בורסה לניירות ערך Stock Exchange</vt:lpstr>
      <vt:lpstr>מצגת של PowerPoint</vt:lpstr>
      <vt:lpstr>מסחר בבורסה בארה"ב</vt:lpstr>
      <vt:lpstr>הבורסה לניירות ערך בניו יורק NYSE</vt:lpstr>
      <vt:lpstr>הבורסה לניירות ערך בניו יורק NYSE</vt:lpstr>
      <vt:lpstr>הבורסה לניירות ערך נאסד"ק NASDAQ</vt:lpstr>
      <vt:lpstr>הבורסה לניירות ערך נאסד"ק NASDAQ</vt:lpstr>
      <vt:lpstr>מסחר בבורסה ביפן</vt:lpstr>
      <vt:lpstr>הבורסה לניירות ערך בטוקיו  ביפנית: (東京証券取引</vt:lpstr>
      <vt:lpstr>מסחר בבורסה בסין</vt:lpstr>
      <vt:lpstr>הבורסה לניירות ערך בהונג-קונג HKE</vt:lpstr>
      <vt:lpstr>הבורסה לניירות ערך בהונג-קונג HKE</vt:lpstr>
      <vt:lpstr>הבורסה לניירות ערך בשאנגחאי SSE</vt:lpstr>
      <vt:lpstr>הבורסה לניירות ערך בשאנגחאי SSE</vt:lpstr>
      <vt:lpstr>מסחר בבורסה באנגליה</vt:lpstr>
      <vt:lpstr>הבורסה לניירות ערך בלונדון LSE  </vt:lpstr>
      <vt:lpstr>הבורסה לניירות ערך בלונדון LSE  </vt:lpstr>
      <vt:lpstr>הבורסה בת"א </vt:lpstr>
      <vt:lpstr>מהי הבורסה – מושגי יסוד</vt:lpstr>
      <vt:lpstr>ראשית המסחר בבורסה  בישראל</vt:lpstr>
      <vt:lpstr>מטרות הבורסה בת"א</vt:lpstr>
      <vt:lpstr>למה משקיעים בבורסה!?</vt:lpstr>
      <vt:lpstr>איך משקיעים בבורסה</vt:lpstr>
      <vt:lpstr>מי הם חברי הבורסה?</vt:lpstr>
      <vt:lpstr>למה חברות מנפיקות מניות בבורסה?</vt:lpstr>
      <vt:lpstr>איך מתבצע המסחר?</vt:lpstr>
      <vt:lpstr>שלבי המסחר</vt:lpstr>
      <vt:lpstr>מצגת של PowerPoint</vt:lpstr>
      <vt:lpstr>מצגת של PowerPoint</vt:lpstr>
      <vt:lpstr>מצגת של PowerPoint</vt:lpstr>
      <vt:lpstr>מצגת של PowerPoint</vt:lpstr>
      <vt:lpstr>הבורסה לניירות ערך  בתל אביב</vt:lpstr>
      <vt:lpstr>הבורסה לניירות ערך בתל אביב</vt:lpstr>
      <vt:lpstr>מאפייני הבורסה</vt:lpstr>
      <vt:lpstr>היסטוריה</vt:lpstr>
      <vt:lpstr>היסטורה- המשך</vt:lpstr>
      <vt:lpstr>רגולציה</vt:lpstr>
      <vt:lpstr>היקף פעילות</vt:lpstr>
      <vt:lpstr>המדדים המובילים בבורסה ת"א</vt:lpstr>
      <vt:lpstr>מצגת של PowerPoint</vt:lpstr>
      <vt:lpstr>המלצות אנליסטים</vt:lpstr>
      <vt:lpstr>הקדמה</vt:lpstr>
      <vt:lpstr>מי הם האנליסטים?</vt:lpstr>
      <vt:lpstr>תפקידי האנליסטים</vt:lpstr>
      <vt:lpstr>המלצות האנליסטים</vt:lpstr>
      <vt:lpstr>סוגי המלצות אנליסטים</vt:lpstr>
      <vt:lpstr>סוגי המלצות אנליסטים- המשך</vt:lpstr>
      <vt:lpstr>סוגי המלצות אנליסטים- המשך</vt:lpstr>
      <vt:lpstr>חברות דירוג</vt:lpstr>
      <vt:lpstr>חברות דירוג- המשך</vt:lpstr>
      <vt:lpstr>דירוג אג"ח</vt:lpstr>
      <vt:lpstr>דירוג אג"ח- המשך</vt:lpstr>
      <vt:lpstr>דירוג אג"ח- המשך</vt:lpstr>
      <vt:lpstr>סולמות הדירוג</vt:lpstr>
      <vt:lpstr>סולמות הדירוג- המשך</vt:lpstr>
      <vt:lpstr>סולם הדירוג של חברת פיץ'</vt:lpstr>
      <vt:lpstr>וועדות השקעה בגופים פיננסים</vt:lpstr>
      <vt:lpstr>גוף פיננסי</vt:lpstr>
      <vt:lpstr>לפי חוק בנק ישראל, התש"ע – 2010</vt:lpstr>
      <vt:lpstr>לפי חוק בנק ישראל, התש"ע – 2010- המשך</vt:lpstr>
      <vt:lpstr>תפקיד גוף פיננסי- דוגמאות</vt:lpstr>
      <vt:lpstr>תפקיד גוף פיננסי- דוגמאות</vt:lpstr>
      <vt:lpstr>וועדות השקעה</vt:lpstr>
      <vt:lpstr>רגולציה</vt:lpstr>
      <vt:lpstr>רגולציה - המשך</vt:lpstr>
      <vt:lpstr>רגולציה- המשך</vt:lpstr>
      <vt:lpstr>מדדים בבורסה</vt:lpstr>
      <vt:lpstr>מהם מדדים?</vt:lpstr>
      <vt:lpstr> - שלבי המסחר בבורסה</vt:lpstr>
      <vt:lpstr>מצגת של PowerPoint</vt:lpstr>
      <vt:lpstr>מדדי הבורסה המובילים-</vt:lpstr>
      <vt:lpstr>מדד ת"א 25 - </vt:lpstr>
      <vt:lpstr>מדד ת"א 25 –  הרכבת המדד וחישובו:</vt:lpstr>
      <vt:lpstr>מדד ת"א 25 מדוע להשקיע במדד המעוף :</vt:lpstr>
      <vt:lpstr> מדד ת"א 25-  ביקורת על המדד:</vt:lpstr>
      <vt:lpstr>מדד ת"א 75 –</vt:lpstr>
      <vt:lpstr>מדד ת"א 75 – הרכב המדד וחישובו:</vt:lpstr>
      <vt:lpstr>-מדד ת"א 100</vt:lpstr>
      <vt:lpstr>מדד ת"א 100- תנאי הכניסה למדד :</vt:lpstr>
      <vt:lpstr>- מדד ת"א יתר 50</vt:lpstr>
      <vt:lpstr>מדד תל בונד 20 - </vt:lpstr>
      <vt:lpstr>מדד תל בונד 20- תנאי הכניסה למדד :</vt:lpstr>
      <vt:lpstr>מדד תל בונד 20 – הרכב המדד :</vt:lpstr>
      <vt:lpstr>מדד תל בונד 40 -</vt:lpstr>
      <vt:lpstr>מדד תל בונד 40 – תנאי הכניסה והרכב המדד -</vt:lpstr>
      <vt:lpstr>מדד תל בונד 60 -</vt:lpstr>
      <vt:lpstr>מדד ת"א פיננסים 15 -</vt:lpstr>
      <vt:lpstr>מדד ת"א נדל"ן 15 -</vt:lpstr>
      <vt:lpstr>מדד ת"א בנקים -</vt:lpstr>
      <vt:lpstr>מדד ת"א בלוטק 50</vt:lpstr>
      <vt:lpstr>מצגת בקורס חדר עסקאות אג"ח</vt:lpstr>
      <vt:lpstr>איגרת חוב (אג"ח)</vt:lpstr>
      <vt:lpstr>מדוע חברות מנפיקות בבורסה?</vt:lpstr>
      <vt:lpstr>אג"ח ממשלה ואג"ח חברות</vt:lpstr>
      <vt:lpstr>מק"מ</vt:lpstr>
      <vt:lpstr>איגרת חוב להמרה</vt:lpstr>
      <vt:lpstr>הכללים להנפקת איגרות חוב</vt:lpstr>
      <vt:lpstr>סיכונים באג"ח \ גורמים המשפיעים על מחיר האג"ח</vt:lpstr>
      <vt:lpstr>מח"מ – משך חיים ממוצע TD  Total Duration</vt:lpstr>
      <vt:lpstr>דוגמא - אג"ח</vt:lpstr>
      <vt:lpstr>הערך הנקוב ושווי אג"ח</vt:lpstr>
      <vt:lpstr>סיכון אשראי - הביטחונות למחזיקי אג”ח</vt:lpstr>
      <vt:lpstr>סיכון אשראי - דירוג אג"ח</vt:lpstr>
      <vt:lpstr>סיכון אשראי - דירוג אג"ח</vt:lpstr>
      <vt:lpstr>מצגת של PowerPoint</vt:lpstr>
      <vt:lpstr>מבנה שוק ההון הישראלי</vt:lpstr>
      <vt:lpstr>שוק ההון</vt:lpstr>
      <vt:lpstr>השחקנים הפעילים בשוק ההון</vt:lpstr>
      <vt:lpstr>סוגי נכסים פיננסיים / ניירות ערך</vt:lpstr>
      <vt:lpstr>סוגי נכסים פיננסיים / ניירות ערך (המשך)</vt:lpstr>
      <vt:lpstr>מצגת של PowerPoint</vt:lpstr>
      <vt:lpstr>שוק תעודות הסל</vt:lpstr>
      <vt:lpstr>מהו מדד?</vt:lpstr>
      <vt:lpstr>תעודות סל</vt:lpstr>
      <vt:lpstr>היסטוריה</vt:lpstr>
      <vt:lpstr>פירעון תעודת סל</vt:lpstr>
      <vt:lpstr>תעודות סל בעולם</vt:lpstr>
      <vt:lpstr>יתרונות</vt:lpstr>
      <vt:lpstr>חסרונות</vt:lpstr>
      <vt:lpstr>ניהול תיקי השקעות  עבודת הגשה  אוהב סיכון – שונא סיכון </vt:lpstr>
      <vt:lpstr>הגדרה : </vt:lpstr>
      <vt:lpstr>הגדרה :</vt:lpstr>
      <vt:lpstr>מהו סיכון פיננסי?</vt:lpstr>
      <vt:lpstr>פרופיל המשקיע </vt:lpstr>
      <vt:lpstr>העדפות השקעה </vt:lpstr>
      <vt:lpstr>במה ישקיע אוהב הסיכון ? </vt:lpstr>
      <vt:lpstr>במה ישקיע שונא הסיכון ? </vt:lpstr>
      <vt:lpstr>ההיבט המתמטי :</vt:lpstr>
      <vt:lpstr>אסטרטגיות השקעה</vt:lpstr>
      <vt:lpstr>רקע לחוזה האופציה</vt:lpstr>
      <vt:lpstr>אופציית רכש - call</vt:lpstr>
      <vt:lpstr>דוגמא לאופציית רכש</vt:lpstr>
      <vt:lpstr>המשך דוגמא...</vt:lpstr>
      <vt:lpstr>אופציית מכר - put</vt:lpstr>
      <vt:lpstr>דוגמא לאופציית מכר</vt:lpstr>
      <vt:lpstr>המשך דוגמא...</vt:lpstr>
      <vt:lpstr>סוגי אופציות</vt:lpstr>
      <vt:lpstr>אסטרטגיית אוכף - straddle</vt:lpstr>
      <vt:lpstr>מצגת של PowerPoint</vt:lpstr>
      <vt:lpstr>דוגמא : רווח או הפסד מקנייה או כתיבה של אוכף</vt:lpstr>
      <vt:lpstr>מצגת של PowerPoint</vt:lpstr>
      <vt:lpstr>רווח או הפסד לקונה האוכף בסגירת הפוזיציה </vt:lpstr>
      <vt:lpstr>רווח או הפסד לכותב האוכף בסגירת הפוזיציה </vt:lpstr>
      <vt:lpstr> Strangle –אוכף קטום  </vt:lpstr>
      <vt:lpstr>דוגמא: רווח או הפסד מקנייה או כתיבה של אוכף קטום</vt:lpstr>
      <vt:lpstr>מצגת של PowerPoint</vt:lpstr>
      <vt:lpstr>מצגת של PowerPoint</vt:lpstr>
      <vt:lpstr>מצגת של PowerPoint</vt:lpstr>
      <vt:lpstr> Spreadsאסטרטגיות מרווח -  </vt:lpstr>
      <vt:lpstr> Bearish Spread מרווח יורד - </vt:lpstr>
      <vt:lpstr>דוגמא: הרווח או ההפסד ממרווח יורד וממרווח עולה </vt:lpstr>
      <vt:lpstr>מצגת של PowerPoint</vt:lpstr>
      <vt:lpstr>מצגת של PowerPoint</vt:lpstr>
      <vt:lpstr> Bullish Spreadמרווח עולה -  </vt:lpstr>
      <vt:lpstr>דוגמא: הרווח או ההפסד ממרווח יורד וממרווח עולה </vt:lpstr>
      <vt:lpstr>מצגת של PowerPoint</vt:lpstr>
      <vt:lpstr>מצגת של PowerPoint</vt:lpstr>
      <vt:lpstr>     נושא העבודה: פרייבט אקוויטי  </vt:lpstr>
      <vt:lpstr>פרייבט אקוויטי</vt:lpstr>
      <vt:lpstr>המשך - פרייבט אקוויטי</vt:lpstr>
      <vt:lpstr>המשך - פרייבט אקוויטי</vt:lpstr>
      <vt:lpstr>היסטוריה מוקדמת: 1946 - 1981</vt:lpstr>
      <vt:lpstr>הבום של הפרייבט אקוויטי הראשון: 1982 - 1993</vt:lpstr>
      <vt:lpstr>בום הון סיכון, בועת האינטרנט: 1995-2000</vt:lpstr>
      <vt:lpstr>התנפצות בועת האינטרנט והתרסקות פרייבט אקוויטי: 2000 - 2003</vt:lpstr>
      <vt:lpstr>בום פרייבט אקוויטי השלישי ותור הזהב של הפרייבט אקוויטי: 2003 - 2007</vt:lpstr>
      <vt:lpstr>אסטרטגיה:</vt:lpstr>
      <vt:lpstr>המשך - אסטרטגיה:</vt:lpstr>
      <vt:lpstr>המשך - אסטרטגיה:</vt:lpstr>
      <vt:lpstr>הון Mezzanine (מזנין)</vt:lpstr>
      <vt:lpstr>הון סיכון Venture capital</vt:lpstr>
      <vt:lpstr>קרנות פרייבט אקוויטי בישראל:</vt:lpstr>
      <vt:lpstr>קרנות פרייבט אקוויטי בישראל:</vt:lpstr>
      <vt:lpstr>קרנות פרייבט אקוויטי בישראל:</vt:lpstr>
      <vt:lpstr>קרנות פרייבט אקוויטי בישראל:</vt:lpstr>
      <vt:lpstr>קרנות פרייבט אקוויטי בישראל:</vt:lpstr>
      <vt:lpstr>קרנות פרייבט אקוויטי בישראל: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קרן הנאמנות</vt:lpstr>
      <vt:lpstr>הגדרת קרן נאמנות </vt:lpstr>
      <vt:lpstr>מטרות עיקריות </vt:lpstr>
      <vt:lpstr>הקמת קרן נאמנות  עפ"י חוק ההשקעות המשותפות בנאמנות(1994) </vt:lpstr>
      <vt:lpstr>הסכם הקרן</vt:lpstr>
      <vt:lpstr>תשקיף הקרן</vt:lpstr>
      <vt:lpstr>יחידות השתתפות</vt:lpstr>
      <vt:lpstr>השחקנים המרכזיים בקרן נאמנות</vt:lpstr>
      <vt:lpstr>יתרונות ההשקעה בקרן נאמנות </vt:lpstr>
      <vt:lpstr>חסרונות ההשקעה בקרן </vt:lpstr>
      <vt:lpstr>העמלות </vt:lpstr>
      <vt:lpstr>משמעות המחירים </vt:lpstr>
      <vt:lpstr>קרנות הנאמנות בישראל</vt:lpstr>
      <vt:lpstr>רפורמות ושינויי חקיקה</vt:lpstr>
      <vt:lpstr> סוגי קרנות נאמנות  </vt:lpstr>
      <vt:lpstr>מצגת של PowerPoint</vt:lpstr>
      <vt:lpstr>מצגת של PowerPoint</vt:lpstr>
      <vt:lpstr>מצגת של PowerPoint</vt:lpstr>
      <vt:lpstr>מצגת של PowerPoint</vt:lpstr>
      <vt:lpstr>מצגת של PowerPoint</vt:lpstr>
      <vt:lpstr>מצגת של PowerPoint</vt:lpstr>
      <vt:lpstr>תעודות סל  (Exchange Traded Fund) - ETF</vt:lpstr>
      <vt:lpstr>מצגת של PowerPoint</vt:lpstr>
      <vt:lpstr>מצגת של PowerPoint</vt:lpstr>
      <vt:lpstr>קרן  השקעות פרטיות ( private equity) :  </vt:lpstr>
      <vt:lpstr>מצגת של PowerPoint</vt:lpstr>
      <vt:lpstr>מצגת של PowerPoint</vt:lpstr>
      <vt:lpstr>מצגת של PowerPoint</vt:lpstr>
      <vt:lpstr>מצגת של PowerPoint</vt:lpstr>
      <vt:lpstr>סוגים עיקריים של השקעות הון  פרטי</vt:lpstr>
      <vt:lpstr>מצגת של PowerPoint</vt:lpstr>
      <vt:lpstr>קרנות לרכישות ממונפות ובנקאות השקעות – (leverage buyout and merchant banking funds)</vt:lpstr>
      <vt:lpstr>מצגת של PowerPoint</vt:lpstr>
      <vt:lpstr> קרנות גידור(hedge funds)  </vt:lpstr>
      <vt:lpstr>מצגת של PowerPoint</vt:lpstr>
      <vt:lpstr>מצגת של PowerPoint</vt:lpstr>
      <vt:lpstr>מצגת של PowerPoint</vt:lpstr>
      <vt:lpstr>הבחנה בין השקעה  בהון סיכון לבין השקעות אחרות  </vt:lpstr>
      <vt:lpstr>מצגת של PowerPoint</vt:lpstr>
      <vt:lpstr>מצגת של PowerPoint</vt:lpstr>
      <vt:lpstr>מצגת של PowerPoint</vt:lpstr>
      <vt:lpstr>מצגת של PowerPoint</vt:lpstr>
      <vt:lpstr>קרנות הון סיכון ומשקיעיהן</vt:lpstr>
      <vt:lpstr>מצגת של PowerPoint</vt:lpstr>
      <vt:lpstr>מצגת של PowerPoint</vt:lpstr>
      <vt:lpstr>מצגת של PowerPoint</vt:lpstr>
      <vt:lpstr>מצגת של PowerPoint</vt:lpstr>
      <vt:lpstr>מצגת של PowerPoint</vt:lpstr>
      <vt:lpstr>מהו רישום כפול?</vt:lpstr>
      <vt:lpstr>מבוא </vt:lpstr>
      <vt:lpstr>1.מי נהנה ? </vt:lpstr>
      <vt:lpstr>איך נרשמים </vt:lpstr>
      <vt:lpstr>מה קורה אחרי תחילת המסחר: </vt:lpstr>
      <vt:lpstr>איך נרשמים למסחר בתל- אביב ? </vt:lpstr>
      <vt:lpstr>מצגת של PowerPoint</vt:lpstr>
      <vt:lpstr>לאחר הרישום למסחר מהן חובות הדיווח השוטף ? </vt:lpstr>
      <vt:lpstr>מצגת של PowerPoint</vt:lpstr>
      <vt:lpstr>יתרונות הרישום הכפול לחברות הדואליות:</vt:lpstr>
      <vt:lpstr>מצגת של PowerPoint</vt:lpstr>
      <vt:lpstr>היתרונות למשקיעים </vt:lpstr>
      <vt:lpstr>יתרונות לציבור המשקיעים:  </vt:lpstr>
      <vt:lpstr>חסרונות ובעיות: </vt:lpstr>
      <vt:lpstr>מי יכול? רישום כפול - הכללים</vt:lpstr>
      <vt:lpstr>רישום כפול - הכללים</vt:lpstr>
      <vt:lpstr>מיסוי אופציות עובדים בחברות דואליות</vt:lpstr>
      <vt:lpstr>חברות בורסה זרה </vt:lpstr>
      <vt:lpstr>שירותי המסלקה הדואליות </vt:lpstr>
      <vt:lpstr>הרישום הכפול – כמה מספרים...</vt:lpstr>
      <vt:lpstr>הרישום הכפול – כמה מספרים...</vt:lpstr>
      <vt:lpstr>מצגת של PowerPoint</vt:lpstr>
      <vt:lpstr>ביבליוגרפיה  </vt:lpstr>
      <vt:lpstr>שוק ההון</vt:lpstr>
      <vt:lpstr>שוק ההון</vt:lpstr>
      <vt:lpstr>שוק ההון</vt:lpstr>
      <vt:lpstr>יעילות</vt:lpstr>
      <vt:lpstr>שוק ההון</vt:lpstr>
      <vt:lpstr>שוק ההון- השוק הראשוני</vt:lpstr>
      <vt:lpstr>שוק ההון- השוק הראשוני  מבנה הבעלות והשליטה</vt:lpstr>
      <vt:lpstr>השוק המשני</vt:lpstr>
      <vt:lpstr>אבני דרך</vt:lpstr>
      <vt:lpstr>אבני דרך - המשך</vt:lpstr>
      <vt:lpstr>השוק המשני – ארבעת שלבי המסחר</vt:lpstr>
      <vt:lpstr>שוק ההון – שלב טרום פתיחה ופתיחה</vt:lpstr>
      <vt:lpstr>שוק ההון – השלב הרציף</vt:lpstr>
      <vt:lpstr>שוק ההון – שלב הנעילה</vt:lpstr>
      <vt:lpstr>שוק ההון – מונחים חשובים</vt:lpstr>
      <vt:lpstr>שוק ההון – מונחים חשובים</vt:lpstr>
      <vt:lpstr>שוק ההון – מונחים חשובים  הרישום הכפול</vt:lpstr>
      <vt:lpstr>מניות ת"א-25</vt:lpstr>
      <vt:lpstr>הגורמים המשפיעים על ביקוש והיצע של ני"ע</vt:lpstr>
      <vt:lpstr>ני"ע</vt:lpstr>
      <vt:lpstr>איגרת חוב (אג"ח)</vt:lpstr>
      <vt:lpstr>מק"מ</vt:lpstr>
      <vt:lpstr>אג"חים</vt:lpstr>
      <vt:lpstr>איגרות חוב מיוחדות</vt:lpstr>
      <vt:lpstr>איגרת חוב להמרה</vt:lpstr>
      <vt:lpstr>מצגת של PowerPoint</vt:lpstr>
      <vt:lpstr>שוק ההון בישראל</vt:lpstr>
      <vt:lpstr>מהו שוק ההון?</vt:lpstr>
      <vt:lpstr>מהו שוק ההון?</vt:lpstr>
      <vt:lpstr>סוגי נכסים פיננסיים וניירות ערך</vt:lpstr>
      <vt:lpstr>סוגי נכסים פיננסיים וניירות ערך המשך</vt:lpstr>
      <vt:lpstr>שוק ההון המשך</vt:lpstr>
      <vt:lpstr>יעוד הבורסה בתל-אביב</vt:lpstr>
      <vt:lpstr>מצגת של PowerPoint</vt:lpstr>
      <vt:lpstr>קופות גמל</vt:lpstr>
      <vt:lpstr>חברות ביטוח</vt:lpstr>
      <vt:lpstr>קרנות נאמנות</vt:lpstr>
      <vt:lpstr>מהו בנק?  סעיפים עיקריים מתוך מאזן מאוחד של 5 הקבוצות הבנקאיות</vt:lpstr>
      <vt:lpstr>הסיכונים העיקריים להם חשוף בנק</vt:lpstr>
      <vt:lpstr>מערכת הבנקאות בישראל</vt:lpstr>
      <vt:lpstr>מערכת הבנקאות בישראל</vt:lpstr>
      <vt:lpstr>מצגת של PowerPoint</vt:lpstr>
      <vt:lpstr>תפקידי ומטרות הפיקוח על הבנקים</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דו"ח ברנע</dc:title>
  <dc:creator>ester</dc:creator>
  <cp:lastModifiedBy>זיו רייך</cp:lastModifiedBy>
  <cp:revision>64</cp:revision>
  <dcterms:created xsi:type="dcterms:W3CDTF">2016-05-03T10:24:56Z</dcterms:created>
  <dcterms:modified xsi:type="dcterms:W3CDTF">2016-06-07T15:37:28Z</dcterms:modified>
</cp:coreProperties>
</file>